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4"/>
  </p:notesMasterIdLst>
  <p:handoutMasterIdLst>
    <p:handoutMasterId r:id="rId25"/>
  </p:handoutMasterIdLst>
  <p:sldIdLst>
    <p:sldId id="256" r:id="rId2"/>
    <p:sldId id="274" r:id="rId3"/>
    <p:sldId id="273" r:id="rId4"/>
    <p:sldId id="279" r:id="rId5"/>
    <p:sldId id="288" r:id="rId6"/>
    <p:sldId id="280" r:id="rId7"/>
    <p:sldId id="276" r:id="rId8"/>
    <p:sldId id="289" r:id="rId9"/>
    <p:sldId id="296" r:id="rId10"/>
    <p:sldId id="268" r:id="rId11"/>
    <p:sldId id="292" r:id="rId12"/>
    <p:sldId id="285" r:id="rId13"/>
    <p:sldId id="264" r:id="rId14"/>
    <p:sldId id="281" r:id="rId15"/>
    <p:sldId id="277" r:id="rId16"/>
    <p:sldId id="287" r:id="rId17"/>
    <p:sldId id="275" r:id="rId18"/>
    <p:sldId id="290" r:id="rId19"/>
    <p:sldId id="260" r:id="rId20"/>
    <p:sldId id="265" r:id="rId21"/>
    <p:sldId id="266" r:id="rId22"/>
    <p:sldId id="272"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32" autoAdjust="0"/>
    <p:restoredTop sz="95262" autoAdjust="0"/>
  </p:normalViewPr>
  <p:slideViewPr>
    <p:cSldViewPr snapToGrid="0">
      <p:cViewPr varScale="1">
        <p:scale>
          <a:sx n="67" d="100"/>
          <a:sy n="67" d="100"/>
        </p:scale>
        <p:origin x="762" y="72"/>
      </p:cViewPr>
      <p:guideLst>
        <p:guide orient="horz" pos="2160"/>
        <p:guide pos="3840"/>
      </p:guideLst>
    </p:cSldViewPr>
  </p:slideViewPr>
  <p:outlineViewPr>
    <p:cViewPr>
      <p:scale>
        <a:sx n="33" d="100"/>
        <a:sy n="33" d="100"/>
      </p:scale>
      <p:origin x="0" y="-1656"/>
    </p:cViewPr>
  </p:outlineViewPr>
  <p:notesTextViewPr>
    <p:cViewPr>
      <p:scale>
        <a:sx n="1" d="1"/>
        <a:sy n="1" d="1"/>
      </p:scale>
      <p:origin x="0" y="0"/>
    </p:cViewPr>
  </p:notesTextViewPr>
  <p:notesViewPr>
    <p:cSldViewPr snapToGrid="0">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90FD5DE-AA2A-4047-B46E-4CC29E1E5DF9}"/>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6FED179A-D948-4882-99F0-ED7DEDA1317E}"/>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A019D91-F918-4882-963E-18ADEB392239}" type="datetimeFigureOut">
              <a:rPr lang="en-GB" smtClean="0"/>
              <a:t>01/10/2026</a:t>
            </a:fld>
            <a:endParaRPr lang="en-GB"/>
          </a:p>
        </p:txBody>
      </p:sp>
      <p:sp>
        <p:nvSpPr>
          <p:cNvPr id="4" name="Footer Placeholder 3">
            <a:extLst>
              <a:ext uri="{FF2B5EF4-FFF2-40B4-BE49-F238E27FC236}">
                <a16:creationId xmlns:a16="http://schemas.microsoft.com/office/drawing/2014/main" id="{762342B0-AE74-4338-9C75-3277BAD3E3DD}"/>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4320E6F-3F96-4091-BE0B-7A3EDC9684E7}"/>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EE289796-27E2-495C-A2B4-E86E3FD397C2}" type="slidenum">
              <a:rPr lang="en-GB" smtClean="0"/>
              <a:t>‹#›</a:t>
            </a:fld>
            <a:endParaRPr lang="en-GB"/>
          </a:p>
        </p:txBody>
      </p:sp>
    </p:spTree>
    <p:extLst>
      <p:ext uri="{BB962C8B-B14F-4D97-AF65-F5344CB8AC3E}">
        <p14:creationId xmlns:p14="http://schemas.microsoft.com/office/powerpoint/2010/main" val="1449259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DDA5563-56B1-4D1E-AF1B-26EEDDCEED9F}" type="datetimeFigureOut">
              <a:rPr lang="en-GB" smtClean="0"/>
              <a:t>01/10/2026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46A4EF8-19BC-4CEE-AE24-A4CA56797674}" type="slidenum">
              <a:rPr lang="en-GB" smtClean="0"/>
              <a:t>‹#›</a:t>
            </a:fld>
            <a:endParaRPr lang="en-GB"/>
          </a:p>
        </p:txBody>
      </p:sp>
    </p:spTree>
    <p:extLst>
      <p:ext uri="{BB962C8B-B14F-4D97-AF65-F5344CB8AC3E}">
        <p14:creationId xmlns:p14="http://schemas.microsoft.com/office/powerpoint/2010/main" val="937427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6A4EF8-19BC-4CEE-AE24-A4CA56797674}" type="slidenum">
              <a:rPr lang="en-GB" smtClean="0"/>
              <a:t>2</a:t>
            </a:fld>
            <a:endParaRPr lang="en-GB"/>
          </a:p>
        </p:txBody>
      </p:sp>
    </p:spTree>
    <p:extLst>
      <p:ext uri="{BB962C8B-B14F-4D97-AF65-F5344CB8AC3E}">
        <p14:creationId xmlns:p14="http://schemas.microsoft.com/office/powerpoint/2010/main" val="3229297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7688475-5A33-4FBF-A862-B3A2B699BD18}" type="datetimeFigureOut">
              <a:rPr lang="en-GB" smtClean="0"/>
              <a:pPr/>
              <a:t>01/10/2026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D21E2-E1F1-4678-AE44-6FD1D780B345}" type="slidenum">
              <a:rPr lang="en-GB" smtClean="0"/>
              <a:pPr/>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032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688475-5A33-4FBF-A862-B3A2B699BD18}" type="datetimeFigureOut">
              <a:rPr lang="en-GB" smtClean="0"/>
              <a:pPr/>
              <a:t>01/10/2026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1049755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688475-5A33-4FBF-A862-B3A2B699BD18}" type="datetimeFigureOut">
              <a:rPr lang="en-GB" smtClean="0"/>
              <a:pPr/>
              <a:t>01/10/2026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D21E2-E1F1-4678-AE44-6FD1D780B345}" type="slidenum">
              <a:rPr lang="en-GB" smtClean="0"/>
              <a:pPr/>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5136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688475-5A33-4FBF-A862-B3A2B699BD18}" type="datetimeFigureOut">
              <a:rPr lang="en-GB" smtClean="0"/>
              <a:pPr/>
              <a:t>01/10/2026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253493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688475-5A33-4FBF-A862-B3A2B699BD18}" type="datetimeFigureOut">
              <a:rPr lang="en-GB" smtClean="0"/>
              <a:pPr/>
              <a:t>01/10/2026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2454235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688475-5A33-4FBF-A862-B3A2B699BD18}" type="datetimeFigureOut">
              <a:rPr lang="en-GB" smtClean="0"/>
              <a:pPr/>
              <a:t>01/10/2026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2960933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688475-5A33-4FBF-A862-B3A2B699BD18}" type="datetimeFigureOut">
              <a:rPr lang="en-GB" smtClean="0"/>
              <a:pPr/>
              <a:t>01/10/2026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4009109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688475-5A33-4FBF-A862-B3A2B699BD18}" type="datetimeFigureOut">
              <a:rPr lang="en-GB" smtClean="0"/>
              <a:pPr/>
              <a:t>01/10/2026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1071881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688475-5A33-4FBF-A862-B3A2B699BD18}" type="datetimeFigureOut">
              <a:rPr lang="en-GB" smtClean="0"/>
              <a:pPr/>
              <a:t>01/10/2026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DD21E2-E1F1-4678-AE44-6FD1D780B345}" type="slidenum">
              <a:rPr lang="en-GB" smtClean="0"/>
              <a:pPr/>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9268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688475-5A33-4FBF-A862-B3A2B699BD18}" type="datetimeFigureOut">
              <a:rPr lang="en-GB" smtClean="0"/>
              <a:pPr/>
              <a:t>01/10/2026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D21E2-E1F1-4678-AE44-6FD1D780B345}" type="slidenum">
              <a:rPr lang="en-GB" smtClean="0"/>
              <a:pPr/>
              <a:t>‹#›</a:t>
            </a:fld>
            <a:endParaRPr lang="en-GB"/>
          </a:p>
        </p:txBody>
      </p:sp>
    </p:spTree>
    <p:extLst>
      <p:ext uri="{BB962C8B-B14F-4D97-AF65-F5344CB8AC3E}">
        <p14:creationId xmlns:p14="http://schemas.microsoft.com/office/powerpoint/2010/main" val="3866449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688475-5A33-4FBF-A862-B3A2B699BD18}" type="datetimeFigureOut">
              <a:rPr lang="en-GB" smtClean="0"/>
              <a:pPr/>
              <a:t>01/10/2026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DD21E2-E1F1-4678-AE44-6FD1D780B345}" type="slidenum">
              <a:rPr lang="en-GB" smtClean="0"/>
              <a:pPr/>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3248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7688475-5A33-4FBF-A862-B3A2B699BD18}" type="datetimeFigureOut">
              <a:rPr lang="en-GB" smtClean="0"/>
              <a:pPr/>
              <a:t>01/10/2026</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5DD21E2-E1F1-4678-AE44-6FD1D780B345}" type="slidenum">
              <a:rPr lang="en-GB" smtClean="0"/>
              <a:pPr/>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16258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14.jpeg"/><Relationship Id="rId7" Type="http://schemas.openxmlformats.org/officeDocument/2006/relationships/image" Target="../media/image17.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hyperlink" Target="http://www.google.co.uk/imgres?imgurl=http://www.collectorfinejewelry.com/Images/buyers_guides/sapphire/ceylon_sapphire_7ct.jpg&amp;imgrefurl=http://www.collectorfinejewelry.com/buyers_guide_sapphire.htm&amp;usg=__pQ-hUhrVovt1LwqkHrAvhyBb7kg=&amp;h=267&amp;w=285&amp;sz=19&amp;hl=en&amp;start=4&amp;zoom=1&amp;tbnid=mypo3Zo5e3oTtM:&amp;tbnh=108&amp;tbnw=115&amp;ei=-EJOUJ-3OO2V0QXZ7oGoCw&amp;prev=/search?q%3Dsapphire%26um%3D1%26hl%3Den%26rlz%3D1G1DSGI_ENUK354%26tbm%3Disch&amp;um=1&amp;itbs=1" TargetMode="Externa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jpeg"/><Relationship Id="rId1" Type="http://schemas.openxmlformats.org/officeDocument/2006/relationships/slideLayout" Target="../slideLayouts/slideLayout6.xml"/><Relationship Id="rId5" Type="http://schemas.openxmlformats.org/officeDocument/2006/relationships/image" Target="../media/image34.jpeg"/><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9095" y="5281349"/>
            <a:ext cx="7772400" cy="1463040"/>
          </a:xfrm>
        </p:spPr>
        <p:txBody>
          <a:bodyPr>
            <a:noAutofit/>
          </a:bodyPr>
          <a:lstStyle/>
          <a:p>
            <a:r>
              <a:rPr lang="en-GB" sz="4500" dirty="0"/>
              <a:t>Year 3 Curriculum Afternoon</a:t>
            </a:r>
            <a:br>
              <a:rPr lang="en-GB" sz="4500" dirty="0"/>
            </a:br>
            <a:r>
              <a:rPr lang="en-GB" sz="4500" dirty="0"/>
              <a:t>Mrs OBORNE</a:t>
            </a:r>
            <a:br>
              <a:rPr lang="en-GB" sz="4500" dirty="0"/>
            </a:br>
            <a:r>
              <a:rPr lang="en-GB" sz="3600" dirty="0"/>
              <a:t>Monday 5</a:t>
            </a:r>
            <a:r>
              <a:rPr lang="en-GB" sz="3600" baseline="30000" dirty="0"/>
              <a:t>th</a:t>
            </a:r>
            <a:r>
              <a:rPr lang="en-GB" sz="3600" dirty="0"/>
              <a:t> </a:t>
            </a:r>
            <a:r>
              <a:rPr lang="en-GB" sz="3600" dirty="0" err="1"/>
              <a:t>october</a:t>
            </a:r>
            <a:r>
              <a:rPr lang="en-GB" sz="3600" dirty="0"/>
              <a:t> 2026.</a:t>
            </a:r>
            <a:br>
              <a:rPr lang="en-GB" sz="4800" b="1" dirty="0"/>
            </a:br>
            <a:endParaRPr lang="en-GB" sz="4500" dirty="0"/>
          </a:p>
        </p:txBody>
      </p:sp>
      <p:sp>
        <p:nvSpPr>
          <p:cNvPr id="3" name="Subtitle 2"/>
          <p:cNvSpPr>
            <a:spLocks noGrp="1"/>
          </p:cNvSpPr>
          <p:nvPr>
            <p:ph type="subTitle" idx="1"/>
          </p:nvPr>
        </p:nvSpPr>
        <p:spPr>
          <a:xfrm>
            <a:off x="6657975" y="4875729"/>
            <a:ext cx="5372100" cy="1868659"/>
          </a:xfrm>
        </p:spPr>
        <p:txBody>
          <a:bodyPr>
            <a:normAutofit/>
          </a:bodyPr>
          <a:lstStyle/>
          <a:p>
            <a:r>
              <a:rPr lang="en-GB" b="1" dirty="0">
                <a:solidFill>
                  <a:srgbClr val="0070C0"/>
                </a:solidFill>
              </a:rPr>
              <a:t>Welcome!</a:t>
            </a:r>
          </a:p>
          <a:p>
            <a:r>
              <a:rPr lang="en-GB" b="1" dirty="0">
                <a:solidFill>
                  <a:srgbClr val="0070C0"/>
                </a:solidFill>
              </a:rPr>
              <a:t>Please sign in next to your child’s name on the list as the clipboard comes around. Please advise permissions on photos for Google Classroom or the school website so I have the most up to date information. </a:t>
            </a:r>
          </a:p>
        </p:txBody>
      </p:sp>
    </p:spTree>
    <p:extLst>
      <p:ext uri="{BB962C8B-B14F-4D97-AF65-F5344CB8AC3E}">
        <p14:creationId xmlns:p14="http://schemas.microsoft.com/office/powerpoint/2010/main" val="3120490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1613" y="1217080"/>
            <a:ext cx="10489076" cy="1569660"/>
          </a:xfrm>
          <a:prstGeom prst="rect">
            <a:avLst/>
          </a:prstGeom>
          <a:noFill/>
        </p:spPr>
        <p:txBody>
          <a:bodyPr wrap="square" rtlCol="0">
            <a:spAutoFit/>
          </a:bodyPr>
          <a:lstStyle/>
          <a:p>
            <a:pPr algn="ctr"/>
            <a:r>
              <a:rPr lang="en-GB" sz="4800" u="sng" dirty="0"/>
              <a:t>MEET THE Y3 TEAM</a:t>
            </a:r>
          </a:p>
          <a:p>
            <a:pPr algn="ctr"/>
            <a:endParaRPr lang="en-GB" sz="4800" u="sng" dirty="0"/>
          </a:p>
        </p:txBody>
      </p:sp>
      <p:grpSp>
        <p:nvGrpSpPr>
          <p:cNvPr id="7" name="docshapegroup2">
            <a:extLst>
              <a:ext uri="{FF2B5EF4-FFF2-40B4-BE49-F238E27FC236}">
                <a16:creationId xmlns:a16="http://schemas.microsoft.com/office/drawing/2014/main" id="{99940877-EB62-49FE-9267-7B07BB92DDA9}"/>
              </a:ext>
            </a:extLst>
          </p:cNvPr>
          <p:cNvGrpSpPr>
            <a:grpSpLocks/>
          </p:cNvGrpSpPr>
          <p:nvPr/>
        </p:nvGrpSpPr>
        <p:grpSpPr bwMode="auto">
          <a:xfrm>
            <a:off x="5075593" y="188380"/>
            <a:ext cx="1257300" cy="1028700"/>
            <a:chOff x="4680" y="-1485"/>
            <a:chExt cx="1980" cy="1620"/>
          </a:xfrm>
        </p:grpSpPr>
        <p:sp>
          <p:nvSpPr>
            <p:cNvPr id="8" name="docshape3">
              <a:extLst>
                <a:ext uri="{FF2B5EF4-FFF2-40B4-BE49-F238E27FC236}">
                  <a16:creationId xmlns:a16="http://schemas.microsoft.com/office/drawing/2014/main" id="{5B76729B-30BA-46A1-BEA8-CF54F086627E}"/>
                </a:ext>
              </a:extLst>
            </p:cNvPr>
            <p:cNvSpPr>
              <a:spLocks noChangeArrowheads="1"/>
            </p:cNvSpPr>
            <p:nvPr/>
          </p:nvSpPr>
          <p:spPr bwMode="auto">
            <a:xfrm>
              <a:off x="4680" y="-1485"/>
              <a:ext cx="1980" cy="16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pic>
          <p:nvPicPr>
            <p:cNvPr id="11" name="docshape4">
              <a:extLst>
                <a:ext uri="{FF2B5EF4-FFF2-40B4-BE49-F238E27FC236}">
                  <a16:creationId xmlns:a16="http://schemas.microsoft.com/office/drawing/2014/main" id="{70916627-BDDF-4BD5-A0F2-8231795776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8" y="-1366"/>
              <a:ext cx="1457" cy="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16">
            <a:extLst>
              <a:ext uri="{FF2B5EF4-FFF2-40B4-BE49-F238E27FC236}">
                <a16:creationId xmlns:a16="http://schemas.microsoft.com/office/drawing/2014/main" id="{6BEB2F37-554E-4C25-8A13-77CBB80D3E7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815" t="18293" r="20208" b="17500"/>
          <a:stretch/>
        </p:blipFill>
        <p:spPr>
          <a:xfrm>
            <a:off x="748971" y="263945"/>
            <a:ext cx="1617250" cy="2198472"/>
          </a:xfrm>
          <a:prstGeom prst="rect">
            <a:avLst/>
          </a:prstGeom>
        </p:spPr>
      </p:pic>
      <p:sp>
        <p:nvSpPr>
          <p:cNvPr id="24" name="TextBox 23">
            <a:extLst>
              <a:ext uri="{FF2B5EF4-FFF2-40B4-BE49-F238E27FC236}">
                <a16:creationId xmlns:a16="http://schemas.microsoft.com/office/drawing/2014/main" id="{B0802FD8-4FAA-4B91-AF60-E528B1E28FB5}"/>
              </a:ext>
            </a:extLst>
          </p:cNvPr>
          <p:cNvSpPr txBox="1"/>
          <p:nvPr/>
        </p:nvSpPr>
        <p:spPr>
          <a:xfrm>
            <a:off x="134889" y="2848063"/>
            <a:ext cx="3101495" cy="923330"/>
          </a:xfrm>
          <a:prstGeom prst="rect">
            <a:avLst/>
          </a:prstGeom>
          <a:noFill/>
        </p:spPr>
        <p:txBody>
          <a:bodyPr wrap="square" rtlCol="0">
            <a:spAutoFit/>
          </a:bodyPr>
          <a:lstStyle/>
          <a:p>
            <a:r>
              <a:rPr lang="en-GB" dirty="0"/>
              <a:t>Mrs Oborne</a:t>
            </a:r>
            <a:br>
              <a:rPr lang="en-GB" dirty="0"/>
            </a:br>
            <a:r>
              <a:rPr lang="en-GB" dirty="0"/>
              <a:t>Monday to Friday</a:t>
            </a:r>
          </a:p>
          <a:p>
            <a:r>
              <a:rPr lang="en-US" dirty="0"/>
              <a:t>K</a:t>
            </a:r>
            <a:r>
              <a:rPr lang="en-GB" dirty="0"/>
              <a:t>S2 Gate Duty Wed 8:40am</a:t>
            </a:r>
          </a:p>
        </p:txBody>
      </p:sp>
      <p:sp>
        <p:nvSpPr>
          <p:cNvPr id="26" name="TextBox 25">
            <a:extLst>
              <a:ext uri="{FF2B5EF4-FFF2-40B4-BE49-F238E27FC236}">
                <a16:creationId xmlns:a16="http://schemas.microsoft.com/office/drawing/2014/main" id="{419281D7-96D7-40BC-8A33-80D2733DB0C9}"/>
              </a:ext>
            </a:extLst>
          </p:cNvPr>
          <p:cNvSpPr txBox="1"/>
          <p:nvPr/>
        </p:nvSpPr>
        <p:spPr>
          <a:xfrm>
            <a:off x="3566315" y="5918533"/>
            <a:ext cx="2329600" cy="646331"/>
          </a:xfrm>
          <a:prstGeom prst="rect">
            <a:avLst/>
          </a:prstGeom>
          <a:noFill/>
        </p:spPr>
        <p:txBody>
          <a:bodyPr wrap="square" rtlCol="0">
            <a:spAutoFit/>
          </a:bodyPr>
          <a:lstStyle/>
          <a:p>
            <a:r>
              <a:rPr lang="en-GB" dirty="0"/>
              <a:t>Mrs Hogg</a:t>
            </a:r>
          </a:p>
          <a:p>
            <a:r>
              <a:rPr lang="en-GB" dirty="0"/>
              <a:t>Monday and Tuesday</a:t>
            </a:r>
          </a:p>
        </p:txBody>
      </p:sp>
      <p:sp>
        <p:nvSpPr>
          <p:cNvPr id="27" name="TextBox 26">
            <a:extLst>
              <a:ext uri="{FF2B5EF4-FFF2-40B4-BE49-F238E27FC236}">
                <a16:creationId xmlns:a16="http://schemas.microsoft.com/office/drawing/2014/main" id="{4BDA704D-F246-41B5-BF79-9FAA42EC6A22}"/>
              </a:ext>
            </a:extLst>
          </p:cNvPr>
          <p:cNvSpPr txBox="1"/>
          <p:nvPr/>
        </p:nvSpPr>
        <p:spPr>
          <a:xfrm>
            <a:off x="6466451" y="5956336"/>
            <a:ext cx="2329600" cy="923330"/>
          </a:xfrm>
          <a:prstGeom prst="rect">
            <a:avLst/>
          </a:prstGeom>
          <a:noFill/>
        </p:spPr>
        <p:txBody>
          <a:bodyPr wrap="square" rtlCol="0">
            <a:spAutoFit/>
          </a:bodyPr>
          <a:lstStyle/>
          <a:p>
            <a:r>
              <a:rPr lang="en-GB" dirty="0"/>
              <a:t>Mrs </a:t>
            </a:r>
            <a:r>
              <a:rPr lang="en-GB" dirty="0" err="1"/>
              <a:t>Pillinger</a:t>
            </a:r>
            <a:endParaRPr lang="en-GB" dirty="0"/>
          </a:p>
          <a:p>
            <a:r>
              <a:rPr lang="en-GB" dirty="0"/>
              <a:t>Wednesday, Thursday, Friday</a:t>
            </a:r>
          </a:p>
        </p:txBody>
      </p:sp>
      <p:sp>
        <p:nvSpPr>
          <p:cNvPr id="28" name="TextBox 27">
            <a:extLst>
              <a:ext uri="{FF2B5EF4-FFF2-40B4-BE49-F238E27FC236}">
                <a16:creationId xmlns:a16="http://schemas.microsoft.com/office/drawing/2014/main" id="{D02EC128-8917-4F9F-BAA8-BDE82F3104ED}"/>
              </a:ext>
            </a:extLst>
          </p:cNvPr>
          <p:cNvSpPr txBox="1"/>
          <p:nvPr/>
        </p:nvSpPr>
        <p:spPr>
          <a:xfrm>
            <a:off x="9090504" y="5956336"/>
            <a:ext cx="3101495" cy="646331"/>
          </a:xfrm>
          <a:prstGeom prst="rect">
            <a:avLst/>
          </a:prstGeom>
          <a:noFill/>
        </p:spPr>
        <p:txBody>
          <a:bodyPr wrap="square" rtlCol="0">
            <a:spAutoFit/>
          </a:bodyPr>
          <a:lstStyle/>
          <a:p>
            <a:r>
              <a:rPr lang="en-GB" dirty="0"/>
              <a:t>Mr Cross</a:t>
            </a:r>
          </a:p>
          <a:p>
            <a:r>
              <a:rPr lang="en-GB" dirty="0"/>
              <a:t>Tuesday 9am to 11:40am</a:t>
            </a:r>
          </a:p>
        </p:txBody>
      </p:sp>
      <p:pic>
        <p:nvPicPr>
          <p:cNvPr id="2" name="Picture 1">
            <a:extLst>
              <a:ext uri="{FF2B5EF4-FFF2-40B4-BE49-F238E27FC236}">
                <a16:creationId xmlns:a16="http://schemas.microsoft.com/office/drawing/2014/main" id="{1C922270-8A94-4EFE-89EC-13C3DC103CCA}"/>
              </a:ext>
            </a:extLst>
          </p:cNvPr>
          <p:cNvPicPr>
            <a:picLocks noChangeAspect="1"/>
          </p:cNvPicPr>
          <p:nvPr/>
        </p:nvPicPr>
        <p:blipFill>
          <a:blip r:embed="rId5"/>
          <a:stretch>
            <a:fillRect/>
          </a:stretch>
        </p:blipFill>
        <p:spPr>
          <a:xfrm>
            <a:off x="3470612" y="3236801"/>
            <a:ext cx="1764576" cy="2617057"/>
          </a:xfrm>
          <a:prstGeom prst="rect">
            <a:avLst/>
          </a:prstGeom>
        </p:spPr>
      </p:pic>
      <p:pic>
        <p:nvPicPr>
          <p:cNvPr id="3" name="Picture 2">
            <a:extLst>
              <a:ext uri="{FF2B5EF4-FFF2-40B4-BE49-F238E27FC236}">
                <a16:creationId xmlns:a16="http://schemas.microsoft.com/office/drawing/2014/main" id="{8CF4923D-6278-4445-A5D4-B71335F554FC}"/>
              </a:ext>
            </a:extLst>
          </p:cNvPr>
          <p:cNvPicPr>
            <a:picLocks noChangeAspect="1"/>
          </p:cNvPicPr>
          <p:nvPr/>
        </p:nvPicPr>
        <p:blipFill rotWithShape="1">
          <a:blip r:embed="rId6"/>
          <a:srcRect l="5588" t="30006" r="12484" b="4612"/>
          <a:stretch/>
        </p:blipFill>
        <p:spPr>
          <a:xfrm>
            <a:off x="9354441" y="3178771"/>
            <a:ext cx="1846248" cy="2617057"/>
          </a:xfrm>
          <a:prstGeom prst="rect">
            <a:avLst/>
          </a:prstGeom>
        </p:spPr>
      </p:pic>
      <p:pic>
        <p:nvPicPr>
          <p:cNvPr id="5" name="Picture 4">
            <a:extLst>
              <a:ext uri="{FF2B5EF4-FFF2-40B4-BE49-F238E27FC236}">
                <a16:creationId xmlns:a16="http://schemas.microsoft.com/office/drawing/2014/main" id="{D25CFE94-424F-4CD7-B100-B1F8878D6590}"/>
              </a:ext>
            </a:extLst>
          </p:cNvPr>
          <p:cNvPicPr>
            <a:picLocks noChangeAspect="1"/>
          </p:cNvPicPr>
          <p:nvPr/>
        </p:nvPicPr>
        <p:blipFill rotWithShape="1">
          <a:blip r:embed="rId7"/>
          <a:srcRect l="12038" t="23029" r="9445" b="26404"/>
          <a:stretch/>
        </p:blipFill>
        <p:spPr>
          <a:xfrm>
            <a:off x="711613" y="3979159"/>
            <a:ext cx="1603963" cy="1836414"/>
          </a:xfrm>
          <a:prstGeom prst="rect">
            <a:avLst/>
          </a:prstGeom>
        </p:spPr>
      </p:pic>
      <p:sp>
        <p:nvSpPr>
          <p:cNvPr id="14" name="TextBox 13">
            <a:extLst>
              <a:ext uri="{FF2B5EF4-FFF2-40B4-BE49-F238E27FC236}">
                <a16:creationId xmlns:a16="http://schemas.microsoft.com/office/drawing/2014/main" id="{7C6C1483-1549-4CE4-A6EB-00B680A59D46}"/>
              </a:ext>
            </a:extLst>
          </p:cNvPr>
          <p:cNvSpPr txBox="1"/>
          <p:nvPr/>
        </p:nvSpPr>
        <p:spPr>
          <a:xfrm>
            <a:off x="61276" y="5853858"/>
            <a:ext cx="3101495" cy="923330"/>
          </a:xfrm>
          <a:prstGeom prst="rect">
            <a:avLst/>
          </a:prstGeom>
          <a:noFill/>
        </p:spPr>
        <p:txBody>
          <a:bodyPr wrap="square" rtlCol="0">
            <a:spAutoFit/>
          </a:bodyPr>
          <a:lstStyle/>
          <a:p>
            <a:r>
              <a:rPr lang="en-GB" dirty="0"/>
              <a:t>Miss Ahmed</a:t>
            </a:r>
          </a:p>
          <a:p>
            <a:r>
              <a:rPr lang="en-GB" dirty="0"/>
              <a:t>4 days per week until Christmas break</a:t>
            </a:r>
          </a:p>
        </p:txBody>
      </p:sp>
    </p:spTree>
    <p:extLst>
      <p:ext uri="{BB962C8B-B14F-4D97-AF65-F5344CB8AC3E}">
        <p14:creationId xmlns:p14="http://schemas.microsoft.com/office/powerpoint/2010/main" val="1913788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04452" y="392243"/>
            <a:ext cx="5029559" cy="646331"/>
          </a:xfrm>
          <a:prstGeom prst="rect">
            <a:avLst/>
          </a:prstGeom>
          <a:noFill/>
        </p:spPr>
        <p:txBody>
          <a:bodyPr wrap="square" rtlCol="0">
            <a:spAutoFit/>
          </a:bodyPr>
          <a:lstStyle/>
          <a:p>
            <a:r>
              <a:rPr lang="en-GB" sz="3600" dirty="0"/>
              <a:t>A bit about me…</a:t>
            </a:r>
          </a:p>
        </p:txBody>
      </p:sp>
      <p:sp>
        <p:nvSpPr>
          <p:cNvPr id="7" name="TextBox 6"/>
          <p:cNvSpPr txBox="1"/>
          <p:nvPr/>
        </p:nvSpPr>
        <p:spPr>
          <a:xfrm>
            <a:off x="177250" y="1038574"/>
            <a:ext cx="8595275" cy="5109091"/>
          </a:xfrm>
          <a:prstGeom prst="rect">
            <a:avLst/>
          </a:prstGeom>
          <a:noFill/>
        </p:spPr>
        <p:txBody>
          <a:bodyPr wrap="square" rtlCol="0">
            <a:spAutoFit/>
          </a:bodyPr>
          <a:lstStyle/>
          <a:p>
            <a:r>
              <a:rPr lang="en-GB" sz="2800" dirty="0"/>
              <a:t>New Zealand trained teacher</a:t>
            </a:r>
          </a:p>
          <a:p>
            <a:r>
              <a:rPr lang="en-GB" sz="2800" dirty="0"/>
              <a:t>Teaching for 28 years (6 years in NZ, 1 year in Australia, 21years in UK)</a:t>
            </a:r>
          </a:p>
          <a:p>
            <a:r>
              <a:rPr lang="en-GB" sz="2800" dirty="0"/>
              <a:t>Taught every age group, but really love LKS2!</a:t>
            </a:r>
          </a:p>
          <a:p>
            <a:endParaRPr lang="en-GB" u="sng" dirty="0"/>
          </a:p>
          <a:p>
            <a:r>
              <a:rPr lang="en-GB" sz="2800" u="sng" dirty="0"/>
              <a:t>Curriculum Specialisms:</a:t>
            </a:r>
          </a:p>
          <a:p>
            <a:r>
              <a:rPr lang="en-GB" sz="2800" dirty="0"/>
              <a:t>Maths, Reading and Writing</a:t>
            </a:r>
          </a:p>
          <a:p>
            <a:r>
              <a:rPr lang="en-GB" sz="2800" dirty="0"/>
              <a:t>Science (Subject Leader)</a:t>
            </a:r>
          </a:p>
          <a:p>
            <a:r>
              <a:rPr lang="en-GB" sz="2800" dirty="0"/>
              <a:t>Passionate about History and Geography</a:t>
            </a:r>
          </a:p>
          <a:p>
            <a:r>
              <a:rPr lang="en-GB" sz="2800" dirty="0"/>
              <a:t>(Year 3 topics: Romans, Wales, The Stone Age, Rivers, </a:t>
            </a:r>
          </a:p>
          <a:p>
            <a:r>
              <a:rPr lang="en-GB" sz="2800" dirty="0"/>
              <a:t>Aztecs, Africa)</a:t>
            </a:r>
          </a:p>
          <a:p>
            <a:r>
              <a:rPr lang="en-GB" sz="2800" dirty="0"/>
              <a:t>Ukulele! (Term 6)</a:t>
            </a:r>
          </a:p>
        </p:txBody>
      </p:sp>
      <p:pic>
        <p:nvPicPr>
          <p:cNvPr id="12" name="Picture 11" descr="stpatslogo2"/>
          <p:cNvPicPr/>
          <p:nvPr/>
        </p:nvPicPr>
        <p:blipFill>
          <a:blip r:embed="rId2">
            <a:extLst>
              <a:ext uri="{28A0092B-C50C-407E-A947-70E740481C1C}">
                <a14:useLocalDpi xmlns:a14="http://schemas.microsoft.com/office/drawing/2010/main" val="0"/>
              </a:ext>
            </a:extLst>
          </a:blip>
          <a:srcRect/>
          <a:stretch>
            <a:fillRect/>
          </a:stretch>
        </p:blipFill>
        <p:spPr bwMode="auto">
          <a:xfrm>
            <a:off x="10402644" y="355226"/>
            <a:ext cx="1447800" cy="1257300"/>
          </a:xfrm>
          <a:prstGeom prst="rect">
            <a:avLst/>
          </a:prstGeom>
          <a:noFill/>
        </p:spPr>
      </p:pic>
      <p:pic>
        <p:nvPicPr>
          <p:cNvPr id="2" name="Picture 1">
            <a:extLst>
              <a:ext uri="{FF2B5EF4-FFF2-40B4-BE49-F238E27FC236}">
                <a16:creationId xmlns:a16="http://schemas.microsoft.com/office/drawing/2014/main" id="{0DB7633E-1C9B-481C-8483-D698E2C9CF13}"/>
              </a:ext>
            </a:extLst>
          </p:cNvPr>
          <p:cNvPicPr>
            <a:picLocks noChangeAspect="1"/>
          </p:cNvPicPr>
          <p:nvPr/>
        </p:nvPicPr>
        <p:blipFill>
          <a:blip r:embed="rId3"/>
          <a:stretch>
            <a:fillRect/>
          </a:stretch>
        </p:blipFill>
        <p:spPr>
          <a:xfrm>
            <a:off x="7213887" y="5352824"/>
            <a:ext cx="1187163" cy="1187163"/>
          </a:xfrm>
          <a:prstGeom prst="rect">
            <a:avLst/>
          </a:prstGeom>
        </p:spPr>
      </p:pic>
      <p:pic>
        <p:nvPicPr>
          <p:cNvPr id="3" name="Picture 2">
            <a:extLst>
              <a:ext uri="{FF2B5EF4-FFF2-40B4-BE49-F238E27FC236}">
                <a16:creationId xmlns:a16="http://schemas.microsoft.com/office/drawing/2014/main" id="{4E946906-296C-447A-8645-A06B7E07D025}"/>
              </a:ext>
            </a:extLst>
          </p:cNvPr>
          <p:cNvPicPr>
            <a:picLocks noChangeAspect="1"/>
          </p:cNvPicPr>
          <p:nvPr/>
        </p:nvPicPr>
        <p:blipFill>
          <a:blip r:embed="rId4"/>
          <a:stretch>
            <a:fillRect/>
          </a:stretch>
        </p:blipFill>
        <p:spPr>
          <a:xfrm>
            <a:off x="8514312" y="1701320"/>
            <a:ext cx="3500438" cy="2573259"/>
          </a:xfrm>
          <a:prstGeom prst="rect">
            <a:avLst/>
          </a:prstGeom>
        </p:spPr>
      </p:pic>
      <p:pic>
        <p:nvPicPr>
          <p:cNvPr id="5" name="Picture 4">
            <a:extLst>
              <a:ext uri="{FF2B5EF4-FFF2-40B4-BE49-F238E27FC236}">
                <a16:creationId xmlns:a16="http://schemas.microsoft.com/office/drawing/2014/main" id="{97E415FB-053B-419B-8306-F3BF87E1E0CB}"/>
              </a:ext>
            </a:extLst>
          </p:cNvPr>
          <p:cNvPicPr>
            <a:picLocks noChangeAspect="1"/>
          </p:cNvPicPr>
          <p:nvPr/>
        </p:nvPicPr>
        <p:blipFill>
          <a:blip r:embed="rId5"/>
          <a:stretch>
            <a:fillRect/>
          </a:stretch>
        </p:blipFill>
        <p:spPr>
          <a:xfrm>
            <a:off x="8648728" y="4490864"/>
            <a:ext cx="3231606" cy="2156373"/>
          </a:xfrm>
          <a:prstGeom prst="rect">
            <a:avLst/>
          </a:prstGeom>
        </p:spPr>
      </p:pic>
    </p:spTree>
    <p:extLst>
      <p:ext uri="{BB962C8B-B14F-4D97-AF65-F5344CB8AC3E}">
        <p14:creationId xmlns:p14="http://schemas.microsoft.com/office/powerpoint/2010/main" val="365348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in)">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28239" y="634473"/>
            <a:ext cx="7016195" cy="763525"/>
          </a:xfrm>
        </p:spPr>
        <p:txBody>
          <a:bodyPr>
            <a:normAutofit fontScale="90000"/>
          </a:bodyPr>
          <a:lstStyle/>
          <a:p>
            <a:pPr marL="571500" indent="-571500">
              <a:buFont typeface="Wingdings" panose="05000000000000000000" pitchFamily="2" charset="2"/>
              <a:buChar char="ü"/>
            </a:pPr>
            <a:br>
              <a:rPr lang="en-US" dirty="0"/>
            </a:br>
            <a:br>
              <a:rPr lang="en-US" dirty="0"/>
            </a:br>
            <a:br>
              <a:rPr lang="en-US" dirty="0">
                <a:latin typeface="+mn-lt"/>
              </a:rPr>
            </a:br>
            <a:r>
              <a:rPr lang="en-US" sz="4400" dirty="0">
                <a:latin typeface="+mn-lt"/>
              </a:rPr>
              <a:t>Year 3 Expectations</a:t>
            </a:r>
            <a:br>
              <a:rPr lang="en-US" sz="4000" dirty="0">
                <a:latin typeface="Comic Sans MS" panose="030F0702030302020204" pitchFamily="66" charset="0"/>
              </a:rPr>
            </a:br>
            <a:br>
              <a:rPr lang="en-US" sz="4000" dirty="0"/>
            </a:br>
            <a:br>
              <a:rPr lang="en-US" dirty="0">
                <a:solidFill>
                  <a:schemeClr val="bg1"/>
                </a:solidFill>
                <a:latin typeface="Comic Sans MS" panose="030F0702030302020204" pitchFamily="66" charset="0"/>
              </a:rPr>
            </a:br>
            <a:endParaRPr lang="en-US" dirty="0">
              <a:solidFill>
                <a:schemeClr val="bg1"/>
              </a:solidFill>
              <a:latin typeface="Comic Sans MS" panose="030F0702030302020204" pitchFamily="66" charset="0"/>
            </a:endParaRPr>
          </a:p>
        </p:txBody>
      </p:sp>
      <p:sp>
        <p:nvSpPr>
          <p:cNvPr id="6" name="Rectangle 5"/>
          <p:cNvSpPr/>
          <p:nvPr/>
        </p:nvSpPr>
        <p:spPr>
          <a:xfrm>
            <a:off x="414689" y="1848908"/>
            <a:ext cx="11489024" cy="3970318"/>
          </a:xfrm>
          <a:prstGeom prst="rect">
            <a:avLst/>
          </a:prstGeom>
        </p:spPr>
        <p:txBody>
          <a:bodyPr wrap="square">
            <a:spAutoFit/>
          </a:bodyPr>
          <a:lstStyle/>
          <a:p>
            <a:pPr marL="285750" indent="-285750">
              <a:buFont typeface="Wingdings" panose="05000000000000000000" pitchFamily="2" charset="2"/>
              <a:buChar char="ü"/>
            </a:pPr>
            <a:r>
              <a:rPr lang="en-US" sz="2800" dirty="0"/>
              <a:t> Increased independence in KS2</a:t>
            </a:r>
          </a:p>
          <a:p>
            <a:pPr marL="285750" indent="-285750">
              <a:buFont typeface="Wingdings" panose="05000000000000000000" pitchFamily="2" charset="2"/>
              <a:buChar char="ü"/>
            </a:pPr>
            <a:r>
              <a:rPr lang="en-US" sz="2800" dirty="0"/>
              <a:t> Non-negotiables in all book work</a:t>
            </a:r>
          </a:p>
          <a:p>
            <a:pPr marL="285750" indent="-285750">
              <a:buFont typeface="Wingdings" panose="05000000000000000000" pitchFamily="2" charset="2"/>
              <a:buChar char="ü"/>
            </a:pPr>
            <a:r>
              <a:rPr lang="en-US" sz="2800" dirty="0"/>
              <a:t> ‘Learning to learn’ (Gem Project).</a:t>
            </a:r>
          </a:p>
          <a:p>
            <a:pPr marL="285750" indent="-285750">
              <a:buFont typeface="Wingdings" panose="05000000000000000000" pitchFamily="2" charset="2"/>
              <a:buChar char="ü"/>
            </a:pPr>
            <a:r>
              <a:rPr lang="en-US" sz="2800" dirty="0"/>
              <a:t> Asking questions.</a:t>
            </a:r>
          </a:p>
          <a:p>
            <a:pPr marL="285750" indent="-285750">
              <a:buFont typeface="Wingdings" panose="05000000000000000000" pitchFamily="2" charset="2"/>
              <a:buChar char="ü"/>
            </a:pPr>
            <a:r>
              <a:rPr lang="en-US" sz="2800" dirty="0"/>
              <a:t> Listening to each other. </a:t>
            </a:r>
          </a:p>
          <a:p>
            <a:pPr marL="285750" indent="-285750">
              <a:buFont typeface="Wingdings" panose="05000000000000000000" pitchFamily="2" charset="2"/>
              <a:buChar char="ü"/>
            </a:pPr>
            <a:r>
              <a:rPr lang="en-US" sz="2800" dirty="0"/>
              <a:t> Learning partners, seating plan.</a:t>
            </a:r>
          </a:p>
          <a:p>
            <a:pPr marL="285750" indent="-285750">
              <a:buFont typeface="Wingdings" panose="05000000000000000000" pitchFamily="2" charset="2"/>
              <a:buChar char="ü"/>
            </a:pPr>
            <a:r>
              <a:rPr lang="en-US" sz="2800" dirty="0"/>
              <a:t> Class motto – “It’s OK to make mistakes because we are learning”</a:t>
            </a:r>
          </a:p>
          <a:p>
            <a:pPr marL="285750" indent="-285750">
              <a:buFont typeface="Wingdings" panose="05000000000000000000" pitchFamily="2" charset="2"/>
              <a:buChar char="ü"/>
            </a:pPr>
            <a:r>
              <a:rPr lang="en-US" sz="2800" dirty="0"/>
              <a:t> Being resilient – keep going even when things get hard</a:t>
            </a:r>
          </a:p>
          <a:p>
            <a:pPr marL="285750" indent="-285750">
              <a:buFont typeface="Wingdings" panose="05000000000000000000" pitchFamily="2" charset="2"/>
              <a:buChar char="ü"/>
            </a:pPr>
            <a:r>
              <a:rPr lang="en-US" sz="2800" dirty="0"/>
              <a:t> Making good choices, following our Class Rules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1150" y="385658"/>
            <a:ext cx="3876161" cy="2926501"/>
          </a:xfrm>
          <a:prstGeom prst="rect">
            <a:avLst/>
          </a:prstGeom>
        </p:spPr>
      </p:pic>
    </p:spTree>
    <p:extLst>
      <p:ext uri="{BB962C8B-B14F-4D97-AF65-F5344CB8AC3E}">
        <p14:creationId xmlns:p14="http://schemas.microsoft.com/office/powerpoint/2010/main" val="142499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2937E-CA54-4459-8738-CCAA67A51115}"/>
              </a:ext>
            </a:extLst>
          </p:cNvPr>
          <p:cNvSpPr>
            <a:spLocks noGrp="1"/>
          </p:cNvSpPr>
          <p:nvPr>
            <p:ph type="title"/>
          </p:nvPr>
        </p:nvSpPr>
        <p:spPr>
          <a:xfrm>
            <a:off x="1024128" y="585216"/>
            <a:ext cx="2762060" cy="1499616"/>
          </a:xfrm>
        </p:spPr>
        <p:txBody>
          <a:bodyPr>
            <a:normAutofit fontScale="90000"/>
          </a:bodyPr>
          <a:lstStyle/>
          <a:p>
            <a:pPr algn="ctr"/>
            <a:br>
              <a:rPr lang="en-GB" u="sng" dirty="0"/>
            </a:br>
            <a:r>
              <a:rPr lang="en-GB" u="sng" dirty="0"/>
              <a:t>Our Class RULES</a:t>
            </a:r>
            <a:br>
              <a:rPr lang="en-GB" b="1" u="sng" dirty="0"/>
            </a:br>
            <a:r>
              <a:rPr lang="en-GB" sz="2200" b="1" u="sng" dirty="0"/>
              <a:t>Written by Year 3</a:t>
            </a:r>
            <a:br>
              <a:rPr lang="en-GB" dirty="0"/>
            </a:br>
            <a:br>
              <a:rPr lang="en-GB" dirty="0"/>
            </a:br>
            <a:endParaRPr lang="en-GB" dirty="0"/>
          </a:p>
        </p:txBody>
      </p:sp>
      <p:pic>
        <p:nvPicPr>
          <p:cNvPr id="4" name="Picture 3">
            <a:extLst>
              <a:ext uri="{FF2B5EF4-FFF2-40B4-BE49-F238E27FC236}">
                <a16:creationId xmlns:a16="http://schemas.microsoft.com/office/drawing/2014/main" id="{E170F61F-6480-41C7-AB15-2E2BBA0556CC}"/>
              </a:ext>
            </a:extLst>
          </p:cNvPr>
          <p:cNvPicPr>
            <a:picLocks noChangeAspect="1"/>
          </p:cNvPicPr>
          <p:nvPr/>
        </p:nvPicPr>
        <p:blipFill>
          <a:blip r:embed="rId2"/>
          <a:stretch>
            <a:fillRect/>
          </a:stretch>
        </p:blipFill>
        <p:spPr>
          <a:xfrm>
            <a:off x="4271742" y="194029"/>
            <a:ext cx="4343621" cy="6502349"/>
          </a:xfrm>
          <a:prstGeom prst="rect">
            <a:avLst/>
          </a:prstGeom>
        </p:spPr>
      </p:pic>
    </p:spTree>
    <p:extLst>
      <p:ext uri="{BB962C8B-B14F-4D97-AF65-F5344CB8AC3E}">
        <p14:creationId xmlns:p14="http://schemas.microsoft.com/office/powerpoint/2010/main" val="85245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latin typeface="+mn-lt"/>
              </a:rPr>
              <a:t>The GEM Project - encouraging positive learning </a:t>
            </a:r>
            <a:r>
              <a:rPr lang="en-US" dirty="0" err="1">
                <a:latin typeface="+mn-lt"/>
              </a:rPr>
              <a:t>behaviours</a:t>
            </a:r>
            <a:endParaRPr lang="en-US" dirty="0">
              <a:latin typeface="+mn-lt"/>
            </a:endParaRPr>
          </a:p>
        </p:txBody>
      </p:sp>
      <p:sp>
        <p:nvSpPr>
          <p:cNvPr id="5" name="Content Placeholder 4"/>
          <p:cNvSpPr>
            <a:spLocks noGrp="1"/>
          </p:cNvSpPr>
          <p:nvPr>
            <p:ph idx="1"/>
          </p:nvPr>
        </p:nvSpPr>
        <p:spPr>
          <a:xfrm>
            <a:off x="352425" y="1169250"/>
            <a:ext cx="11487150" cy="4275740"/>
          </a:xfrm>
        </p:spPr>
        <p:txBody>
          <a:bodyPr/>
          <a:lstStyle/>
          <a:p>
            <a:endParaRPr lang="en-GB" altLang="en-US" b="1" dirty="0">
              <a:latin typeface="Comic Sans MS" panose="030F0702030302020204" pitchFamily="66" charset="0"/>
            </a:endParaRPr>
          </a:p>
          <a:p>
            <a:endParaRPr lang="en-GB" altLang="en-US" b="1" dirty="0">
              <a:latin typeface="Comic Sans MS" panose="030F0702030302020204" pitchFamily="66" charset="0"/>
            </a:endParaRPr>
          </a:p>
          <a:p>
            <a:r>
              <a:rPr lang="en-GB" altLang="en-US" b="1" dirty="0"/>
              <a:t>Ruby</a:t>
            </a:r>
            <a:r>
              <a:rPr lang="en-GB" altLang="en-US" dirty="0"/>
              <a:t>: Supporting each other. Listening to each other and giving praise. </a:t>
            </a:r>
          </a:p>
          <a:p>
            <a:r>
              <a:rPr lang="en-GB" altLang="en-US" b="1" dirty="0"/>
              <a:t>Diamond</a:t>
            </a:r>
            <a:r>
              <a:rPr lang="en-GB" altLang="en-US" dirty="0"/>
              <a:t>: Problem solving, being responsible.</a:t>
            </a:r>
          </a:p>
          <a:p>
            <a:r>
              <a:rPr lang="en-GB" altLang="en-US" b="1" dirty="0"/>
              <a:t>Emerald</a:t>
            </a:r>
            <a:r>
              <a:rPr lang="en-GB" altLang="en-US" dirty="0"/>
              <a:t>: Sticking with it, even when it gets tough. Knowing that making mistakes is part of new learning. </a:t>
            </a:r>
          </a:p>
          <a:p>
            <a:r>
              <a:rPr lang="en-GB" altLang="en-US" b="1" dirty="0">
                <a:highlight>
                  <a:srgbClr val="FFFF00"/>
                </a:highlight>
              </a:rPr>
              <a:t>Sapphire</a:t>
            </a:r>
            <a:r>
              <a:rPr lang="en-GB" altLang="en-US" dirty="0">
                <a:highlight>
                  <a:srgbClr val="FFFF00"/>
                </a:highlight>
              </a:rPr>
              <a:t>: Keeping focused. Ignoring distractions.</a:t>
            </a:r>
          </a:p>
          <a:p>
            <a:r>
              <a:rPr lang="en-GB" altLang="en-US" b="1" dirty="0"/>
              <a:t>Topaz:</a:t>
            </a:r>
            <a:r>
              <a:rPr lang="en-GB" altLang="en-US" dirty="0"/>
              <a:t> Learning in a larger group.				</a:t>
            </a:r>
            <a:r>
              <a:rPr lang="en-GB" altLang="en-US" dirty="0">
                <a:highlight>
                  <a:srgbClr val="FFFF00"/>
                </a:highlight>
              </a:rPr>
              <a:t>* Current focus</a:t>
            </a:r>
          </a:p>
          <a:p>
            <a:r>
              <a:rPr lang="en-GB" altLang="en-US" b="1" dirty="0">
                <a:highlight>
                  <a:srgbClr val="FFFF00"/>
                </a:highlight>
              </a:rPr>
              <a:t>Amethyst</a:t>
            </a:r>
            <a:r>
              <a:rPr lang="en-GB" altLang="en-US" dirty="0">
                <a:highlight>
                  <a:srgbClr val="FFFF00"/>
                </a:highlight>
              </a:rPr>
              <a:t>: Working with a partner.</a:t>
            </a:r>
          </a:p>
          <a:p>
            <a:endParaRPr lang="en-US" dirty="0">
              <a:solidFill>
                <a:schemeClr val="tx1"/>
              </a:solidFill>
              <a:latin typeface="Comic Sans MS" panose="030F0702030302020204" pitchFamily="66" charset="0"/>
            </a:endParaRPr>
          </a:p>
        </p:txBody>
      </p:sp>
      <p:pic>
        <p:nvPicPr>
          <p:cNvPr id="6" name="Picture 5" descr="http://t2.gstatic.com/images?q=tbn:ANd9GcR1RNGc5n4q2jy8BTIwgukR7YP89hUZj29AK1f2qzaQ5AXqtB4pB1LZ_7A"/>
          <p:cNvPicPr/>
          <p:nvPr/>
        </p:nvPicPr>
        <p:blipFill>
          <a:blip r:embed="rId2" cstate="print"/>
          <a:srcRect/>
          <a:stretch>
            <a:fillRect/>
          </a:stretch>
        </p:blipFill>
        <p:spPr bwMode="auto">
          <a:xfrm>
            <a:off x="1703781" y="5432436"/>
            <a:ext cx="916230" cy="763525"/>
          </a:xfrm>
          <a:prstGeom prst="rect">
            <a:avLst/>
          </a:prstGeom>
          <a:noFill/>
          <a:ln w="9525">
            <a:noFill/>
            <a:miter lim="800000"/>
            <a:headEnd/>
            <a:tailEnd/>
          </a:ln>
        </p:spPr>
      </p:pic>
      <p:pic>
        <p:nvPicPr>
          <p:cNvPr id="7" name="Picture 6" descr="http://t2.gstatic.com/images?q=tbn:ANd9GcSA_KoT_u1O9zDAtLcU4o28JWk86UGgLxYSVYYaZK2by5tJ6UbxbJZJnA"/>
          <p:cNvPicPr/>
          <p:nvPr/>
        </p:nvPicPr>
        <p:blipFill>
          <a:blip r:embed="rId3" cstate="print"/>
          <a:srcRect/>
          <a:stretch>
            <a:fillRect/>
          </a:stretch>
        </p:blipFill>
        <p:spPr bwMode="auto">
          <a:xfrm>
            <a:off x="3522725" y="5432436"/>
            <a:ext cx="1068935" cy="763525"/>
          </a:xfrm>
          <a:prstGeom prst="rect">
            <a:avLst/>
          </a:prstGeom>
          <a:noFill/>
          <a:ln w="9525">
            <a:noFill/>
            <a:miter lim="800000"/>
            <a:headEnd/>
            <a:tailEnd/>
          </a:ln>
        </p:spPr>
      </p:pic>
      <p:pic>
        <p:nvPicPr>
          <p:cNvPr id="8" name="Picture 7" descr="http://t1.gstatic.com/images?q=tbn:ANd9GcTsCCtY8Xi4xfOXP7uZby9Jb8u1txqkzt_wTm8utQg157ChrRdctx9dDA"/>
          <p:cNvPicPr/>
          <p:nvPr/>
        </p:nvPicPr>
        <p:blipFill>
          <a:blip r:embed="rId4" cstate="print"/>
          <a:srcRect/>
          <a:stretch>
            <a:fillRect/>
          </a:stretch>
        </p:blipFill>
        <p:spPr bwMode="auto">
          <a:xfrm>
            <a:off x="5742834" y="5432436"/>
            <a:ext cx="701292" cy="761613"/>
          </a:xfrm>
          <a:prstGeom prst="rect">
            <a:avLst/>
          </a:prstGeom>
          <a:noFill/>
          <a:ln w="9525">
            <a:noFill/>
            <a:miter lim="800000"/>
            <a:headEnd/>
            <a:tailEnd/>
          </a:ln>
        </p:spPr>
      </p:pic>
      <p:pic>
        <p:nvPicPr>
          <p:cNvPr id="9" name="Picture 8" descr="http://t0.gstatic.com/images?q=tbn:ANd9GcTTykjYSLBeBRWFEU70G91Jvu7Jc5-T1Gay0WopkgeyvOprAm9U6b2d8rs">
            <a:hlinkClick r:id="rId5"/>
          </p:cNvPr>
          <p:cNvPicPr/>
          <p:nvPr/>
        </p:nvPicPr>
        <p:blipFill>
          <a:blip r:embed="rId6" cstate="print"/>
          <a:srcRect/>
          <a:stretch>
            <a:fillRect/>
          </a:stretch>
        </p:blipFill>
        <p:spPr bwMode="auto">
          <a:xfrm>
            <a:off x="7482158" y="5416946"/>
            <a:ext cx="770802" cy="763525"/>
          </a:xfrm>
          <a:prstGeom prst="rect">
            <a:avLst/>
          </a:prstGeom>
          <a:noFill/>
          <a:ln w="9525">
            <a:noFill/>
            <a:miter lim="800000"/>
            <a:headEnd/>
            <a:tailEnd/>
          </a:ln>
        </p:spPr>
      </p:pic>
      <p:pic>
        <p:nvPicPr>
          <p:cNvPr id="10" name="Picture 9" descr="http://t0.gstatic.com/images?q=tbn:ANd9GcSYc_UkG5OLHYPJE0Hhhl-QbXEBZ8ra-Uffp0pDdBrN9wsLN_56YXCa1bs"/>
          <p:cNvPicPr/>
          <p:nvPr/>
        </p:nvPicPr>
        <p:blipFill>
          <a:blip r:embed="rId7" cstate="print"/>
          <a:srcRect/>
          <a:stretch>
            <a:fillRect/>
          </a:stretch>
        </p:blipFill>
        <p:spPr bwMode="auto">
          <a:xfrm>
            <a:off x="9132159" y="5416945"/>
            <a:ext cx="1067729" cy="763525"/>
          </a:xfrm>
          <a:prstGeom prst="rect">
            <a:avLst/>
          </a:prstGeom>
          <a:noFill/>
          <a:ln w="9525">
            <a:noFill/>
            <a:miter lim="800000"/>
            <a:headEnd/>
            <a:tailEnd/>
          </a:ln>
        </p:spPr>
      </p:pic>
      <p:grpSp>
        <p:nvGrpSpPr>
          <p:cNvPr id="11" name="docshapegroup2">
            <a:extLst>
              <a:ext uri="{FF2B5EF4-FFF2-40B4-BE49-F238E27FC236}">
                <a16:creationId xmlns:a16="http://schemas.microsoft.com/office/drawing/2014/main" id="{69865265-FDC1-4C26-ADD8-3BF89BCE988A}"/>
              </a:ext>
            </a:extLst>
          </p:cNvPr>
          <p:cNvGrpSpPr>
            <a:grpSpLocks/>
          </p:cNvGrpSpPr>
          <p:nvPr/>
        </p:nvGrpSpPr>
        <p:grpSpPr bwMode="auto">
          <a:xfrm>
            <a:off x="10744200" y="306324"/>
            <a:ext cx="1257300" cy="1028700"/>
            <a:chOff x="4680" y="-1485"/>
            <a:chExt cx="1980" cy="1620"/>
          </a:xfrm>
        </p:grpSpPr>
        <p:sp>
          <p:nvSpPr>
            <p:cNvPr id="12" name="docshape3">
              <a:extLst>
                <a:ext uri="{FF2B5EF4-FFF2-40B4-BE49-F238E27FC236}">
                  <a16:creationId xmlns:a16="http://schemas.microsoft.com/office/drawing/2014/main" id="{A83F47C1-038F-4B70-9184-DF45744B59AD}"/>
                </a:ext>
              </a:extLst>
            </p:cNvPr>
            <p:cNvSpPr>
              <a:spLocks noChangeArrowheads="1"/>
            </p:cNvSpPr>
            <p:nvPr/>
          </p:nvSpPr>
          <p:spPr bwMode="auto">
            <a:xfrm>
              <a:off x="4680" y="-1485"/>
              <a:ext cx="1980" cy="16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pic>
          <p:nvPicPr>
            <p:cNvPr id="13" name="docshape4">
              <a:extLst>
                <a:ext uri="{FF2B5EF4-FFF2-40B4-BE49-F238E27FC236}">
                  <a16:creationId xmlns:a16="http://schemas.microsoft.com/office/drawing/2014/main" id="{6DC9C9F4-F3C1-43E8-BBD1-5271FE3700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48" y="-1366"/>
              <a:ext cx="1457" cy="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25479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 and Recording</a:t>
            </a:r>
          </a:p>
        </p:txBody>
      </p:sp>
      <p:sp>
        <p:nvSpPr>
          <p:cNvPr id="3" name="TextBox 2"/>
          <p:cNvSpPr txBox="1"/>
          <p:nvPr/>
        </p:nvSpPr>
        <p:spPr>
          <a:xfrm>
            <a:off x="227314" y="1748469"/>
            <a:ext cx="11964686" cy="3785652"/>
          </a:xfrm>
          <a:prstGeom prst="rect">
            <a:avLst/>
          </a:prstGeom>
          <a:noFill/>
        </p:spPr>
        <p:txBody>
          <a:bodyPr wrap="none" rtlCol="0">
            <a:spAutoFit/>
          </a:bodyPr>
          <a:lstStyle/>
          <a:p>
            <a:r>
              <a:rPr lang="en-GB" sz="2400" dirty="0"/>
              <a:t>We use a variety of assessments to ensure every child makes progress on their personal </a:t>
            </a:r>
          </a:p>
          <a:p>
            <a:r>
              <a:rPr lang="en-GB" sz="2400" dirty="0"/>
              <a:t>learning journey. Within the Stage that the pupils are working on, we assess whether pupils are </a:t>
            </a:r>
          </a:p>
          <a:p>
            <a:r>
              <a:rPr lang="en-GB" sz="2400" dirty="0">
                <a:solidFill>
                  <a:srgbClr val="FF0000"/>
                </a:solidFill>
              </a:rPr>
              <a:t>Working Below Expectations, </a:t>
            </a:r>
            <a:r>
              <a:rPr lang="en-GB" sz="2400" dirty="0">
                <a:solidFill>
                  <a:schemeClr val="accent1"/>
                </a:solidFill>
              </a:rPr>
              <a:t>Working towards expectations, </a:t>
            </a:r>
            <a:r>
              <a:rPr lang="en-GB" sz="2400" dirty="0">
                <a:solidFill>
                  <a:schemeClr val="accent5"/>
                </a:solidFill>
              </a:rPr>
              <a:t>Meeting Expectations, </a:t>
            </a:r>
            <a:r>
              <a:rPr lang="en-GB" sz="2400" dirty="0"/>
              <a:t>or</a:t>
            </a:r>
          </a:p>
          <a:p>
            <a:r>
              <a:rPr lang="en-GB" sz="2400" dirty="0">
                <a:solidFill>
                  <a:srgbClr val="7030A0"/>
                </a:solidFill>
              </a:rPr>
              <a:t>Exceeding Expectations</a:t>
            </a:r>
          </a:p>
          <a:p>
            <a:endParaRPr lang="en-GB" sz="2400" dirty="0">
              <a:solidFill>
                <a:srgbClr val="00B050"/>
              </a:solidFill>
            </a:endParaRPr>
          </a:p>
          <a:p>
            <a:r>
              <a:rPr lang="en-GB" sz="2400" dirty="0"/>
              <a:t>ATTAINMENT – It is not expected that pupils will be </a:t>
            </a:r>
            <a:r>
              <a:rPr lang="en-GB" sz="2400" dirty="0">
                <a:solidFill>
                  <a:schemeClr val="accent5"/>
                </a:solidFill>
              </a:rPr>
              <a:t>Meeting Expectations </a:t>
            </a:r>
            <a:r>
              <a:rPr lang="en-GB" sz="2400" dirty="0"/>
              <a:t>until the summer term, </a:t>
            </a:r>
          </a:p>
          <a:p>
            <a:r>
              <a:rPr lang="en-GB" sz="2400" dirty="0"/>
              <a:t>however, we will be able to report to you during the year whether or not your child is on track</a:t>
            </a:r>
          </a:p>
          <a:p>
            <a:r>
              <a:rPr lang="en-GB" sz="2400" dirty="0"/>
              <a:t>to meet expectations. </a:t>
            </a:r>
          </a:p>
          <a:p>
            <a:r>
              <a:rPr lang="en-GB" sz="2400" dirty="0"/>
              <a:t>PROGRESS – This looks at each individual’s starting points. We strive to ensure that each child </a:t>
            </a:r>
          </a:p>
          <a:p>
            <a:r>
              <a:rPr lang="en-GB" sz="2400" dirty="0"/>
              <a:t>makes progress from their starting point over the year. </a:t>
            </a:r>
          </a:p>
        </p:txBody>
      </p:sp>
      <p:grpSp>
        <p:nvGrpSpPr>
          <p:cNvPr id="4" name="docshapegroup2">
            <a:extLst>
              <a:ext uri="{FF2B5EF4-FFF2-40B4-BE49-F238E27FC236}">
                <a16:creationId xmlns:a16="http://schemas.microsoft.com/office/drawing/2014/main" id="{F2AB6726-B30C-4256-A832-58560CC5578C}"/>
              </a:ext>
            </a:extLst>
          </p:cNvPr>
          <p:cNvGrpSpPr>
            <a:grpSpLocks/>
          </p:cNvGrpSpPr>
          <p:nvPr/>
        </p:nvGrpSpPr>
        <p:grpSpPr bwMode="auto">
          <a:xfrm>
            <a:off x="10744200" y="224028"/>
            <a:ext cx="1257300" cy="1028700"/>
            <a:chOff x="4680" y="-1485"/>
            <a:chExt cx="1980" cy="1620"/>
          </a:xfrm>
        </p:grpSpPr>
        <p:sp>
          <p:nvSpPr>
            <p:cNvPr id="5" name="docshape3">
              <a:extLst>
                <a:ext uri="{FF2B5EF4-FFF2-40B4-BE49-F238E27FC236}">
                  <a16:creationId xmlns:a16="http://schemas.microsoft.com/office/drawing/2014/main" id="{91578DBF-5A79-4FCD-8C34-433268364F20}"/>
                </a:ext>
              </a:extLst>
            </p:cNvPr>
            <p:cNvSpPr>
              <a:spLocks noChangeArrowheads="1"/>
            </p:cNvSpPr>
            <p:nvPr/>
          </p:nvSpPr>
          <p:spPr bwMode="auto">
            <a:xfrm>
              <a:off x="4680" y="-1485"/>
              <a:ext cx="1980" cy="16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pic>
          <p:nvPicPr>
            <p:cNvPr id="6" name="docshape4">
              <a:extLst>
                <a:ext uri="{FF2B5EF4-FFF2-40B4-BE49-F238E27FC236}">
                  <a16:creationId xmlns:a16="http://schemas.microsoft.com/office/drawing/2014/main" id="{6F402031-9BB5-4C19-88E7-6B78C931EB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8" y="-1366"/>
              <a:ext cx="1457" cy="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818652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DC462F1-F614-4E5B-B27D-16838ABB1D04}"/>
              </a:ext>
            </a:extLst>
          </p:cNvPr>
          <p:cNvPicPr>
            <a:picLocks noChangeAspect="1"/>
          </p:cNvPicPr>
          <p:nvPr/>
        </p:nvPicPr>
        <p:blipFill>
          <a:blip r:embed="rId2"/>
          <a:stretch>
            <a:fillRect/>
          </a:stretch>
        </p:blipFill>
        <p:spPr>
          <a:xfrm>
            <a:off x="432890" y="275886"/>
            <a:ext cx="9568359" cy="6511090"/>
          </a:xfrm>
          <a:prstGeom prst="rect">
            <a:avLst/>
          </a:prstGeom>
        </p:spPr>
      </p:pic>
    </p:spTree>
    <p:extLst>
      <p:ext uri="{BB962C8B-B14F-4D97-AF65-F5344CB8AC3E}">
        <p14:creationId xmlns:p14="http://schemas.microsoft.com/office/powerpoint/2010/main" val="36039685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AB2FE1-5AFB-4517-920B-0E94B4E3B225}"/>
              </a:ext>
            </a:extLst>
          </p:cNvPr>
          <p:cNvPicPr>
            <a:picLocks noChangeAspect="1"/>
          </p:cNvPicPr>
          <p:nvPr/>
        </p:nvPicPr>
        <p:blipFill>
          <a:blip r:embed="rId2"/>
          <a:stretch>
            <a:fillRect/>
          </a:stretch>
        </p:blipFill>
        <p:spPr>
          <a:xfrm>
            <a:off x="466228" y="137782"/>
            <a:ext cx="9948833" cy="6605918"/>
          </a:xfrm>
          <a:prstGeom prst="rect">
            <a:avLst/>
          </a:prstGeom>
        </p:spPr>
      </p:pic>
    </p:spTree>
    <p:extLst>
      <p:ext uri="{BB962C8B-B14F-4D97-AF65-F5344CB8AC3E}">
        <p14:creationId xmlns:p14="http://schemas.microsoft.com/office/powerpoint/2010/main" val="3894092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3-ap-southeast-1.amazonaws.com/subscriber.images/maths/2015/12/07070649/MATHS-33.png"/>
          <p:cNvPicPr>
            <a:picLocks noChangeAspect="1" noChangeArrowheads="1"/>
          </p:cNvPicPr>
          <p:nvPr/>
        </p:nvPicPr>
        <p:blipFill rotWithShape="1">
          <a:blip r:embed="rId2">
            <a:extLst>
              <a:ext uri="{28A0092B-C50C-407E-A947-70E740481C1C}">
                <a14:useLocalDpi xmlns:a14="http://schemas.microsoft.com/office/drawing/2010/main" val="0"/>
              </a:ext>
            </a:extLst>
          </a:blip>
          <a:srcRect l="15558" t="2879" r="19482" b="8480"/>
          <a:stretch/>
        </p:blipFill>
        <p:spPr bwMode="auto">
          <a:xfrm>
            <a:off x="10787063" y="209218"/>
            <a:ext cx="1278320" cy="190261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43102" y="285178"/>
            <a:ext cx="9720072" cy="1499616"/>
          </a:xfrm>
        </p:spPr>
        <p:txBody>
          <a:bodyPr/>
          <a:lstStyle/>
          <a:p>
            <a:r>
              <a:rPr lang="en-GB" dirty="0"/>
              <a:t>Mathematics</a:t>
            </a:r>
            <a:br>
              <a:rPr lang="en-GB" dirty="0"/>
            </a:br>
            <a:endParaRPr lang="en-GB" dirty="0"/>
          </a:p>
        </p:txBody>
      </p:sp>
      <p:sp>
        <p:nvSpPr>
          <p:cNvPr id="3" name="TextBox 2"/>
          <p:cNvSpPr txBox="1"/>
          <p:nvPr/>
        </p:nvSpPr>
        <p:spPr>
          <a:xfrm>
            <a:off x="315539" y="1160526"/>
            <a:ext cx="10471524" cy="5078313"/>
          </a:xfrm>
          <a:prstGeom prst="rect">
            <a:avLst/>
          </a:prstGeom>
          <a:noFill/>
        </p:spPr>
        <p:txBody>
          <a:bodyPr wrap="square" rtlCol="0">
            <a:spAutoFit/>
          </a:bodyPr>
          <a:lstStyle/>
          <a:p>
            <a:pPr>
              <a:defRPr/>
            </a:pPr>
            <a:r>
              <a:rPr lang="en-GB" dirty="0">
                <a:solidFill>
                  <a:prstClr val="black"/>
                </a:solidFill>
              </a:rPr>
              <a:t>We follow the White Rose maths programme which has been developed by specialists and is guided by the following principles:</a:t>
            </a:r>
          </a:p>
          <a:p>
            <a:pPr lvl="0">
              <a:defRPr/>
            </a:pPr>
            <a:r>
              <a:rPr lang="en-GB" dirty="0">
                <a:solidFill>
                  <a:srgbClr val="FF0000"/>
                </a:solidFill>
              </a:rPr>
              <a:t>Coherence</a:t>
            </a:r>
          </a:p>
          <a:p>
            <a:pPr lvl="0">
              <a:defRPr/>
            </a:pPr>
            <a:r>
              <a:rPr lang="en-GB" dirty="0">
                <a:solidFill>
                  <a:prstClr val="black"/>
                </a:solidFill>
              </a:rPr>
              <a:t>Lessons are broken down into small connected steps that gradually unfold the concept, providing access for all children and leading to a generalisation of the concept and the ability to apply the concept to a range of contexts.</a:t>
            </a:r>
          </a:p>
          <a:p>
            <a:pPr lvl="0">
              <a:defRPr/>
            </a:pPr>
            <a:r>
              <a:rPr lang="en-GB" dirty="0">
                <a:solidFill>
                  <a:srgbClr val="FF0000"/>
                </a:solidFill>
              </a:rPr>
              <a:t>Representation and Structure</a:t>
            </a:r>
          </a:p>
          <a:p>
            <a:pPr lvl="0">
              <a:defRPr/>
            </a:pPr>
            <a:r>
              <a:rPr lang="en-GB" dirty="0">
                <a:solidFill>
                  <a:prstClr val="black"/>
                </a:solidFill>
              </a:rPr>
              <a:t>We use lots of practical equipment and concrete resources to help to embed the understanding and see the patterns and patterns before moving on to abstract calculations. </a:t>
            </a:r>
          </a:p>
          <a:p>
            <a:r>
              <a:rPr lang="en-GB" dirty="0"/>
              <a:t>We are working with numbers up to 1000. We are also teaching children more formal methods of recording. </a:t>
            </a:r>
          </a:p>
          <a:p>
            <a:r>
              <a:rPr lang="en-GB" b="1" i="1" dirty="0">
                <a:highlight>
                  <a:srgbClr val="FFFF00"/>
                </a:highlight>
              </a:rPr>
              <a:t>How you can help</a:t>
            </a:r>
            <a:r>
              <a:rPr lang="en-GB" b="1" i="1" dirty="0"/>
              <a:t>:</a:t>
            </a:r>
          </a:p>
          <a:p>
            <a:pPr marL="342900" indent="-342900">
              <a:buFontTx/>
              <a:buChar char="-"/>
            </a:pPr>
            <a:r>
              <a:rPr lang="en-GB" dirty="0"/>
              <a:t>It is important that pupils know ‘Key Instant Recall Facts’. Practice using calculations, counting and sequencing numbers. </a:t>
            </a:r>
          </a:p>
          <a:p>
            <a:pPr marL="342900" indent="-342900">
              <a:buFontTx/>
              <a:buChar char="-"/>
            </a:pPr>
            <a:r>
              <a:rPr lang="en-GB" dirty="0"/>
              <a:t>Real-life opportunities for maths; </a:t>
            </a:r>
            <a:r>
              <a:rPr lang="en-GB" dirty="0">
                <a:highlight>
                  <a:srgbClr val="FFFF00"/>
                </a:highlight>
              </a:rPr>
              <a:t>telling the time</a:t>
            </a:r>
            <a:r>
              <a:rPr lang="en-GB" dirty="0"/>
              <a:t>, money, cooking, measuring</a:t>
            </a:r>
          </a:p>
          <a:p>
            <a:pPr marL="342900" indent="-342900">
              <a:buFontTx/>
              <a:buChar char="-"/>
            </a:pPr>
            <a:r>
              <a:rPr lang="en-GB" dirty="0"/>
              <a:t>Number bonds to 10/20/100</a:t>
            </a:r>
          </a:p>
          <a:p>
            <a:pPr marL="342900" indent="-342900">
              <a:buFontTx/>
              <a:buChar char="-"/>
            </a:pPr>
            <a:r>
              <a:rPr lang="en-GB" dirty="0"/>
              <a:t>Times tables facts for x2, x5, x10, (should be known from Year 2) moving on to x3, x4, x8 (and inverse division facts)</a:t>
            </a:r>
          </a:p>
          <a:p>
            <a:pPr marL="342900" indent="-342900">
              <a:buFontTx/>
              <a:buChar char="-"/>
            </a:pPr>
            <a:r>
              <a:rPr lang="en-GB" dirty="0"/>
              <a:t>Professor Assessor/TT Rock Stars – sometimes there will be a set task on PA to complete</a:t>
            </a:r>
          </a:p>
        </p:txBody>
      </p:sp>
      <p:pic>
        <p:nvPicPr>
          <p:cNvPr id="4" name="Picture 3">
            <a:extLst>
              <a:ext uri="{FF2B5EF4-FFF2-40B4-BE49-F238E27FC236}">
                <a16:creationId xmlns:a16="http://schemas.microsoft.com/office/drawing/2014/main" id="{79C0B1ED-8F7C-4A52-9845-FFBADBB70F00}"/>
              </a:ext>
            </a:extLst>
          </p:cNvPr>
          <p:cNvPicPr>
            <a:picLocks noChangeAspect="1"/>
          </p:cNvPicPr>
          <p:nvPr/>
        </p:nvPicPr>
        <p:blipFill>
          <a:blip r:embed="rId3"/>
          <a:stretch>
            <a:fillRect/>
          </a:stretch>
        </p:blipFill>
        <p:spPr>
          <a:xfrm>
            <a:off x="10316935" y="5483150"/>
            <a:ext cx="1748448" cy="1165632"/>
          </a:xfrm>
          <a:prstGeom prst="rect">
            <a:avLst/>
          </a:prstGeom>
        </p:spPr>
      </p:pic>
    </p:spTree>
    <p:extLst>
      <p:ext uri="{BB962C8B-B14F-4D97-AF65-F5344CB8AC3E}">
        <p14:creationId xmlns:p14="http://schemas.microsoft.com/office/powerpoint/2010/main" val="4136848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4C7FD-B0CB-4400-80A6-DE60A2DE39FF}"/>
              </a:ext>
            </a:extLst>
          </p:cNvPr>
          <p:cNvSpPr>
            <a:spLocks noGrp="1"/>
          </p:cNvSpPr>
          <p:nvPr>
            <p:ph type="title"/>
          </p:nvPr>
        </p:nvSpPr>
        <p:spPr>
          <a:xfrm>
            <a:off x="1024128" y="238850"/>
            <a:ext cx="9720072" cy="1499616"/>
          </a:xfrm>
        </p:spPr>
        <p:txBody>
          <a:bodyPr/>
          <a:lstStyle/>
          <a:p>
            <a:r>
              <a:rPr lang="en-GB" dirty="0"/>
              <a:t>Key instant recall facts </a:t>
            </a:r>
          </a:p>
        </p:txBody>
      </p:sp>
      <p:pic>
        <p:nvPicPr>
          <p:cNvPr id="3" name="Picture 2">
            <a:extLst>
              <a:ext uri="{FF2B5EF4-FFF2-40B4-BE49-F238E27FC236}">
                <a16:creationId xmlns:a16="http://schemas.microsoft.com/office/drawing/2014/main" id="{5673AAA5-D5B1-4493-8EB3-8C0B0B17E97F}"/>
              </a:ext>
            </a:extLst>
          </p:cNvPr>
          <p:cNvPicPr/>
          <p:nvPr/>
        </p:nvPicPr>
        <p:blipFill>
          <a:blip r:embed="rId2"/>
          <a:stretch>
            <a:fillRect/>
          </a:stretch>
        </p:blipFill>
        <p:spPr>
          <a:xfrm>
            <a:off x="1157942" y="1320075"/>
            <a:ext cx="8863330" cy="5299075"/>
          </a:xfrm>
          <a:prstGeom prst="rect">
            <a:avLst/>
          </a:prstGeom>
        </p:spPr>
      </p:pic>
    </p:spTree>
    <p:extLst>
      <p:ext uri="{BB962C8B-B14F-4D97-AF65-F5344CB8AC3E}">
        <p14:creationId xmlns:p14="http://schemas.microsoft.com/office/powerpoint/2010/main" val="1666989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B9D0283-07E6-4C52-B2AE-2F8FF0EFD144}"/>
              </a:ext>
            </a:extLst>
          </p:cNvPr>
          <p:cNvPicPr>
            <a:picLocks noChangeAspect="1"/>
          </p:cNvPicPr>
          <p:nvPr/>
        </p:nvPicPr>
        <p:blipFill>
          <a:blip r:embed="rId2"/>
          <a:stretch>
            <a:fillRect/>
          </a:stretch>
        </p:blipFill>
        <p:spPr>
          <a:xfrm>
            <a:off x="466250" y="233053"/>
            <a:ext cx="10006488" cy="6502816"/>
          </a:xfrm>
          <a:prstGeom prst="rect">
            <a:avLst/>
          </a:prstGeom>
        </p:spPr>
      </p:pic>
    </p:spTree>
    <p:extLst>
      <p:ext uri="{BB962C8B-B14F-4D97-AF65-F5344CB8AC3E}">
        <p14:creationId xmlns:p14="http://schemas.microsoft.com/office/powerpoint/2010/main" val="1008628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1289" y="0"/>
            <a:ext cx="9712886" cy="6909584"/>
          </a:xfrm>
          <a:prstGeom prst="rect">
            <a:avLst/>
          </a:prstGeom>
          <a:noFill/>
        </p:spPr>
        <p:txBody>
          <a:bodyPr wrap="square" rtlCol="0">
            <a:spAutoFit/>
          </a:bodyPr>
          <a:lstStyle/>
          <a:p>
            <a:r>
              <a:rPr lang="en-GB" sz="2500" u="sng" dirty="0"/>
              <a:t>English Skills:</a:t>
            </a:r>
          </a:p>
          <a:p>
            <a:r>
              <a:rPr lang="en-GB" sz="2500" dirty="0">
                <a:solidFill>
                  <a:srgbClr val="FF0000"/>
                </a:solidFill>
                <a:latin typeface="+mj-lt"/>
              </a:rPr>
              <a:t>Writing in accurate sentences</a:t>
            </a:r>
          </a:p>
          <a:p>
            <a:r>
              <a:rPr lang="en-GB" sz="2500" dirty="0">
                <a:solidFill>
                  <a:srgbClr val="FF0000"/>
                </a:solidFill>
                <a:latin typeface="+mj-lt"/>
              </a:rPr>
              <a:t>Punctuation</a:t>
            </a:r>
          </a:p>
          <a:p>
            <a:r>
              <a:rPr lang="en-GB" sz="2500" dirty="0">
                <a:solidFill>
                  <a:srgbClr val="FF0000"/>
                </a:solidFill>
                <a:latin typeface="+mj-lt"/>
              </a:rPr>
              <a:t>Grammar</a:t>
            </a:r>
          </a:p>
          <a:p>
            <a:r>
              <a:rPr lang="en-GB" sz="2500" dirty="0">
                <a:solidFill>
                  <a:srgbClr val="7030A0"/>
                </a:solidFill>
                <a:latin typeface="+mj-lt"/>
              </a:rPr>
              <a:t>Reading</a:t>
            </a:r>
          </a:p>
          <a:p>
            <a:r>
              <a:rPr lang="en-GB" sz="2500" dirty="0">
                <a:solidFill>
                  <a:srgbClr val="7030A0"/>
                </a:solidFill>
                <a:latin typeface="+mj-lt"/>
              </a:rPr>
              <a:t>-Decoding (‘Unlocking letters and sounds’ phonics scheme if needed)</a:t>
            </a:r>
          </a:p>
          <a:p>
            <a:r>
              <a:rPr lang="en-GB" sz="2500" dirty="0">
                <a:solidFill>
                  <a:srgbClr val="7030A0"/>
                </a:solidFill>
                <a:latin typeface="+mj-lt"/>
              </a:rPr>
              <a:t>-Comprehension is key! (Use VIPERS bookmark to help you discuss the book at home)</a:t>
            </a:r>
          </a:p>
          <a:p>
            <a:r>
              <a:rPr lang="en-GB" sz="2500" dirty="0">
                <a:solidFill>
                  <a:srgbClr val="7030A0"/>
                </a:solidFill>
                <a:latin typeface="+mj-lt"/>
              </a:rPr>
              <a:t>-Passion and enjoyment – read their school book but also any other books that they enjoy</a:t>
            </a:r>
          </a:p>
          <a:p>
            <a:r>
              <a:rPr lang="en-GB" sz="2500" dirty="0">
                <a:solidFill>
                  <a:srgbClr val="7030A0"/>
                </a:solidFill>
                <a:latin typeface="+mj-lt"/>
              </a:rPr>
              <a:t>-VIPERS – </a:t>
            </a:r>
            <a:r>
              <a:rPr lang="en-GB" sz="2500" dirty="0">
                <a:solidFill>
                  <a:srgbClr val="FF0000"/>
                </a:solidFill>
                <a:latin typeface="+mj-lt"/>
              </a:rPr>
              <a:t>V</a:t>
            </a:r>
            <a:r>
              <a:rPr lang="en-GB" sz="2500" dirty="0">
                <a:solidFill>
                  <a:srgbClr val="7030A0"/>
                </a:solidFill>
                <a:latin typeface="+mj-lt"/>
              </a:rPr>
              <a:t>ocab, </a:t>
            </a:r>
            <a:r>
              <a:rPr lang="en-GB" sz="2500" dirty="0">
                <a:solidFill>
                  <a:srgbClr val="FF0000"/>
                </a:solidFill>
                <a:latin typeface="+mj-lt"/>
              </a:rPr>
              <a:t>I</a:t>
            </a:r>
            <a:r>
              <a:rPr lang="en-GB" sz="2500" dirty="0">
                <a:solidFill>
                  <a:srgbClr val="7030A0"/>
                </a:solidFill>
                <a:latin typeface="+mj-lt"/>
              </a:rPr>
              <a:t>nfer, </a:t>
            </a:r>
            <a:r>
              <a:rPr lang="en-GB" sz="2500" dirty="0">
                <a:solidFill>
                  <a:srgbClr val="FF0000"/>
                </a:solidFill>
                <a:latin typeface="+mj-lt"/>
              </a:rPr>
              <a:t>P</a:t>
            </a:r>
            <a:r>
              <a:rPr lang="en-GB" sz="2500" dirty="0">
                <a:solidFill>
                  <a:srgbClr val="7030A0"/>
                </a:solidFill>
                <a:latin typeface="+mj-lt"/>
              </a:rPr>
              <a:t>redict, </a:t>
            </a:r>
            <a:r>
              <a:rPr lang="en-GB" sz="2500" dirty="0">
                <a:solidFill>
                  <a:srgbClr val="FF0000"/>
                </a:solidFill>
                <a:latin typeface="+mj-lt"/>
              </a:rPr>
              <a:t>E</a:t>
            </a:r>
            <a:r>
              <a:rPr lang="en-GB" sz="2500" dirty="0">
                <a:solidFill>
                  <a:srgbClr val="7030A0"/>
                </a:solidFill>
                <a:latin typeface="+mj-lt"/>
              </a:rPr>
              <a:t>xplain, </a:t>
            </a:r>
            <a:r>
              <a:rPr lang="en-GB" sz="2500" dirty="0">
                <a:solidFill>
                  <a:srgbClr val="FF0000"/>
                </a:solidFill>
                <a:latin typeface="+mj-lt"/>
              </a:rPr>
              <a:t>R</a:t>
            </a:r>
            <a:r>
              <a:rPr lang="en-GB" sz="2500" dirty="0">
                <a:solidFill>
                  <a:srgbClr val="7030A0"/>
                </a:solidFill>
                <a:latin typeface="+mj-lt"/>
              </a:rPr>
              <a:t>etrieve, </a:t>
            </a:r>
            <a:r>
              <a:rPr lang="en-GB" sz="2500" dirty="0">
                <a:solidFill>
                  <a:srgbClr val="FF0000"/>
                </a:solidFill>
                <a:latin typeface="+mj-lt"/>
              </a:rPr>
              <a:t>S</a:t>
            </a:r>
            <a:r>
              <a:rPr lang="en-GB" sz="2500" dirty="0">
                <a:solidFill>
                  <a:srgbClr val="7030A0"/>
                </a:solidFill>
                <a:latin typeface="+mj-lt"/>
              </a:rPr>
              <a:t>equence/</a:t>
            </a:r>
            <a:r>
              <a:rPr lang="en-GB" sz="2500" dirty="0">
                <a:solidFill>
                  <a:srgbClr val="FF0000"/>
                </a:solidFill>
                <a:latin typeface="+mj-lt"/>
              </a:rPr>
              <a:t>S</a:t>
            </a:r>
            <a:r>
              <a:rPr lang="en-GB" sz="2500" dirty="0">
                <a:solidFill>
                  <a:srgbClr val="7030A0"/>
                </a:solidFill>
                <a:latin typeface="+mj-lt"/>
              </a:rPr>
              <a:t>ummarise</a:t>
            </a:r>
          </a:p>
          <a:p>
            <a:r>
              <a:rPr lang="en-GB" sz="2500" dirty="0">
                <a:solidFill>
                  <a:srgbClr val="FF0000"/>
                </a:solidFill>
                <a:latin typeface="+mj-lt"/>
              </a:rPr>
              <a:t>Handwriting</a:t>
            </a:r>
          </a:p>
          <a:p>
            <a:r>
              <a:rPr lang="en-GB" sz="2500" dirty="0">
                <a:solidFill>
                  <a:srgbClr val="FF0000"/>
                </a:solidFill>
                <a:latin typeface="+mj-lt"/>
              </a:rPr>
              <a:t>-’Unlocking letters and sounds’ handwriting scheme for all</a:t>
            </a:r>
          </a:p>
          <a:p>
            <a:r>
              <a:rPr lang="en-GB" sz="2500" dirty="0">
                <a:solidFill>
                  <a:srgbClr val="FF0000"/>
                </a:solidFill>
                <a:latin typeface="+mj-lt"/>
              </a:rPr>
              <a:t>-Formation – size and shape</a:t>
            </a:r>
          </a:p>
          <a:p>
            <a:r>
              <a:rPr lang="en-GB" sz="2500" dirty="0">
                <a:solidFill>
                  <a:srgbClr val="FF0000"/>
                </a:solidFill>
                <a:latin typeface="+mj-lt"/>
              </a:rPr>
              <a:t>-Fluency – building to/embedding cursive style and handwriting pens</a:t>
            </a:r>
          </a:p>
          <a:p>
            <a:r>
              <a:rPr lang="en-GB" sz="2500" dirty="0">
                <a:solidFill>
                  <a:srgbClr val="7030A0"/>
                </a:solidFill>
                <a:latin typeface="+mj-lt"/>
              </a:rPr>
              <a:t>Spelling </a:t>
            </a:r>
          </a:p>
          <a:p>
            <a:r>
              <a:rPr lang="en-GB" sz="2500" dirty="0">
                <a:solidFill>
                  <a:srgbClr val="7030A0"/>
                </a:solidFill>
                <a:latin typeface="+mj-lt"/>
              </a:rPr>
              <a:t>-‘Unlocking letters and sounds’ spelling scheme and strategies</a:t>
            </a:r>
          </a:p>
          <a:p>
            <a:r>
              <a:rPr lang="en-GB" sz="2500" dirty="0">
                <a:solidFill>
                  <a:srgbClr val="7030A0"/>
                </a:solidFill>
                <a:latin typeface="+mj-lt"/>
              </a:rPr>
              <a:t>-Supported with Home Learning</a:t>
            </a:r>
          </a:p>
          <a:p>
            <a:r>
              <a:rPr lang="en-GB" sz="2500" dirty="0">
                <a:solidFill>
                  <a:srgbClr val="7030A0"/>
                </a:solidFill>
                <a:latin typeface="+mj-lt"/>
              </a:rPr>
              <a:t>- Y3/4 Statutory spelling list</a:t>
            </a:r>
          </a:p>
          <a:p>
            <a:endParaRPr lang="en-GB" dirty="0"/>
          </a:p>
        </p:txBody>
      </p:sp>
      <p:pic>
        <p:nvPicPr>
          <p:cNvPr id="10" name="Picture 9">
            <a:extLst>
              <a:ext uri="{FF2B5EF4-FFF2-40B4-BE49-F238E27FC236}">
                <a16:creationId xmlns:a16="http://schemas.microsoft.com/office/drawing/2014/main" id="{D9A4B41D-9A8C-409F-833D-41F66259701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13537" y="328612"/>
            <a:ext cx="2873650" cy="1915766"/>
          </a:xfrm>
          <a:prstGeom prst="rect">
            <a:avLst/>
          </a:prstGeom>
        </p:spPr>
      </p:pic>
      <p:pic>
        <p:nvPicPr>
          <p:cNvPr id="2" name="Picture 1">
            <a:extLst>
              <a:ext uri="{FF2B5EF4-FFF2-40B4-BE49-F238E27FC236}">
                <a16:creationId xmlns:a16="http://schemas.microsoft.com/office/drawing/2014/main" id="{09EEE09B-1871-441F-9914-003AD64F72D6}"/>
              </a:ext>
            </a:extLst>
          </p:cNvPr>
          <p:cNvPicPr>
            <a:picLocks noChangeAspect="1"/>
          </p:cNvPicPr>
          <p:nvPr/>
        </p:nvPicPr>
        <p:blipFill>
          <a:blip r:embed="rId3"/>
          <a:stretch>
            <a:fillRect/>
          </a:stretch>
        </p:blipFill>
        <p:spPr>
          <a:xfrm>
            <a:off x="9663113" y="3086100"/>
            <a:ext cx="2359290" cy="3443288"/>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DF659-0B5C-4B18-9D6A-7D0D2369A5EC}"/>
              </a:ext>
            </a:extLst>
          </p:cNvPr>
          <p:cNvSpPr>
            <a:spLocks noGrp="1"/>
          </p:cNvSpPr>
          <p:nvPr>
            <p:ph type="title"/>
          </p:nvPr>
        </p:nvSpPr>
        <p:spPr>
          <a:xfrm>
            <a:off x="838391" y="199454"/>
            <a:ext cx="9720072" cy="1499616"/>
          </a:xfrm>
        </p:spPr>
        <p:txBody>
          <a:bodyPr/>
          <a:lstStyle/>
          <a:p>
            <a:r>
              <a:rPr lang="en-GB" dirty="0"/>
              <a:t>THE IMPORTANCE OF TALKING!</a:t>
            </a:r>
          </a:p>
        </p:txBody>
      </p:sp>
      <p:pic>
        <p:nvPicPr>
          <p:cNvPr id="4" name="Picture 3">
            <a:extLst>
              <a:ext uri="{FF2B5EF4-FFF2-40B4-BE49-F238E27FC236}">
                <a16:creationId xmlns:a16="http://schemas.microsoft.com/office/drawing/2014/main" id="{3477706C-DA31-4750-A034-D7B76E306B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040" y="1300835"/>
            <a:ext cx="6801886" cy="4489245"/>
          </a:xfrm>
          <a:prstGeom prst="rect">
            <a:avLst/>
          </a:prstGeom>
        </p:spPr>
      </p:pic>
      <p:sp>
        <p:nvSpPr>
          <p:cNvPr id="3" name="TextBox 2">
            <a:extLst>
              <a:ext uri="{FF2B5EF4-FFF2-40B4-BE49-F238E27FC236}">
                <a16:creationId xmlns:a16="http://schemas.microsoft.com/office/drawing/2014/main" id="{779E27D2-9282-4073-89D0-30E535159F14}"/>
              </a:ext>
            </a:extLst>
          </p:cNvPr>
          <p:cNvSpPr txBox="1"/>
          <p:nvPr/>
        </p:nvSpPr>
        <p:spPr>
          <a:xfrm>
            <a:off x="7640277" y="916838"/>
            <a:ext cx="4346936" cy="3908762"/>
          </a:xfrm>
          <a:prstGeom prst="rect">
            <a:avLst/>
          </a:prstGeom>
          <a:noFill/>
        </p:spPr>
        <p:txBody>
          <a:bodyPr wrap="square" rtlCol="0">
            <a:spAutoFit/>
          </a:bodyPr>
          <a:lstStyle/>
          <a:p>
            <a:endParaRPr lang="en-GB" sz="3200" dirty="0"/>
          </a:p>
          <a:p>
            <a:pPr marL="457200" indent="-457200">
              <a:buFont typeface="Arial" panose="020B0604020202020204" pitchFamily="34" charset="0"/>
              <a:buChar char="•"/>
            </a:pPr>
            <a:r>
              <a:rPr lang="en-GB" sz="2400" dirty="0"/>
              <a:t>Think, Pair, Share</a:t>
            </a:r>
          </a:p>
          <a:p>
            <a:pPr marL="457200" indent="-457200">
              <a:buFont typeface="Arial" panose="020B0604020202020204" pitchFamily="34" charset="0"/>
              <a:buChar char="•"/>
            </a:pPr>
            <a:r>
              <a:rPr lang="en-GB" sz="2400" dirty="0"/>
              <a:t>Regular change of learning partner</a:t>
            </a:r>
          </a:p>
          <a:p>
            <a:pPr marL="457200" indent="-457200">
              <a:buFont typeface="Arial" panose="020B0604020202020204" pitchFamily="34" charset="0"/>
              <a:buChar char="•"/>
            </a:pPr>
            <a:r>
              <a:rPr lang="en-GB" sz="2400" dirty="0"/>
              <a:t>Flexible groupings</a:t>
            </a:r>
          </a:p>
          <a:p>
            <a:pPr marL="457200" indent="-457200">
              <a:buFont typeface="Arial" panose="020B0604020202020204" pitchFamily="34" charset="0"/>
              <a:buChar char="•"/>
            </a:pPr>
            <a:r>
              <a:rPr lang="en-GB" sz="2400" dirty="0"/>
              <a:t>Oral language – Show and Tell day every week </a:t>
            </a:r>
          </a:p>
          <a:p>
            <a:r>
              <a:rPr lang="en-GB" sz="2400" dirty="0"/>
              <a:t>(Feel free to send me photos or videos to share via email or Google Classroom) </a:t>
            </a:r>
          </a:p>
        </p:txBody>
      </p:sp>
    </p:spTree>
    <p:extLst>
      <p:ext uri="{BB962C8B-B14F-4D97-AF65-F5344CB8AC3E}">
        <p14:creationId xmlns:p14="http://schemas.microsoft.com/office/powerpoint/2010/main" val="1401206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br>
              <a:rPr lang="en-GB" dirty="0"/>
            </a:br>
            <a:endParaRPr lang="en-GB" dirty="0"/>
          </a:p>
        </p:txBody>
      </p:sp>
      <p:sp>
        <p:nvSpPr>
          <p:cNvPr id="3" name="TextBox 2"/>
          <p:cNvSpPr txBox="1"/>
          <p:nvPr/>
        </p:nvSpPr>
        <p:spPr>
          <a:xfrm>
            <a:off x="260344" y="1335024"/>
            <a:ext cx="11671312" cy="4708981"/>
          </a:xfrm>
          <a:prstGeom prst="rect">
            <a:avLst/>
          </a:prstGeom>
          <a:noFill/>
        </p:spPr>
        <p:txBody>
          <a:bodyPr wrap="square" rtlCol="0">
            <a:spAutoFit/>
          </a:bodyPr>
          <a:lstStyle/>
          <a:p>
            <a:r>
              <a:rPr lang="en-GB" sz="2000" b="1" dirty="0"/>
              <a:t>Reading In School</a:t>
            </a:r>
          </a:p>
          <a:p>
            <a:pPr marL="342900" indent="-342900">
              <a:buFontTx/>
              <a:buChar char="-"/>
            </a:pPr>
            <a:r>
              <a:rPr lang="en-GB" sz="2000" dirty="0"/>
              <a:t>Reading records need to be in school each day</a:t>
            </a:r>
          </a:p>
          <a:p>
            <a:pPr marL="342900" indent="-342900">
              <a:buFontTx/>
              <a:buChar char="-"/>
            </a:pPr>
            <a:r>
              <a:rPr lang="en-GB" sz="2000" dirty="0"/>
              <a:t>Children will be heard once a week in Guided Reading sessions with </a:t>
            </a:r>
          </a:p>
          <a:p>
            <a:r>
              <a:rPr lang="en-GB" sz="2000" dirty="0"/>
              <a:t>     the teacher. We will be working on a group text in these sessions. </a:t>
            </a:r>
          </a:p>
          <a:p>
            <a:pPr marL="342900" indent="-342900">
              <a:buFontTx/>
              <a:buChar char="-"/>
            </a:pPr>
            <a:r>
              <a:rPr lang="en-GB" sz="2000" dirty="0"/>
              <a:t>There will be further opportunities throughout the week for them to be </a:t>
            </a:r>
          </a:p>
          <a:p>
            <a:r>
              <a:rPr lang="en-GB" sz="2000" dirty="0"/>
              <a:t>     heard by an adult.</a:t>
            </a:r>
          </a:p>
          <a:p>
            <a:pPr marL="342900" indent="-342900">
              <a:buFontTx/>
              <a:buChar char="-"/>
            </a:pPr>
            <a:r>
              <a:rPr lang="en-GB" sz="2000" dirty="0"/>
              <a:t>If the child needs their book changed they can tell an adult and </a:t>
            </a:r>
          </a:p>
          <a:p>
            <a:r>
              <a:rPr lang="en-GB" sz="2000" dirty="0"/>
              <a:t>    then change their book during Guided Reading time.</a:t>
            </a:r>
          </a:p>
          <a:p>
            <a:r>
              <a:rPr lang="en-GB" sz="2000" b="1" dirty="0"/>
              <a:t>Reading at home</a:t>
            </a:r>
          </a:p>
          <a:p>
            <a:pPr marL="342900" indent="-342900">
              <a:buFontTx/>
              <a:buChar char="-"/>
            </a:pPr>
            <a:r>
              <a:rPr lang="en-GB" sz="2000" dirty="0"/>
              <a:t>Where possible, please listen to your child at least 3-4 times a week.</a:t>
            </a:r>
          </a:p>
          <a:p>
            <a:pPr marL="342900" indent="-342900">
              <a:buFontTx/>
              <a:buChar char="-"/>
            </a:pPr>
            <a:r>
              <a:rPr lang="en-GB" sz="2000" dirty="0"/>
              <a:t>Please record any reading in the reading record </a:t>
            </a:r>
          </a:p>
          <a:p>
            <a:r>
              <a:rPr lang="en-GB" sz="2000" dirty="0"/>
              <a:t>     (children can record the date and book title for you, just add a comment)</a:t>
            </a:r>
          </a:p>
          <a:p>
            <a:pPr marL="342900" indent="-342900">
              <a:buFontTx/>
              <a:buChar char="-"/>
            </a:pPr>
            <a:r>
              <a:rPr lang="en-GB" sz="2000" dirty="0"/>
              <a:t>Please talk to your child about what they are reading - see questions </a:t>
            </a:r>
          </a:p>
          <a:p>
            <a:r>
              <a:rPr lang="en-GB" sz="2000" dirty="0"/>
              <a:t>     on Reading Bookmarks </a:t>
            </a:r>
          </a:p>
          <a:p>
            <a:pPr marL="342900" indent="-342900">
              <a:buFontTx/>
              <a:buChar char="-"/>
            </a:pPr>
            <a:r>
              <a:rPr lang="en-GB" sz="2000" dirty="0"/>
              <a:t>Developing a passion for reading is key!</a:t>
            </a:r>
          </a:p>
        </p:txBody>
      </p:sp>
      <p:pic>
        <p:nvPicPr>
          <p:cNvPr id="4" name="Picture 3">
            <a:extLst>
              <a:ext uri="{FF2B5EF4-FFF2-40B4-BE49-F238E27FC236}">
                <a16:creationId xmlns:a16="http://schemas.microsoft.com/office/drawing/2014/main" id="{9E6D6DFA-D688-4BB1-A4F3-3A07802A72AA}"/>
              </a:ext>
            </a:extLst>
          </p:cNvPr>
          <p:cNvPicPr>
            <a:picLocks noChangeAspect="1"/>
          </p:cNvPicPr>
          <p:nvPr/>
        </p:nvPicPr>
        <p:blipFill>
          <a:blip r:embed="rId2"/>
          <a:stretch>
            <a:fillRect/>
          </a:stretch>
        </p:blipFill>
        <p:spPr>
          <a:xfrm>
            <a:off x="8211944" y="1033712"/>
            <a:ext cx="3480532" cy="4790576"/>
          </a:xfrm>
          <a:prstGeom prst="rect">
            <a:avLst/>
          </a:prstGeom>
        </p:spPr>
      </p:pic>
    </p:spTree>
    <p:extLst>
      <p:ext uri="{BB962C8B-B14F-4D97-AF65-F5344CB8AC3E}">
        <p14:creationId xmlns:p14="http://schemas.microsoft.com/office/powerpoint/2010/main" val="398215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64999-30D1-4FD7-81FC-9DCB92C3D9B5}"/>
              </a:ext>
            </a:extLst>
          </p:cNvPr>
          <p:cNvSpPr>
            <a:spLocks noGrp="1"/>
          </p:cNvSpPr>
          <p:nvPr>
            <p:ph type="title"/>
          </p:nvPr>
        </p:nvSpPr>
        <p:spPr>
          <a:xfrm>
            <a:off x="742774" y="571148"/>
            <a:ext cx="9720072" cy="1499616"/>
          </a:xfrm>
        </p:spPr>
        <p:txBody>
          <a:bodyPr>
            <a:normAutofit fontScale="90000"/>
          </a:bodyPr>
          <a:lstStyle/>
          <a:p>
            <a:br>
              <a:rPr lang="en-GB" dirty="0"/>
            </a:br>
            <a:r>
              <a:rPr lang="en-GB" dirty="0"/>
              <a:t>reading </a:t>
            </a:r>
            <a:br>
              <a:rPr lang="en-GB" dirty="0"/>
            </a:br>
            <a:r>
              <a:rPr lang="en-GB" dirty="0"/>
              <a:t>for meaning</a:t>
            </a:r>
          </a:p>
        </p:txBody>
      </p:sp>
      <p:pic>
        <p:nvPicPr>
          <p:cNvPr id="4" name="Picture 3">
            <a:extLst>
              <a:ext uri="{FF2B5EF4-FFF2-40B4-BE49-F238E27FC236}">
                <a16:creationId xmlns:a16="http://schemas.microsoft.com/office/drawing/2014/main" id="{DF49AAB2-F3FB-4A6F-AE2D-D0BA6506E252}"/>
              </a:ext>
            </a:extLst>
          </p:cNvPr>
          <p:cNvPicPr>
            <a:picLocks noChangeAspect="1"/>
          </p:cNvPicPr>
          <p:nvPr/>
        </p:nvPicPr>
        <p:blipFill>
          <a:blip r:embed="rId2"/>
          <a:stretch>
            <a:fillRect/>
          </a:stretch>
        </p:blipFill>
        <p:spPr>
          <a:xfrm>
            <a:off x="3742593" y="439614"/>
            <a:ext cx="4104856" cy="6075485"/>
          </a:xfrm>
          <a:prstGeom prst="rect">
            <a:avLst/>
          </a:prstGeom>
        </p:spPr>
      </p:pic>
    </p:spTree>
    <p:extLst>
      <p:ext uri="{BB962C8B-B14F-4D97-AF65-F5344CB8AC3E}">
        <p14:creationId xmlns:p14="http://schemas.microsoft.com/office/powerpoint/2010/main" val="14574986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 and Handwriting</a:t>
            </a:r>
          </a:p>
        </p:txBody>
      </p:sp>
      <p:sp>
        <p:nvSpPr>
          <p:cNvPr id="3" name="TextBox 2"/>
          <p:cNvSpPr txBox="1"/>
          <p:nvPr/>
        </p:nvSpPr>
        <p:spPr>
          <a:xfrm>
            <a:off x="644652" y="1595021"/>
            <a:ext cx="10902696" cy="5262979"/>
          </a:xfrm>
          <a:prstGeom prst="rect">
            <a:avLst/>
          </a:prstGeom>
          <a:noFill/>
        </p:spPr>
        <p:txBody>
          <a:bodyPr wrap="square" rtlCol="0">
            <a:spAutoFit/>
          </a:bodyPr>
          <a:lstStyle/>
          <a:p>
            <a:r>
              <a:rPr lang="en-GB" sz="2400" b="1" dirty="0"/>
              <a:t>Spelling and Phonics</a:t>
            </a:r>
            <a:endParaRPr lang="en-GB" sz="2400" dirty="0"/>
          </a:p>
          <a:p>
            <a:pPr marL="342900" indent="-342900">
              <a:buFontTx/>
              <a:buChar char="-"/>
            </a:pPr>
            <a:r>
              <a:rPr lang="en-GB" sz="2400" dirty="0"/>
              <a:t>Extra phonic support will be provided for those who need it.</a:t>
            </a:r>
          </a:p>
          <a:p>
            <a:r>
              <a:rPr lang="en-GB" sz="2400" dirty="0"/>
              <a:t>-   Pupils are taught clear spelling rules and strategies each week in 3x 20 minute  sessions. The rule/strategy will be shared with you on the Home Learning.</a:t>
            </a:r>
          </a:p>
          <a:p>
            <a:pPr marL="342900" indent="-342900">
              <a:buFontTx/>
              <a:buChar char="-"/>
            </a:pPr>
            <a:r>
              <a:rPr lang="en-GB" sz="2400" dirty="0"/>
              <a:t>Friday spelling test. Children must learn the blue words, can learn the trickier red words and can even choose purple ‘extra for expert’ words if needed, or work through the Year 3/4 statutory word list.</a:t>
            </a:r>
          </a:p>
          <a:p>
            <a:r>
              <a:rPr lang="en-GB" sz="2400" b="1" dirty="0"/>
              <a:t>Handwriting </a:t>
            </a:r>
          </a:p>
          <a:p>
            <a:pPr marL="342900" indent="-342900">
              <a:buFontTx/>
              <a:buChar char="-"/>
            </a:pPr>
            <a:r>
              <a:rPr lang="en-GB" sz="2400" dirty="0"/>
              <a:t>Our current focus is to ensure everyone is forming letters correctly and sizing them correctly. Then we work towards joining letters, ensuring the joins are in the right place. </a:t>
            </a:r>
          </a:p>
          <a:p>
            <a:pPr marL="342900" indent="-342900">
              <a:buFontTx/>
              <a:buChar char="-"/>
            </a:pPr>
            <a:r>
              <a:rPr lang="en-GB" sz="2400" dirty="0"/>
              <a:t>Please correct missing or unnecessary capital letters.</a:t>
            </a:r>
          </a:p>
          <a:p>
            <a:pPr marL="342900" indent="-342900">
              <a:buFontTx/>
              <a:buChar char="-"/>
            </a:pPr>
            <a:r>
              <a:rPr lang="en-GB" sz="2400" dirty="0"/>
              <a:t>Use their Spelling Look, Cover, Write, Check sheet for practising neat, well-formed handwriting each night.</a:t>
            </a:r>
          </a:p>
        </p:txBody>
      </p:sp>
      <p:pic>
        <p:nvPicPr>
          <p:cNvPr id="3074" name="Picture 2" descr="https://p11cdn4static.sharpschool.com/UserFiles/Servers/Server_131303/Image/News%20images/News%20image%20clipart/spelling-bee-BANNER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1879" y="414528"/>
            <a:ext cx="4117233" cy="1840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34748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EE2DC-BE94-453F-9673-632B1F853646}"/>
              </a:ext>
            </a:extLst>
          </p:cNvPr>
          <p:cNvSpPr>
            <a:spLocks noGrp="1"/>
          </p:cNvSpPr>
          <p:nvPr>
            <p:ph type="title"/>
          </p:nvPr>
        </p:nvSpPr>
        <p:spPr>
          <a:xfrm>
            <a:off x="534338" y="1189988"/>
            <a:ext cx="4188156" cy="4672584"/>
          </a:xfrm>
        </p:spPr>
        <p:txBody>
          <a:bodyPr>
            <a:normAutofit fontScale="90000"/>
          </a:bodyPr>
          <a:lstStyle/>
          <a:p>
            <a:r>
              <a:rPr lang="en-GB" dirty="0"/>
              <a:t>Spelling menu:</a:t>
            </a:r>
            <a:br>
              <a:rPr lang="en-GB" dirty="0"/>
            </a:br>
            <a:r>
              <a:rPr lang="en-GB" sz="3600" cap="none" dirty="0"/>
              <a:t>Pop on the fridge at home; there are lots of ways to help learn new spellings! Feel free to incorporate these into Spelling Home Learning if they are helpful and your child enjoys them. They could do one of these on the back of the spelling sheet. </a:t>
            </a:r>
            <a:endParaRPr lang="en-GB" dirty="0"/>
          </a:p>
        </p:txBody>
      </p:sp>
      <p:pic>
        <p:nvPicPr>
          <p:cNvPr id="4" name="Picture 3">
            <a:extLst>
              <a:ext uri="{FF2B5EF4-FFF2-40B4-BE49-F238E27FC236}">
                <a16:creationId xmlns:a16="http://schemas.microsoft.com/office/drawing/2014/main" id="{CAC1CD7D-A9D8-4C90-B093-022BBBC826C4}"/>
              </a:ext>
            </a:extLst>
          </p:cNvPr>
          <p:cNvPicPr>
            <a:picLocks noChangeAspect="1"/>
          </p:cNvPicPr>
          <p:nvPr/>
        </p:nvPicPr>
        <p:blipFill>
          <a:blip r:embed="rId2"/>
          <a:stretch>
            <a:fillRect/>
          </a:stretch>
        </p:blipFill>
        <p:spPr>
          <a:xfrm>
            <a:off x="4842960" y="1189988"/>
            <a:ext cx="7192379" cy="4877481"/>
          </a:xfrm>
          <a:prstGeom prst="rect">
            <a:avLst/>
          </a:prstGeom>
        </p:spPr>
      </p:pic>
    </p:spTree>
    <p:extLst>
      <p:ext uri="{BB962C8B-B14F-4D97-AF65-F5344CB8AC3E}">
        <p14:creationId xmlns:p14="http://schemas.microsoft.com/office/powerpoint/2010/main" val="15122435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6892" y="204586"/>
            <a:ext cx="8138297" cy="6513953"/>
          </a:xfrm>
          <a:prstGeom prst="rect">
            <a:avLst/>
          </a:prstGeom>
        </p:spPr>
      </p:pic>
    </p:spTree>
    <p:extLst>
      <p:ext uri="{BB962C8B-B14F-4D97-AF65-F5344CB8AC3E}">
        <p14:creationId xmlns:p14="http://schemas.microsoft.com/office/powerpoint/2010/main" val="1329850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0817" y="95504"/>
            <a:ext cx="9720072" cy="1499616"/>
          </a:xfrm>
        </p:spPr>
        <p:txBody>
          <a:bodyPr/>
          <a:lstStyle/>
          <a:p>
            <a:r>
              <a:rPr lang="en-GB" dirty="0"/>
              <a:t>Home learning</a:t>
            </a:r>
          </a:p>
        </p:txBody>
      </p:sp>
      <p:sp>
        <p:nvSpPr>
          <p:cNvPr id="3" name="TextBox 2"/>
          <p:cNvSpPr txBox="1"/>
          <p:nvPr/>
        </p:nvSpPr>
        <p:spPr>
          <a:xfrm>
            <a:off x="194713" y="1051433"/>
            <a:ext cx="8973312" cy="5816977"/>
          </a:xfrm>
          <a:prstGeom prst="rect">
            <a:avLst/>
          </a:prstGeom>
          <a:noFill/>
        </p:spPr>
        <p:txBody>
          <a:bodyPr wrap="square" rtlCol="0">
            <a:spAutoFit/>
          </a:bodyPr>
          <a:lstStyle/>
          <a:p>
            <a:pPr marL="571500" indent="-571500">
              <a:buFont typeface="Arial" panose="020B0604020202020204" pitchFamily="34" charset="0"/>
              <a:buChar char="•"/>
            </a:pPr>
            <a:r>
              <a:rPr lang="en-GB" sz="2400" dirty="0"/>
              <a:t>Designed to support learning that goes on at school. </a:t>
            </a:r>
          </a:p>
          <a:p>
            <a:pPr marL="571500" indent="-571500">
              <a:buFont typeface="Arial" panose="020B0604020202020204" pitchFamily="34" charset="0"/>
              <a:buChar char="•"/>
            </a:pPr>
            <a:r>
              <a:rPr lang="en-GB" sz="2400" dirty="0"/>
              <a:t>Set on a Friday, usually due the following Friday.</a:t>
            </a:r>
          </a:p>
          <a:p>
            <a:pPr marL="571500" indent="-571500">
              <a:buFont typeface="Arial" panose="020B0604020202020204" pitchFamily="34" charset="0"/>
              <a:buChar char="•"/>
            </a:pPr>
            <a:r>
              <a:rPr lang="en-GB" sz="2400" dirty="0"/>
              <a:t>Uploaded to Google Classrooms- hard copies sent home if </a:t>
            </a:r>
          </a:p>
          <a:p>
            <a:r>
              <a:rPr lang="en-GB" sz="2400" dirty="0"/>
              <a:t>       you are not yet on Google Classroom</a:t>
            </a:r>
          </a:p>
          <a:p>
            <a:r>
              <a:rPr lang="en-GB" sz="2400" dirty="0"/>
              <a:t>Children will be set weekly:</a:t>
            </a:r>
          </a:p>
          <a:p>
            <a:r>
              <a:rPr lang="en-GB" sz="2400" dirty="0"/>
              <a:t>1) Spelling Practice – paper copies will be sent home on a Friday. </a:t>
            </a:r>
          </a:p>
          <a:p>
            <a:r>
              <a:rPr lang="en-GB" sz="2400" dirty="0"/>
              <a:t>2) Times Table or Key Instant Recall Fact Practice (Professor Assessor and TT Rock Star logins are in their green Reading Records)</a:t>
            </a:r>
          </a:p>
          <a:p>
            <a:r>
              <a:rPr lang="en-GB" sz="2400" dirty="0"/>
              <a:t>3) Reading – discussion is KEY. Are they understanding what they have read? Is there new vocabulary that needs explaining? Can they tell you about what has happened so far? (Use bookmarks to help)</a:t>
            </a:r>
          </a:p>
          <a:p>
            <a:r>
              <a:rPr lang="en-GB" sz="2400" dirty="0"/>
              <a:t>4) Enrichment tasks – these often support our topic work and provide opportunities for research, mini projects, a game, a video to watch or creating a piece of Art.</a:t>
            </a:r>
          </a:p>
          <a:p>
            <a:endParaRPr lang="en-GB" dirty="0"/>
          </a:p>
          <a:p>
            <a:endParaRPr lang="en-GB" dirty="0"/>
          </a:p>
        </p:txBody>
      </p:sp>
      <p:grpSp>
        <p:nvGrpSpPr>
          <p:cNvPr id="4" name="docshapegroup2">
            <a:extLst>
              <a:ext uri="{FF2B5EF4-FFF2-40B4-BE49-F238E27FC236}">
                <a16:creationId xmlns:a16="http://schemas.microsoft.com/office/drawing/2014/main" id="{3EDE1446-F901-45D9-B378-4BEDB89B719B}"/>
              </a:ext>
            </a:extLst>
          </p:cNvPr>
          <p:cNvGrpSpPr>
            <a:grpSpLocks/>
          </p:cNvGrpSpPr>
          <p:nvPr/>
        </p:nvGrpSpPr>
        <p:grpSpPr bwMode="auto">
          <a:xfrm>
            <a:off x="10655808" y="178308"/>
            <a:ext cx="1257300" cy="1028700"/>
            <a:chOff x="4680" y="-1485"/>
            <a:chExt cx="1980" cy="1620"/>
          </a:xfrm>
        </p:grpSpPr>
        <p:sp>
          <p:nvSpPr>
            <p:cNvPr id="5" name="docshape3">
              <a:extLst>
                <a:ext uri="{FF2B5EF4-FFF2-40B4-BE49-F238E27FC236}">
                  <a16:creationId xmlns:a16="http://schemas.microsoft.com/office/drawing/2014/main" id="{D483FB3D-C077-4CA2-86B1-CE9E2F18CCDF}"/>
                </a:ext>
              </a:extLst>
            </p:cNvPr>
            <p:cNvSpPr>
              <a:spLocks noChangeArrowheads="1"/>
            </p:cNvSpPr>
            <p:nvPr/>
          </p:nvSpPr>
          <p:spPr bwMode="auto">
            <a:xfrm>
              <a:off x="4680" y="-1485"/>
              <a:ext cx="1980" cy="16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pic>
          <p:nvPicPr>
            <p:cNvPr id="6" name="docshape4">
              <a:extLst>
                <a:ext uri="{FF2B5EF4-FFF2-40B4-BE49-F238E27FC236}">
                  <a16:creationId xmlns:a16="http://schemas.microsoft.com/office/drawing/2014/main" id="{7EC83FAB-FE51-488D-AA0B-10CB285D57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8" y="-1366"/>
              <a:ext cx="1457" cy="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Picture 7">
            <a:extLst>
              <a:ext uri="{FF2B5EF4-FFF2-40B4-BE49-F238E27FC236}">
                <a16:creationId xmlns:a16="http://schemas.microsoft.com/office/drawing/2014/main" id="{96B0C871-C489-4E75-ABDD-44F2C4F703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21920" y="38100"/>
            <a:ext cx="3156373" cy="2367280"/>
          </a:xfrm>
          <a:prstGeom prst="rect">
            <a:avLst/>
          </a:prstGeom>
        </p:spPr>
      </p:pic>
      <p:pic>
        <p:nvPicPr>
          <p:cNvPr id="10" name="Picture 9">
            <a:extLst>
              <a:ext uri="{FF2B5EF4-FFF2-40B4-BE49-F238E27FC236}">
                <a16:creationId xmlns:a16="http://schemas.microsoft.com/office/drawing/2014/main" id="{C0F3D27C-DFEC-4CD1-BF32-C502663CC5B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8274" r="8149"/>
          <a:stretch/>
        </p:blipFill>
        <p:spPr>
          <a:xfrm>
            <a:off x="10051373" y="2405380"/>
            <a:ext cx="1861735" cy="2478966"/>
          </a:xfrm>
          <a:prstGeom prst="rect">
            <a:avLst/>
          </a:prstGeom>
        </p:spPr>
      </p:pic>
      <p:pic>
        <p:nvPicPr>
          <p:cNvPr id="12" name="Picture 11">
            <a:extLst>
              <a:ext uri="{FF2B5EF4-FFF2-40B4-BE49-F238E27FC236}">
                <a16:creationId xmlns:a16="http://schemas.microsoft.com/office/drawing/2014/main" id="{941C484A-A683-424F-B934-820A53F3715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408922" y="4884346"/>
            <a:ext cx="2533227" cy="189992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028" y="199766"/>
            <a:ext cx="9720072" cy="1499616"/>
          </a:xfrm>
        </p:spPr>
        <p:txBody>
          <a:bodyPr/>
          <a:lstStyle/>
          <a:p>
            <a:r>
              <a:rPr lang="en-GB" dirty="0"/>
              <a:t>Key INFORMATION</a:t>
            </a:r>
          </a:p>
        </p:txBody>
      </p:sp>
      <p:sp>
        <p:nvSpPr>
          <p:cNvPr id="3" name="TextBox 2"/>
          <p:cNvSpPr txBox="1"/>
          <p:nvPr/>
        </p:nvSpPr>
        <p:spPr>
          <a:xfrm>
            <a:off x="224028" y="1211328"/>
            <a:ext cx="11167872" cy="6032421"/>
          </a:xfrm>
          <a:prstGeom prst="rect">
            <a:avLst/>
          </a:prstGeom>
          <a:noFill/>
        </p:spPr>
        <p:txBody>
          <a:bodyPr wrap="square" rtlCol="0">
            <a:spAutoFit/>
          </a:bodyPr>
          <a:lstStyle/>
          <a:p>
            <a:pPr marL="457200" indent="-457200">
              <a:buFont typeface="Arial" panose="020B0604020202020204" pitchFamily="34" charset="0"/>
              <a:buChar char="•"/>
            </a:pPr>
            <a:r>
              <a:rPr lang="en-GB" sz="2800" dirty="0"/>
              <a:t>PE every Tuesday and Wednesday this term</a:t>
            </a:r>
          </a:p>
          <a:p>
            <a:pPr marL="457200" indent="-457200">
              <a:buFont typeface="Arial" panose="020B0604020202020204" pitchFamily="34" charset="0"/>
              <a:buChar char="•"/>
            </a:pPr>
            <a:r>
              <a:rPr lang="en-GB" sz="2800" dirty="0"/>
              <a:t>Swimming on Wednesday: final swim Wed 14</a:t>
            </a:r>
            <a:r>
              <a:rPr lang="en-GB" sz="2800" baseline="30000" dirty="0"/>
              <a:t>th</a:t>
            </a:r>
            <a:r>
              <a:rPr lang="en-GB" sz="2800" dirty="0"/>
              <a:t> Oct. </a:t>
            </a:r>
          </a:p>
          <a:p>
            <a:pPr marL="457200" indent="-457200">
              <a:buFont typeface="Arial" panose="020B0604020202020204" pitchFamily="34" charset="0"/>
              <a:buChar char="•"/>
            </a:pPr>
            <a:r>
              <a:rPr lang="en-GB" sz="2800" dirty="0"/>
              <a:t>Pupils gain house points for their house team (House point cards).</a:t>
            </a:r>
          </a:p>
          <a:p>
            <a:pPr marL="457200" indent="-457200">
              <a:buFont typeface="Arial" panose="020B0604020202020204" pitchFamily="34" charset="0"/>
              <a:buChar char="•"/>
            </a:pPr>
            <a:r>
              <a:rPr lang="en-GB" sz="2800" dirty="0"/>
              <a:t>Water bottles - Pupils are encouraged to drink water in class.</a:t>
            </a:r>
          </a:p>
          <a:p>
            <a:pPr marL="457200" indent="-457200">
              <a:buFont typeface="Arial" panose="020B0604020202020204" pitchFamily="34" charset="0"/>
              <a:buChar char="•"/>
            </a:pPr>
            <a:r>
              <a:rPr lang="en-GB" sz="2800" dirty="0"/>
              <a:t>Please name all personal belongings.</a:t>
            </a:r>
          </a:p>
          <a:p>
            <a:pPr marL="457200" indent="-457200">
              <a:buFont typeface="Arial" panose="020B0604020202020204" pitchFamily="34" charset="0"/>
              <a:buChar char="•"/>
            </a:pPr>
            <a:r>
              <a:rPr lang="en-GB" sz="2800" dirty="0"/>
              <a:t>If you have anything you would like to ask about, please do speak to us at the end of the day or speak to the office to arrange a phone call or meeting. My door is always open! (Staff meetings happen every Wednesday after school.)</a:t>
            </a:r>
          </a:p>
          <a:p>
            <a:pPr marL="457200" indent="-457200">
              <a:buFont typeface="Arial" panose="020B0604020202020204" pitchFamily="34" charset="0"/>
              <a:buChar char="•"/>
            </a:pPr>
            <a:r>
              <a:rPr lang="en-GB" sz="2800" dirty="0"/>
              <a:t>Please keep us updated if someone else is collecting your child</a:t>
            </a:r>
            <a:r>
              <a:rPr lang="en-GB" sz="3200" dirty="0"/>
              <a:t>.</a:t>
            </a:r>
          </a:p>
          <a:p>
            <a:pPr marL="457200" indent="-457200">
              <a:buFont typeface="Arial" panose="020B0604020202020204" pitchFamily="34" charset="0"/>
              <a:buChar char="•"/>
            </a:pPr>
            <a:r>
              <a:rPr lang="en-GB" sz="2800" dirty="0"/>
              <a:t>Important dates: Parents Evening next week (13</a:t>
            </a:r>
            <a:r>
              <a:rPr lang="en-GB" sz="2800" baseline="30000" dirty="0"/>
              <a:t>th</a:t>
            </a:r>
            <a:r>
              <a:rPr lang="en-GB" sz="2800" dirty="0"/>
              <a:t> and 15</a:t>
            </a:r>
            <a:r>
              <a:rPr lang="en-GB" sz="2800" baseline="30000" dirty="0"/>
              <a:t>th</a:t>
            </a:r>
            <a:r>
              <a:rPr lang="en-GB" sz="2800" dirty="0"/>
              <a:t> October)</a:t>
            </a:r>
          </a:p>
          <a:p>
            <a:pPr marL="457200" indent="-457200">
              <a:buFont typeface="Arial" panose="020B0604020202020204" pitchFamily="34" charset="0"/>
              <a:buChar char="•"/>
            </a:pPr>
            <a:r>
              <a:rPr lang="en-GB" sz="2800" dirty="0"/>
              <a:t>Trip to </a:t>
            </a:r>
            <a:r>
              <a:rPr lang="en-GB" sz="2800" dirty="0" err="1"/>
              <a:t>Corinium</a:t>
            </a:r>
            <a:r>
              <a:rPr lang="en-GB" sz="2800" dirty="0"/>
              <a:t> Museum in Cirencester January 2027 </a:t>
            </a:r>
          </a:p>
          <a:p>
            <a:r>
              <a:rPr lang="en-GB" sz="2800" dirty="0"/>
              <a:t>     (Romans and Stone Age artefacts)</a:t>
            </a:r>
          </a:p>
          <a:p>
            <a:endParaRPr lang="en-GB" dirty="0"/>
          </a:p>
        </p:txBody>
      </p:sp>
      <p:pic>
        <p:nvPicPr>
          <p:cNvPr id="4" name="Picture 3"/>
          <p:cNvPicPr>
            <a:picLocks noChangeAspect="1"/>
          </p:cNvPicPr>
          <p:nvPr/>
        </p:nvPicPr>
        <p:blipFill>
          <a:blip r:embed="rId2"/>
          <a:stretch>
            <a:fillRect/>
          </a:stretch>
        </p:blipFill>
        <p:spPr>
          <a:xfrm>
            <a:off x="10810425" y="5400416"/>
            <a:ext cx="1157547" cy="115754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963" y="1678066"/>
            <a:ext cx="9720072" cy="1499616"/>
          </a:xfrm>
        </p:spPr>
        <p:txBody>
          <a:bodyPr>
            <a:normAutofit/>
          </a:bodyPr>
          <a:lstStyle/>
          <a:p>
            <a:r>
              <a:rPr lang="en-US" dirty="0"/>
              <a:t>Thank you for coming!</a:t>
            </a:r>
            <a:br>
              <a:rPr lang="en-US" dirty="0"/>
            </a:br>
            <a:endParaRPr lang="en-US" dirty="0"/>
          </a:p>
        </p:txBody>
      </p:sp>
      <p:sp>
        <p:nvSpPr>
          <p:cNvPr id="3" name="TextBox 2"/>
          <p:cNvSpPr txBox="1"/>
          <p:nvPr/>
        </p:nvSpPr>
        <p:spPr>
          <a:xfrm>
            <a:off x="1299495" y="2717356"/>
            <a:ext cx="6689449" cy="584775"/>
          </a:xfrm>
          <a:prstGeom prst="rect">
            <a:avLst/>
          </a:prstGeom>
          <a:noFill/>
        </p:spPr>
        <p:txBody>
          <a:bodyPr wrap="square" rtlCol="0">
            <a:spAutoFit/>
          </a:bodyPr>
          <a:lstStyle/>
          <a:p>
            <a:endParaRPr lang="en-US" sz="3200" i="1" dirty="0"/>
          </a:p>
        </p:txBody>
      </p:sp>
      <p:pic>
        <p:nvPicPr>
          <p:cNvPr id="4" name="Picture 3"/>
          <p:cNvPicPr>
            <a:picLocks noChangeAspect="1"/>
          </p:cNvPicPr>
          <p:nvPr/>
        </p:nvPicPr>
        <p:blipFill>
          <a:blip r:embed="rId2"/>
          <a:stretch>
            <a:fillRect/>
          </a:stretch>
        </p:blipFill>
        <p:spPr>
          <a:xfrm>
            <a:off x="1299495" y="3009743"/>
            <a:ext cx="4454691" cy="3428024"/>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5363" t="2969" r="2787" b="4995"/>
          <a:stretch/>
        </p:blipFill>
        <p:spPr>
          <a:xfrm>
            <a:off x="6802168" y="2247897"/>
            <a:ext cx="4967016" cy="2799591"/>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9762</TotalTime>
  <Words>1525</Words>
  <Application>Microsoft Office PowerPoint</Application>
  <PresentationFormat>Widescreen</PresentationFormat>
  <Paragraphs>145</Paragraphs>
  <Slides>22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Comic Sans MS</vt:lpstr>
      <vt:lpstr>Tw Cen MT</vt:lpstr>
      <vt:lpstr>Tw Cen MT Condensed</vt:lpstr>
      <vt:lpstr>Wingdings</vt:lpstr>
      <vt:lpstr>Wingdings 3</vt:lpstr>
      <vt:lpstr>Integral</vt:lpstr>
      <vt:lpstr>Year 3 Curriculum Afternoon Mrs OBORNE Monday 5th october 2026. </vt:lpstr>
      <vt:lpstr>PowerPoint Presentation</vt:lpstr>
      <vt:lpstr>PowerPoint Presentation</vt:lpstr>
      <vt:lpstr>   Year 3 Expectations   </vt:lpstr>
      <vt:lpstr> Our Class RULES Written by Year 3  </vt:lpstr>
      <vt:lpstr>The GEM Project - encouraging positive learning behaviours</vt:lpstr>
      <vt:lpstr>Assessment and Recording</vt:lpstr>
      <vt:lpstr>PowerPoint Presentation</vt:lpstr>
      <vt:lpstr>PowerPoint Presentation</vt:lpstr>
      <vt:lpstr>Mathematics </vt:lpstr>
      <vt:lpstr>Key instant recall facts </vt:lpstr>
      <vt:lpstr>PowerPoint Presentation</vt:lpstr>
      <vt:lpstr>PowerPoint Presentation</vt:lpstr>
      <vt:lpstr>THE IMPORTANCE OF TALKING!</vt:lpstr>
      <vt:lpstr>Reading </vt:lpstr>
      <vt:lpstr> reading  for meaning</vt:lpstr>
      <vt:lpstr>Spelling and Handwriting</vt:lpstr>
      <vt:lpstr>Spelling menu: Pop on the fridge at home; there are lots of ways to help learn new spellings! Feel free to incorporate these into Spelling Home Learning if they are helpful and your child enjoys them. They could do one of these on the back of the spelling sheet. </vt:lpstr>
      <vt:lpstr>PowerPoint Presentation</vt:lpstr>
      <vt:lpstr>Home learning</vt:lpstr>
      <vt:lpstr>Key INFORMATION</vt:lpstr>
      <vt:lpstr>Thank you for coming!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is Rachel Warman?</dc:title>
  <dc:creator>staff</dc:creator>
  <cp:lastModifiedBy>Libby Oborne</cp:lastModifiedBy>
  <cp:revision>111</cp:revision>
  <cp:lastPrinted>2022-09-26T14:49:12Z</cp:lastPrinted>
  <dcterms:created xsi:type="dcterms:W3CDTF">2015-10-10T15:09:43Z</dcterms:created>
  <dcterms:modified xsi:type="dcterms:W3CDTF">2026-10-05T14:49:45Z</dcterms:modified>
</cp:coreProperties>
</file>