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2" r:id="rId1"/>
  </p:sldMasterIdLst>
  <p:notesMasterIdLst>
    <p:notesMasterId r:id="rId19"/>
  </p:notesMasterIdLst>
  <p:handoutMasterIdLst>
    <p:handoutMasterId r:id="rId20"/>
  </p:handoutMasterIdLst>
  <p:sldIdLst>
    <p:sldId id="256" r:id="rId2"/>
    <p:sldId id="290" r:id="rId3"/>
    <p:sldId id="264" r:id="rId4"/>
    <p:sldId id="664" r:id="rId5"/>
    <p:sldId id="289" r:id="rId6"/>
    <p:sldId id="287" r:id="rId7"/>
    <p:sldId id="267" r:id="rId8"/>
    <p:sldId id="266" r:id="rId9"/>
    <p:sldId id="665" r:id="rId10"/>
    <p:sldId id="666" r:id="rId11"/>
    <p:sldId id="276" r:id="rId12"/>
    <p:sldId id="271" r:id="rId13"/>
    <p:sldId id="270" r:id="rId14"/>
    <p:sldId id="667" r:id="rId15"/>
    <p:sldId id="258" r:id="rId16"/>
    <p:sldId id="274" r:id="rId17"/>
    <p:sldId id="281" r:id="rId1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74989"/>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4270" autoAdjust="0"/>
  </p:normalViewPr>
  <p:slideViewPr>
    <p:cSldViewPr snapToGrid="0">
      <p:cViewPr varScale="1">
        <p:scale>
          <a:sx n="68" d="100"/>
          <a:sy n="68" d="100"/>
        </p:scale>
        <p:origin x="70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10A028A-45B3-4583-8A13-5B5C460EAA83}" type="datetimeFigureOut">
              <a:rPr lang="en-GB" smtClean="0"/>
              <a:t>05/10/2026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34D8FC52-EA86-4C66-8522-B6C47B096C85}" type="slidenum">
              <a:rPr lang="en-GB" smtClean="0"/>
              <a:t>‹#›</a:t>
            </a:fld>
            <a:endParaRPr lang="en-GB"/>
          </a:p>
        </p:txBody>
      </p:sp>
    </p:spTree>
    <p:extLst>
      <p:ext uri="{BB962C8B-B14F-4D97-AF65-F5344CB8AC3E}">
        <p14:creationId xmlns:p14="http://schemas.microsoft.com/office/powerpoint/2010/main" val="13242604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1633327-5F10-4A49-BB4A-9BA9D4E778B6}" type="datetimeFigureOut">
              <a:rPr lang="en-GB" smtClean="0"/>
              <a:t>05/10/2026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BC1C3CD3-30A7-4553-9748-8E0948CBC195}" type="slidenum">
              <a:rPr lang="en-GB" smtClean="0"/>
              <a:t>‹#›</a:t>
            </a:fld>
            <a:endParaRPr lang="en-GB"/>
          </a:p>
        </p:txBody>
      </p:sp>
    </p:spTree>
    <p:extLst>
      <p:ext uri="{BB962C8B-B14F-4D97-AF65-F5344CB8AC3E}">
        <p14:creationId xmlns:p14="http://schemas.microsoft.com/office/powerpoint/2010/main" val="5931307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a:t>
            </a:r>
          </a:p>
        </p:txBody>
      </p:sp>
      <p:sp>
        <p:nvSpPr>
          <p:cNvPr id="4" name="Slide Number Placeholder 3"/>
          <p:cNvSpPr>
            <a:spLocks noGrp="1"/>
          </p:cNvSpPr>
          <p:nvPr>
            <p:ph type="sldNum" sz="quarter" idx="10"/>
          </p:nvPr>
        </p:nvSpPr>
        <p:spPr/>
        <p:txBody>
          <a:bodyPr/>
          <a:lstStyle/>
          <a:p>
            <a:fld id="{F38AAFEC-6528-42B9-96BA-6B8D4A4C6D14}" type="slidenum">
              <a:rPr lang="en-GB" smtClean="0"/>
              <a:t>1</a:t>
            </a:fld>
            <a:endParaRPr lang="en-GB"/>
          </a:p>
        </p:txBody>
      </p:sp>
    </p:spTree>
    <p:extLst>
      <p:ext uri="{BB962C8B-B14F-4D97-AF65-F5344CB8AC3E}">
        <p14:creationId xmlns:p14="http://schemas.microsoft.com/office/powerpoint/2010/main" val="22105713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Mrs Solomon</a:t>
            </a:r>
          </a:p>
          <a:p>
            <a:endParaRPr lang="en-GB" dirty="0"/>
          </a:p>
        </p:txBody>
      </p:sp>
      <p:sp>
        <p:nvSpPr>
          <p:cNvPr id="4" name="Slide Number Placeholder 3"/>
          <p:cNvSpPr>
            <a:spLocks noGrp="1"/>
          </p:cNvSpPr>
          <p:nvPr>
            <p:ph type="sldNum" sz="quarter" idx="5"/>
          </p:nvPr>
        </p:nvSpPr>
        <p:spPr/>
        <p:txBody>
          <a:bodyPr/>
          <a:lstStyle/>
          <a:p>
            <a:fld id="{BC1C3CD3-30A7-4553-9748-8E0948CBC195}" type="slidenum">
              <a:rPr lang="en-GB" smtClean="0"/>
              <a:t>2</a:t>
            </a:fld>
            <a:endParaRPr lang="en-GB"/>
          </a:p>
        </p:txBody>
      </p:sp>
    </p:spTree>
    <p:extLst>
      <p:ext uri="{BB962C8B-B14F-4D97-AF65-F5344CB8AC3E}">
        <p14:creationId xmlns:p14="http://schemas.microsoft.com/office/powerpoint/2010/main" val="1436269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Mrs Courtney</a:t>
            </a:r>
          </a:p>
          <a:p>
            <a:endParaRPr lang="en-GB" dirty="0"/>
          </a:p>
        </p:txBody>
      </p:sp>
      <p:sp>
        <p:nvSpPr>
          <p:cNvPr id="4" name="Slide Number Placeholder 3"/>
          <p:cNvSpPr>
            <a:spLocks noGrp="1"/>
          </p:cNvSpPr>
          <p:nvPr>
            <p:ph type="sldNum" sz="quarter" idx="5"/>
          </p:nvPr>
        </p:nvSpPr>
        <p:spPr/>
        <p:txBody>
          <a:bodyPr/>
          <a:lstStyle/>
          <a:p>
            <a:fld id="{BC1C3CD3-30A7-4553-9748-8E0948CBC195}" type="slidenum">
              <a:rPr lang="en-GB" smtClean="0"/>
              <a:t>3</a:t>
            </a:fld>
            <a:endParaRPr lang="en-GB"/>
          </a:p>
        </p:txBody>
      </p:sp>
    </p:spTree>
    <p:extLst>
      <p:ext uri="{BB962C8B-B14F-4D97-AF65-F5344CB8AC3E}">
        <p14:creationId xmlns:p14="http://schemas.microsoft.com/office/powerpoint/2010/main" val="3449573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Courtney</a:t>
            </a:r>
          </a:p>
        </p:txBody>
      </p:sp>
      <p:sp>
        <p:nvSpPr>
          <p:cNvPr id="4" name="Slide Number Placeholder 3"/>
          <p:cNvSpPr>
            <a:spLocks noGrp="1"/>
          </p:cNvSpPr>
          <p:nvPr>
            <p:ph type="sldNum" sz="quarter" idx="10"/>
          </p:nvPr>
        </p:nvSpPr>
        <p:spPr/>
        <p:txBody>
          <a:bodyPr/>
          <a:lstStyle/>
          <a:p>
            <a:fld id="{E22BC7FF-AC23-45CD-9F74-0B4F713A3196}" type="slidenum">
              <a:rPr lang="en-GB" smtClean="0"/>
              <a:t>4</a:t>
            </a:fld>
            <a:endParaRPr lang="en-GB"/>
          </a:p>
        </p:txBody>
      </p:sp>
    </p:spTree>
    <p:extLst>
      <p:ext uri="{BB962C8B-B14F-4D97-AF65-F5344CB8AC3E}">
        <p14:creationId xmlns:p14="http://schemas.microsoft.com/office/powerpoint/2010/main" val="11844926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Courtney</a:t>
            </a:r>
          </a:p>
        </p:txBody>
      </p:sp>
      <p:sp>
        <p:nvSpPr>
          <p:cNvPr id="4" name="Slide Number Placeholder 3"/>
          <p:cNvSpPr>
            <a:spLocks noGrp="1"/>
          </p:cNvSpPr>
          <p:nvPr>
            <p:ph type="sldNum" sz="quarter" idx="5"/>
          </p:nvPr>
        </p:nvSpPr>
        <p:spPr/>
        <p:txBody>
          <a:bodyPr/>
          <a:lstStyle/>
          <a:p>
            <a:fld id="{BC1C3CD3-30A7-4553-9748-8E0948CBC195}" type="slidenum">
              <a:rPr lang="en-GB" smtClean="0"/>
              <a:t>5</a:t>
            </a:fld>
            <a:endParaRPr lang="en-GB"/>
          </a:p>
        </p:txBody>
      </p:sp>
    </p:spTree>
    <p:extLst>
      <p:ext uri="{BB962C8B-B14F-4D97-AF65-F5344CB8AC3E}">
        <p14:creationId xmlns:p14="http://schemas.microsoft.com/office/powerpoint/2010/main" val="2503764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Courtney</a:t>
            </a:r>
          </a:p>
        </p:txBody>
      </p:sp>
      <p:sp>
        <p:nvSpPr>
          <p:cNvPr id="4" name="Slide Number Placeholder 3"/>
          <p:cNvSpPr>
            <a:spLocks noGrp="1"/>
          </p:cNvSpPr>
          <p:nvPr>
            <p:ph type="sldNum" sz="quarter" idx="5"/>
          </p:nvPr>
        </p:nvSpPr>
        <p:spPr/>
        <p:txBody>
          <a:bodyPr/>
          <a:lstStyle/>
          <a:p>
            <a:fld id="{BC1C3CD3-30A7-4553-9748-8E0948CBC195}" type="slidenum">
              <a:rPr lang="en-GB" smtClean="0"/>
              <a:t>6</a:t>
            </a:fld>
            <a:endParaRPr lang="en-GB"/>
          </a:p>
        </p:txBody>
      </p:sp>
    </p:spTree>
    <p:extLst>
      <p:ext uri="{BB962C8B-B14F-4D97-AF65-F5344CB8AC3E}">
        <p14:creationId xmlns:p14="http://schemas.microsoft.com/office/powerpoint/2010/main" val="4181580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Courtney</a:t>
            </a:r>
          </a:p>
        </p:txBody>
      </p:sp>
      <p:sp>
        <p:nvSpPr>
          <p:cNvPr id="4" name="Slide Number Placeholder 3"/>
          <p:cNvSpPr>
            <a:spLocks noGrp="1"/>
          </p:cNvSpPr>
          <p:nvPr>
            <p:ph type="sldNum" sz="quarter" idx="5"/>
          </p:nvPr>
        </p:nvSpPr>
        <p:spPr/>
        <p:txBody>
          <a:bodyPr/>
          <a:lstStyle/>
          <a:p>
            <a:fld id="{BC1C3CD3-30A7-4553-9748-8E0948CBC195}" type="slidenum">
              <a:rPr lang="en-GB" smtClean="0"/>
              <a:t>7</a:t>
            </a:fld>
            <a:endParaRPr lang="en-GB"/>
          </a:p>
        </p:txBody>
      </p:sp>
    </p:spTree>
    <p:extLst>
      <p:ext uri="{BB962C8B-B14F-4D97-AF65-F5344CB8AC3E}">
        <p14:creationId xmlns:p14="http://schemas.microsoft.com/office/powerpoint/2010/main" val="39920432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Courtney</a:t>
            </a:r>
          </a:p>
        </p:txBody>
      </p:sp>
      <p:sp>
        <p:nvSpPr>
          <p:cNvPr id="4" name="Slide Number Placeholder 3"/>
          <p:cNvSpPr>
            <a:spLocks noGrp="1"/>
          </p:cNvSpPr>
          <p:nvPr>
            <p:ph type="sldNum" sz="quarter" idx="5"/>
          </p:nvPr>
        </p:nvSpPr>
        <p:spPr/>
        <p:txBody>
          <a:bodyPr/>
          <a:lstStyle/>
          <a:p>
            <a:fld id="{BC1C3CD3-30A7-4553-9748-8E0948CBC195}" type="slidenum">
              <a:rPr lang="en-GB" smtClean="0"/>
              <a:t>8</a:t>
            </a:fld>
            <a:endParaRPr lang="en-GB"/>
          </a:p>
        </p:txBody>
      </p:sp>
    </p:spTree>
    <p:extLst>
      <p:ext uri="{BB962C8B-B14F-4D97-AF65-F5344CB8AC3E}">
        <p14:creationId xmlns:p14="http://schemas.microsoft.com/office/powerpoint/2010/main" val="6082448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a:t>
            </a:r>
          </a:p>
        </p:txBody>
      </p:sp>
      <p:sp>
        <p:nvSpPr>
          <p:cNvPr id="4" name="Slide Number Placeholder 3"/>
          <p:cNvSpPr>
            <a:spLocks noGrp="1"/>
          </p:cNvSpPr>
          <p:nvPr>
            <p:ph type="sldNum" sz="quarter" idx="5"/>
          </p:nvPr>
        </p:nvSpPr>
        <p:spPr/>
        <p:txBody>
          <a:bodyPr/>
          <a:lstStyle/>
          <a:p>
            <a:fld id="{BC1C3CD3-30A7-4553-9748-8E0948CBC195}" type="slidenum">
              <a:rPr lang="en-GB" smtClean="0"/>
              <a:t>9</a:t>
            </a:fld>
            <a:endParaRPr lang="en-GB"/>
          </a:p>
        </p:txBody>
      </p:sp>
    </p:spTree>
    <p:extLst>
      <p:ext uri="{BB962C8B-B14F-4D97-AF65-F5344CB8AC3E}">
        <p14:creationId xmlns:p14="http://schemas.microsoft.com/office/powerpoint/2010/main" val="42751260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a:t>
            </a:r>
          </a:p>
        </p:txBody>
      </p:sp>
      <p:sp>
        <p:nvSpPr>
          <p:cNvPr id="4" name="Slide Number Placeholder 3"/>
          <p:cNvSpPr>
            <a:spLocks noGrp="1"/>
          </p:cNvSpPr>
          <p:nvPr>
            <p:ph type="sldNum" sz="quarter" idx="5"/>
          </p:nvPr>
        </p:nvSpPr>
        <p:spPr/>
        <p:txBody>
          <a:bodyPr/>
          <a:lstStyle/>
          <a:p>
            <a:fld id="{BC1C3CD3-30A7-4553-9748-8E0948CBC195}" type="slidenum">
              <a:rPr lang="en-GB" smtClean="0"/>
              <a:t>10</a:t>
            </a:fld>
            <a:endParaRPr lang="en-GB"/>
          </a:p>
        </p:txBody>
      </p:sp>
    </p:spTree>
    <p:extLst>
      <p:ext uri="{BB962C8B-B14F-4D97-AF65-F5344CB8AC3E}">
        <p14:creationId xmlns:p14="http://schemas.microsoft.com/office/powerpoint/2010/main" val="22691959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Courtney</a:t>
            </a:r>
          </a:p>
          <a:p>
            <a:endParaRPr lang="en-GB" dirty="0"/>
          </a:p>
        </p:txBody>
      </p:sp>
      <p:sp>
        <p:nvSpPr>
          <p:cNvPr id="4" name="Slide Number Placeholder 3"/>
          <p:cNvSpPr>
            <a:spLocks noGrp="1"/>
          </p:cNvSpPr>
          <p:nvPr>
            <p:ph type="sldNum" sz="quarter" idx="5"/>
          </p:nvPr>
        </p:nvSpPr>
        <p:spPr/>
        <p:txBody>
          <a:bodyPr/>
          <a:lstStyle/>
          <a:p>
            <a:fld id="{BC1C3CD3-30A7-4553-9748-8E0948CBC195}" type="slidenum">
              <a:rPr lang="en-GB" smtClean="0"/>
              <a:t>11</a:t>
            </a:fld>
            <a:endParaRPr lang="en-GB"/>
          </a:p>
        </p:txBody>
      </p:sp>
    </p:spTree>
    <p:extLst>
      <p:ext uri="{BB962C8B-B14F-4D97-AF65-F5344CB8AC3E}">
        <p14:creationId xmlns:p14="http://schemas.microsoft.com/office/powerpoint/2010/main" val="5429623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a:t>
            </a:r>
          </a:p>
        </p:txBody>
      </p:sp>
      <p:sp>
        <p:nvSpPr>
          <p:cNvPr id="4" name="Slide Number Placeholder 3"/>
          <p:cNvSpPr>
            <a:spLocks noGrp="1"/>
          </p:cNvSpPr>
          <p:nvPr>
            <p:ph type="sldNum" sz="quarter" idx="5"/>
          </p:nvPr>
        </p:nvSpPr>
        <p:spPr/>
        <p:txBody>
          <a:bodyPr/>
          <a:lstStyle/>
          <a:p>
            <a:fld id="{BC1C3CD3-30A7-4553-9748-8E0948CBC195}" type="slidenum">
              <a:rPr lang="en-GB" smtClean="0"/>
              <a:t>12</a:t>
            </a:fld>
            <a:endParaRPr lang="en-GB"/>
          </a:p>
        </p:txBody>
      </p:sp>
    </p:spTree>
    <p:extLst>
      <p:ext uri="{BB962C8B-B14F-4D97-AF65-F5344CB8AC3E}">
        <p14:creationId xmlns:p14="http://schemas.microsoft.com/office/powerpoint/2010/main" val="31084082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 </a:t>
            </a:r>
          </a:p>
        </p:txBody>
      </p:sp>
      <p:sp>
        <p:nvSpPr>
          <p:cNvPr id="4" name="Slide Number Placeholder 3"/>
          <p:cNvSpPr>
            <a:spLocks noGrp="1"/>
          </p:cNvSpPr>
          <p:nvPr>
            <p:ph type="sldNum" sz="quarter" idx="5"/>
          </p:nvPr>
        </p:nvSpPr>
        <p:spPr/>
        <p:txBody>
          <a:bodyPr/>
          <a:lstStyle/>
          <a:p>
            <a:fld id="{BC1C3CD3-30A7-4553-9748-8E0948CBC195}" type="slidenum">
              <a:rPr lang="en-GB" smtClean="0"/>
              <a:t>13</a:t>
            </a:fld>
            <a:endParaRPr lang="en-GB"/>
          </a:p>
        </p:txBody>
      </p:sp>
    </p:spTree>
    <p:extLst>
      <p:ext uri="{BB962C8B-B14F-4D97-AF65-F5344CB8AC3E}">
        <p14:creationId xmlns:p14="http://schemas.microsoft.com/office/powerpoint/2010/main" val="7493880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a:t>
            </a:r>
          </a:p>
        </p:txBody>
      </p:sp>
      <p:sp>
        <p:nvSpPr>
          <p:cNvPr id="4" name="Slide Number Placeholder 3"/>
          <p:cNvSpPr>
            <a:spLocks noGrp="1"/>
          </p:cNvSpPr>
          <p:nvPr>
            <p:ph type="sldNum" sz="quarter" idx="5"/>
          </p:nvPr>
        </p:nvSpPr>
        <p:spPr/>
        <p:txBody>
          <a:bodyPr/>
          <a:lstStyle/>
          <a:p>
            <a:fld id="{BC1C3CD3-30A7-4553-9748-8E0948CBC195}" type="slidenum">
              <a:rPr lang="en-GB" smtClean="0"/>
              <a:t>14</a:t>
            </a:fld>
            <a:endParaRPr lang="en-GB"/>
          </a:p>
        </p:txBody>
      </p:sp>
    </p:spTree>
    <p:extLst>
      <p:ext uri="{BB962C8B-B14F-4D97-AF65-F5344CB8AC3E}">
        <p14:creationId xmlns:p14="http://schemas.microsoft.com/office/powerpoint/2010/main" val="2968477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Courtney</a:t>
            </a:r>
          </a:p>
        </p:txBody>
      </p:sp>
      <p:sp>
        <p:nvSpPr>
          <p:cNvPr id="4" name="Slide Number Placeholder 3"/>
          <p:cNvSpPr>
            <a:spLocks noGrp="1"/>
          </p:cNvSpPr>
          <p:nvPr>
            <p:ph type="sldNum" sz="quarter" idx="5"/>
          </p:nvPr>
        </p:nvSpPr>
        <p:spPr/>
        <p:txBody>
          <a:bodyPr/>
          <a:lstStyle/>
          <a:p>
            <a:fld id="{BC1C3CD3-30A7-4553-9748-8E0948CBC195}" type="slidenum">
              <a:rPr lang="en-GB" smtClean="0"/>
              <a:t>15</a:t>
            </a:fld>
            <a:endParaRPr lang="en-GB"/>
          </a:p>
        </p:txBody>
      </p:sp>
    </p:spTree>
    <p:extLst>
      <p:ext uri="{BB962C8B-B14F-4D97-AF65-F5344CB8AC3E}">
        <p14:creationId xmlns:p14="http://schemas.microsoft.com/office/powerpoint/2010/main" val="37600752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a:t>
            </a:r>
          </a:p>
        </p:txBody>
      </p:sp>
      <p:sp>
        <p:nvSpPr>
          <p:cNvPr id="4" name="Slide Number Placeholder 3"/>
          <p:cNvSpPr>
            <a:spLocks noGrp="1"/>
          </p:cNvSpPr>
          <p:nvPr>
            <p:ph type="sldNum" sz="quarter" idx="5"/>
          </p:nvPr>
        </p:nvSpPr>
        <p:spPr/>
        <p:txBody>
          <a:bodyPr/>
          <a:lstStyle/>
          <a:p>
            <a:fld id="{BC1C3CD3-30A7-4553-9748-8E0948CBC195}" type="slidenum">
              <a:rPr lang="en-GB" smtClean="0"/>
              <a:t>16</a:t>
            </a:fld>
            <a:endParaRPr lang="en-GB"/>
          </a:p>
        </p:txBody>
      </p:sp>
    </p:spTree>
    <p:extLst>
      <p:ext uri="{BB962C8B-B14F-4D97-AF65-F5344CB8AC3E}">
        <p14:creationId xmlns:p14="http://schemas.microsoft.com/office/powerpoint/2010/main" val="10040829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Mrs Solomon</a:t>
            </a:r>
          </a:p>
        </p:txBody>
      </p:sp>
      <p:sp>
        <p:nvSpPr>
          <p:cNvPr id="4" name="Slide Number Placeholder 3"/>
          <p:cNvSpPr>
            <a:spLocks noGrp="1"/>
          </p:cNvSpPr>
          <p:nvPr>
            <p:ph type="sldNum" sz="quarter" idx="5"/>
          </p:nvPr>
        </p:nvSpPr>
        <p:spPr/>
        <p:txBody>
          <a:bodyPr/>
          <a:lstStyle/>
          <a:p>
            <a:fld id="{BC1C3CD3-30A7-4553-9748-8E0948CBC195}" type="slidenum">
              <a:rPr lang="en-GB" smtClean="0"/>
              <a:t>17</a:t>
            </a:fld>
            <a:endParaRPr lang="en-GB"/>
          </a:p>
        </p:txBody>
      </p:sp>
    </p:spTree>
    <p:extLst>
      <p:ext uri="{BB962C8B-B14F-4D97-AF65-F5344CB8AC3E}">
        <p14:creationId xmlns:p14="http://schemas.microsoft.com/office/powerpoint/2010/main" val="19169461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9D61D4E8-E175-4B9E-A76A-D0C78F748B71}" type="datetimeFigureOut">
              <a:rPr lang="en-GB" smtClean="0"/>
              <a:t>05/10/2026</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37246399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61D4E8-E175-4B9E-A76A-D0C78F748B71}"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1855839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D61D4E8-E175-4B9E-A76A-D0C78F748B71}"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1956568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D61D4E8-E175-4B9E-A76A-D0C78F748B71}"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625574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D61D4E8-E175-4B9E-A76A-D0C78F748B71}" type="datetimeFigureOut">
              <a:rPr lang="en-GB" smtClean="0"/>
              <a:t>05/10/2026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2485121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D61D4E8-E175-4B9E-A76A-D0C78F748B71}" type="datetimeFigureOut">
              <a:rPr lang="en-GB" smtClean="0"/>
              <a:t>05/10/2026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367703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61D4E8-E175-4B9E-A76A-D0C78F748B71}" type="datetimeFigureOut">
              <a:rPr lang="en-GB" smtClean="0"/>
              <a:t>05/10/2026</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2118173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D61D4E8-E175-4B9E-A76A-D0C78F748B71}"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1035996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D61D4E8-E175-4B9E-A76A-D0C78F748B71}"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4222698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D61D4E8-E175-4B9E-A76A-D0C78F748B71}"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1401091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D61D4E8-E175-4B9E-A76A-D0C78F748B71}"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3098118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D61D4E8-E175-4B9E-A76A-D0C78F748B71}"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29282280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D61D4E8-E175-4B9E-A76A-D0C78F748B71}"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23782016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D61D4E8-E175-4B9E-A76A-D0C78F748B71}" type="datetimeFigureOut">
              <a:rPr lang="en-GB" smtClean="0"/>
              <a:t>05/10/2026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27086612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D61D4E8-E175-4B9E-A76A-D0C78F748B71}" type="datetimeFigureOut">
              <a:rPr lang="en-GB" smtClean="0"/>
              <a:t>05/10/2026</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24776822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9D61D4E8-E175-4B9E-A76A-D0C78F748B71}"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41176145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9D61D4E8-E175-4B9E-A76A-D0C78F748B71}"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39072351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1_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61D4E8-E175-4B9E-A76A-D0C78F748B71}"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883957F-EAA4-4203-9E34-5D3A20D009B7}" type="slidenum">
              <a:rPr lang="en-GB" smtClean="0"/>
              <a:t>‹#›</a:t>
            </a:fld>
            <a:endParaRPr lang="en-GB"/>
          </a:p>
        </p:txBody>
      </p:sp>
    </p:spTree>
    <p:extLst>
      <p:ext uri="{BB962C8B-B14F-4D97-AF65-F5344CB8AC3E}">
        <p14:creationId xmlns:p14="http://schemas.microsoft.com/office/powerpoint/2010/main" val="3605132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20">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9D61D4E8-E175-4B9E-A76A-D0C78F748B71}" type="datetimeFigureOut">
              <a:rPr lang="en-GB" smtClean="0"/>
              <a:t>05/10/2026</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F883957F-EAA4-4203-9E34-5D3A20D009B7}" type="slidenum">
              <a:rPr lang="en-GB" smtClean="0"/>
              <a:t>‹#›</a:t>
            </a:fld>
            <a:endParaRPr lang="en-GB"/>
          </a:p>
        </p:txBody>
      </p:sp>
    </p:spTree>
    <p:extLst>
      <p:ext uri="{BB962C8B-B14F-4D97-AF65-F5344CB8AC3E}">
        <p14:creationId xmlns:p14="http://schemas.microsoft.com/office/powerpoint/2010/main" val="1062044859"/>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 id="2147483794" r:id="rId12"/>
    <p:sldLayoutId id="2147483795" r:id="rId13"/>
    <p:sldLayoutId id="2147483796" r:id="rId14"/>
    <p:sldLayoutId id="2147483797" r:id="rId15"/>
    <p:sldLayoutId id="2147483798" r:id="rId16"/>
    <p:sldLayoutId id="2147483799" r:id="rId17"/>
    <p:sldLayoutId id="2147483800" r:id="rId18"/>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335186/PRIMARY_national_curriculum_-_English_220714.pdf"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hyperlink" Target="https://assets.publishing.service.gov.uk/government/uploads/system/uploads/attachment_data/file/335158/PRIMARY_national_curriculum_-_Mathematics_220714.pdf"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927653" y="1710264"/>
            <a:ext cx="10681520" cy="1646302"/>
          </a:xfrm>
        </p:spPr>
        <p:txBody>
          <a:bodyPr/>
          <a:lstStyle/>
          <a:p>
            <a:pPr algn="ctr"/>
            <a:r>
              <a:rPr lang="en-GB" sz="3600" b="1" dirty="0"/>
              <a:t>St Patrick’s Catholic Primary School</a:t>
            </a:r>
            <a:br>
              <a:rPr lang="en-GB" sz="3600" dirty="0"/>
            </a:br>
            <a:r>
              <a:rPr lang="en-GB" sz="3600" dirty="0"/>
              <a:t>Meet the Teachers</a:t>
            </a:r>
            <a:br>
              <a:rPr lang="en-GB" sz="3600" dirty="0"/>
            </a:br>
            <a:r>
              <a:rPr lang="en-GB" sz="3600" dirty="0"/>
              <a:t>Mrs Solomon and Mrs Courtney</a:t>
            </a:r>
          </a:p>
        </p:txBody>
      </p:sp>
      <p:sp>
        <p:nvSpPr>
          <p:cNvPr id="9" name="Subtitle 8">
            <a:extLst>
              <a:ext uri="{FF2B5EF4-FFF2-40B4-BE49-F238E27FC236}">
                <a16:creationId xmlns:a16="http://schemas.microsoft.com/office/drawing/2014/main" id="{49831296-E65B-40B8-B63E-0E3E2D487E81}"/>
              </a:ext>
            </a:extLst>
          </p:cNvPr>
          <p:cNvSpPr>
            <a:spLocks noGrp="1"/>
          </p:cNvSpPr>
          <p:nvPr>
            <p:ph type="subTitle" idx="1"/>
          </p:nvPr>
        </p:nvSpPr>
        <p:spPr>
          <a:xfrm>
            <a:off x="1366990" y="3756962"/>
            <a:ext cx="8825658" cy="1093333"/>
          </a:xfrm>
        </p:spPr>
        <p:txBody>
          <a:bodyPr>
            <a:normAutofit/>
          </a:bodyPr>
          <a:lstStyle/>
          <a:p>
            <a:pPr algn="ctr"/>
            <a:r>
              <a:rPr lang="en-GB" sz="2800" b="1" dirty="0"/>
              <a:t>Welcome to year 2</a:t>
            </a:r>
          </a:p>
          <a:p>
            <a:pPr algn="ctr"/>
            <a:r>
              <a:rPr lang="en-GB" sz="2800" b="1" dirty="0"/>
              <a:t>2026-2027</a:t>
            </a:r>
          </a:p>
          <a:p>
            <a:pPr algn="ctr"/>
            <a:endParaRPr lang="en-GB" sz="2400" dirty="0"/>
          </a:p>
        </p:txBody>
      </p:sp>
      <p:pic>
        <p:nvPicPr>
          <p:cNvPr id="5" name="Picture 4" descr="T:\Mrs Kayne\stpatslogo2.jpg"/>
          <p:cNvPicPr/>
          <p:nvPr/>
        </p:nvPicPr>
        <p:blipFill>
          <a:blip r:embed="rId4" cstate="print"/>
          <a:srcRect/>
          <a:stretch>
            <a:fillRect/>
          </a:stretch>
        </p:blipFill>
        <p:spPr bwMode="auto">
          <a:xfrm>
            <a:off x="10681251" y="5506277"/>
            <a:ext cx="927922" cy="795601"/>
          </a:xfrm>
          <a:prstGeom prst="rect">
            <a:avLst/>
          </a:prstGeom>
          <a:noFill/>
          <a:ln w="9525">
            <a:noFill/>
            <a:miter lim="800000"/>
            <a:headEnd/>
            <a:tailEnd/>
          </a:ln>
        </p:spPr>
      </p:pic>
      <p:sp>
        <p:nvSpPr>
          <p:cNvPr id="8" name="Rectangle 7"/>
          <p:cNvSpPr/>
          <p:nvPr/>
        </p:nvSpPr>
        <p:spPr>
          <a:xfrm>
            <a:off x="1645892" y="5611689"/>
            <a:ext cx="7466552" cy="461665"/>
          </a:xfrm>
          <a:prstGeom prst="rect">
            <a:avLst/>
          </a:prstGeom>
        </p:spPr>
        <p:txBody>
          <a:bodyPr wrap="square">
            <a:spAutoFit/>
          </a:bodyPr>
          <a:lstStyle/>
          <a:p>
            <a:r>
              <a:rPr lang="en-GB" altLang="en-US" sz="2400" b="1" i="1" dirty="0">
                <a:solidFill>
                  <a:schemeClr val="accent1"/>
                </a:solidFill>
                <a:latin typeface="Century Gothic" panose="020B0502020202020204" pitchFamily="34" charset="0"/>
              </a:rPr>
              <a:t>“Live, Love and Learn like Jesus”</a:t>
            </a:r>
          </a:p>
        </p:txBody>
      </p:sp>
      <p:pic>
        <p:nvPicPr>
          <p:cNvPr id="7" name="Picture 6" descr="T:\Mrs Kayne\stpatslogo2.jpg">
            <a:extLst>
              <a:ext uri="{FF2B5EF4-FFF2-40B4-BE49-F238E27FC236}">
                <a16:creationId xmlns:a16="http://schemas.microsoft.com/office/drawing/2014/main" id="{826CFE21-655C-4687-AAB5-C80ABDFFB719}"/>
              </a:ext>
            </a:extLst>
          </p:cNvPr>
          <p:cNvPicPr/>
          <p:nvPr/>
        </p:nvPicPr>
        <p:blipFill>
          <a:blip r:embed="rId4" cstate="print"/>
          <a:srcRect/>
          <a:stretch>
            <a:fillRect/>
          </a:stretch>
        </p:blipFill>
        <p:spPr bwMode="auto">
          <a:xfrm>
            <a:off x="582827" y="5506278"/>
            <a:ext cx="927922" cy="795601"/>
          </a:xfrm>
          <a:prstGeom prst="rect">
            <a:avLst/>
          </a:prstGeom>
          <a:noFill/>
          <a:ln w="9525">
            <a:noFill/>
            <a:miter lim="800000"/>
            <a:headEnd/>
            <a:tailEnd/>
          </a:ln>
        </p:spPr>
      </p:pic>
    </p:spTree>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808AC-034F-4949-8AB6-52D3751419AD}"/>
              </a:ext>
            </a:extLst>
          </p:cNvPr>
          <p:cNvSpPr>
            <a:spLocks noGrp="1"/>
          </p:cNvSpPr>
          <p:nvPr>
            <p:ph type="title"/>
          </p:nvPr>
        </p:nvSpPr>
        <p:spPr/>
        <p:txBody>
          <a:bodyPr/>
          <a:lstStyle/>
          <a:p>
            <a:r>
              <a:rPr lang="en-GB" dirty="0"/>
              <a:t>Our Wonderful Year 2 Team</a:t>
            </a:r>
          </a:p>
        </p:txBody>
      </p:sp>
      <p:sp>
        <p:nvSpPr>
          <p:cNvPr id="3" name="Content Placeholder 2">
            <a:extLst>
              <a:ext uri="{FF2B5EF4-FFF2-40B4-BE49-F238E27FC236}">
                <a16:creationId xmlns:a16="http://schemas.microsoft.com/office/drawing/2014/main" id="{01D5206D-1FFB-429D-8258-32BF5FB1121F}"/>
              </a:ext>
            </a:extLst>
          </p:cNvPr>
          <p:cNvSpPr>
            <a:spLocks noGrp="1"/>
          </p:cNvSpPr>
          <p:nvPr>
            <p:ph idx="1"/>
          </p:nvPr>
        </p:nvSpPr>
        <p:spPr>
          <a:xfrm>
            <a:off x="656533" y="2376236"/>
            <a:ext cx="2924677" cy="2886236"/>
          </a:xfrm>
        </p:spPr>
        <p:style>
          <a:lnRef idx="2">
            <a:schemeClr val="dk1"/>
          </a:lnRef>
          <a:fillRef idx="1">
            <a:schemeClr val="lt1"/>
          </a:fillRef>
          <a:effectRef idx="0">
            <a:schemeClr val="dk1"/>
          </a:effectRef>
          <a:fontRef idx="minor">
            <a:schemeClr val="dk1"/>
          </a:fontRef>
        </p:style>
        <p:txBody>
          <a:bodyPr>
            <a:normAutofit fontScale="92500"/>
          </a:bodyPr>
          <a:lstStyle/>
          <a:p>
            <a:pPr marL="0" indent="0">
              <a:buNone/>
            </a:pPr>
            <a:r>
              <a:rPr lang="en-GB" b="1" u="sng" dirty="0"/>
              <a:t>Class Teacher</a:t>
            </a:r>
          </a:p>
          <a:p>
            <a:pPr marL="0" indent="0">
              <a:buNone/>
            </a:pPr>
            <a:r>
              <a:rPr lang="en-GB" b="1" dirty="0"/>
              <a:t>Mrs Solomon</a:t>
            </a:r>
          </a:p>
          <a:p>
            <a:r>
              <a:rPr lang="en-GB" dirty="0"/>
              <a:t>Monday and Tuesday and Wednesday </a:t>
            </a:r>
          </a:p>
          <a:p>
            <a:pPr marL="0" indent="0">
              <a:buNone/>
            </a:pPr>
            <a:endParaRPr lang="en-GB" dirty="0"/>
          </a:p>
          <a:p>
            <a:pPr marL="0" indent="0">
              <a:buNone/>
            </a:pPr>
            <a:r>
              <a:rPr lang="en-GB" b="1" dirty="0"/>
              <a:t>Mr Cross</a:t>
            </a:r>
          </a:p>
          <a:p>
            <a:r>
              <a:rPr lang="en-GB" dirty="0"/>
              <a:t>Wednesday – 1 hour and a half</a:t>
            </a:r>
          </a:p>
        </p:txBody>
      </p:sp>
      <p:sp>
        <p:nvSpPr>
          <p:cNvPr id="4" name="Content Placeholder 2">
            <a:extLst>
              <a:ext uri="{FF2B5EF4-FFF2-40B4-BE49-F238E27FC236}">
                <a16:creationId xmlns:a16="http://schemas.microsoft.com/office/drawing/2014/main" id="{3C7F6BC3-CC34-4DEA-AA10-76D39D3E375F}"/>
              </a:ext>
            </a:extLst>
          </p:cNvPr>
          <p:cNvSpPr txBox="1">
            <a:spLocks/>
          </p:cNvSpPr>
          <p:nvPr/>
        </p:nvSpPr>
        <p:spPr>
          <a:xfrm>
            <a:off x="3934765" y="2376236"/>
            <a:ext cx="3201790" cy="2886236"/>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None/>
            </a:pPr>
            <a:r>
              <a:rPr lang="en-GB" b="1" u="sng" dirty="0">
                <a:solidFill>
                  <a:schemeClr val="tx1"/>
                </a:solidFill>
              </a:rPr>
              <a:t>Class Teacher</a:t>
            </a:r>
          </a:p>
          <a:p>
            <a:pPr marL="0" indent="0">
              <a:buNone/>
            </a:pPr>
            <a:r>
              <a:rPr lang="en-GB" b="1" dirty="0">
                <a:solidFill>
                  <a:schemeClr val="tx1"/>
                </a:solidFill>
              </a:rPr>
              <a:t>Mrs Courtney</a:t>
            </a:r>
          </a:p>
          <a:p>
            <a:r>
              <a:rPr lang="en-GB" dirty="0"/>
              <a:t>Thursday and Friday</a:t>
            </a:r>
          </a:p>
          <a:p>
            <a:endParaRPr lang="en-GB" dirty="0"/>
          </a:p>
        </p:txBody>
      </p:sp>
      <p:sp>
        <p:nvSpPr>
          <p:cNvPr id="5" name="Content Placeholder 2">
            <a:extLst>
              <a:ext uri="{FF2B5EF4-FFF2-40B4-BE49-F238E27FC236}">
                <a16:creationId xmlns:a16="http://schemas.microsoft.com/office/drawing/2014/main" id="{E7AD2FA6-5B49-4445-8B30-07BCA9EE9586}"/>
              </a:ext>
            </a:extLst>
          </p:cNvPr>
          <p:cNvSpPr txBox="1">
            <a:spLocks/>
          </p:cNvSpPr>
          <p:nvPr/>
        </p:nvSpPr>
        <p:spPr>
          <a:xfrm>
            <a:off x="7746609" y="2603500"/>
            <a:ext cx="2924677" cy="399424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None/>
            </a:pPr>
            <a:r>
              <a:rPr lang="en-GB" b="1" dirty="0"/>
              <a:t>Support Staff</a:t>
            </a:r>
          </a:p>
          <a:p>
            <a:pPr marL="0" indent="0">
              <a:buNone/>
            </a:pPr>
            <a:r>
              <a:rPr lang="en-GB" b="1" dirty="0"/>
              <a:t>Mrs Hogg</a:t>
            </a:r>
          </a:p>
          <a:p>
            <a:pPr marL="0" indent="0">
              <a:buNone/>
            </a:pPr>
            <a:endParaRPr lang="en-GB" b="1" dirty="0"/>
          </a:p>
          <a:p>
            <a:pPr marL="0" indent="0">
              <a:buNone/>
            </a:pPr>
            <a:endParaRPr lang="en-GB" b="1" dirty="0"/>
          </a:p>
          <a:p>
            <a:pPr marL="0" indent="0">
              <a:buNone/>
            </a:pPr>
            <a:endParaRPr lang="en-GB" b="1" dirty="0"/>
          </a:p>
          <a:p>
            <a:pPr marL="0" indent="0">
              <a:buNone/>
            </a:pPr>
            <a:endParaRPr lang="en-GB" b="1" dirty="0"/>
          </a:p>
          <a:p>
            <a:pPr marL="0" indent="0">
              <a:buNone/>
            </a:pPr>
            <a:r>
              <a:rPr lang="en-GB" b="1" dirty="0"/>
              <a:t>Mrs Turner</a:t>
            </a:r>
          </a:p>
          <a:p>
            <a:pPr marL="0" indent="0">
              <a:buNone/>
            </a:pPr>
            <a:r>
              <a:rPr lang="en-GB" b="1" dirty="0"/>
              <a:t>Mrs Clermont </a:t>
            </a:r>
          </a:p>
          <a:p>
            <a:endParaRPr lang="en-GB" dirty="0"/>
          </a:p>
        </p:txBody>
      </p:sp>
      <p:pic>
        <p:nvPicPr>
          <p:cNvPr id="13" name="Picture 12">
            <a:extLst>
              <a:ext uri="{FF2B5EF4-FFF2-40B4-BE49-F238E27FC236}">
                <a16:creationId xmlns:a16="http://schemas.microsoft.com/office/drawing/2014/main" id="{D87F4EA1-C1E0-48A5-B17A-A423A0668934}"/>
              </a:ext>
            </a:extLst>
          </p:cNvPr>
          <p:cNvPicPr/>
          <p:nvPr/>
        </p:nvPicPr>
        <p:blipFill rotWithShape="1">
          <a:blip r:embed="rId3" cstate="print">
            <a:extLst>
              <a:ext uri="{28A0092B-C50C-407E-A947-70E740481C1C}">
                <a14:useLocalDpi xmlns:a14="http://schemas.microsoft.com/office/drawing/2010/main" val="0"/>
              </a:ext>
            </a:extLst>
          </a:blip>
          <a:srcRect l="21341" t="19024" r="12655" b="7432"/>
          <a:stretch/>
        </p:blipFill>
        <p:spPr bwMode="auto">
          <a:xfrm rot="5400000">
            <a:off x="7947162" y="3756439"/>
            <a:ext cx="877808" cy="699906"/>
          </a:xfrm>
          <a:prstGeom prst="rect">
            <a:avLst/>
          </a:prstGeom>
          <a:noFill/>
          <a:ln w="38100">
            <a:solidFill>
              <a:schemeClr val="accent1"/>
            </a:solidFill>
          </a:ln>
          <a:extLst>
            <a:ext uri="{53640926-AAD7-44D8-BBD7-CCE9431645EC}">
              <a14:shadowObscured xmlns:a14="http://schemas.microsoft.com/office/drawing/2010/main"/>
            </a:ext>
          </a:extLst>
        </p:spPr>
      </p:pic>
      <p:pic>
        <p:nvPicPr>
          <p:cNvPr id="14" name="Picture 13">
            <a:extLst>
              <a:ext uri="{FF2B5EF4-FFF2-40B4-BE49-F238E27FC236}">
                <a16:creationId xmlns:a16="http://schemas.microsoft.com/office/drawing/2014/main" id="{DA5FA2BD-1BC4-4FDA-A455-8F065B26E2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709131" y="3899649"/>
            <a:ext cx="634526" cy="473936"/>
          </a:xfrm>
          <a:prstGeom prst="rect">
            <a:avLst/>
          </a:prstGeom>
        </p:spPr>
      </p:pic>
      <p:pic>
        <p:nvPicPr>
          <p:cNvPr id="16" name="Picture 15">
            <a:extLst>
              <a:ext uri="{FF2B5EF4-FFF2-40B4-BE49-F238E27FC236}">
                <a16:creationId xmlns:a16="http://schemas.microsoft.com/office/drawing/2014/main" id="{42D6A075-DFD5-462B-AE91-D5836B59DB2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2310916" y="2448038"/>
            <a:ext cx="868381" cy="651286"/>
          </a:xfrm>
          <a:prstGeom prst="rect">
            <a:avLst/>
          </a:prstGeom>
        </p:spPr>
      </p:pic>
      <p:pic>
        <p:nvPicPr>
          <p:cNvPr id="7" name="Picture 6">
            <a:extLst>
              <a:ext uri="{FF2B5EF4-FFF2-40B4-BE49-F238E27FC236}">
                <a16:creationId xmlns:a16="http://schemas.microsoft.com/office/drawing/2014/main" id="{93021A2D-F2E0-48F3-83E8-D9896F6E726A}"/>
              </a:ext>
            </a:extLst>
          </p:cNvPr>
          <p:cNvPicPr>
            <a:picLocks noChangeAspect="1"/>
          </p:cNvPicPr>
          <p:nvPr/>
        </p:nvPicPr>
        <p:blipFill>
          <a:blip r:embed="rId6"/>
          <a:stretch>
            <a:fillRect/>
          </a:stretch>
        </p:blipFill>
        <p:spPr>
          <a:xfrm>
            <a:off x="6042279" y="2381250"/>
            <a:ext cx="614360" cy="734561"/>
          </a:xfrm>
          <a:prstGeom prst="rect">
            <a:avLst/>
          </a:prstGeom>
        </p:spPr>
      </p:pic>
    </p:spTree>
    <p:extLst>
      <p:ext uri="{BB962C8B-B14F-4D97-AF65-F5344CB8AC3E}">
        <p14:creationId xmlns:p14="http://schemas.microsoft.com/office/powerpoint/2010/main" val="2933441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5286" y="519790"/>
            <a:ext cx="9727097" cy="430887"/>
          </a:xfrm>
          <a:prstGeom prst="rect">
            <a:avLst/>
          </a:prstGeom>
        </p:spPr>
        <p:txBody>
          <a:bodyPr wrap="square">
            <a:spAutoFit/>
          </a:bodyPr>
          <a:lstStyle/>
          <a:p>
            <a:r>
              <a:rPr lang="en-GB" altLang="en-US" sz="2200" b="1" u="sng" kern="0" dirty="0">
                <a:solidFill>
                  <a:schemeClr val="accent1"/>
                </a:solidFill>
                <a:latin typeface="+mj-lt"/>
              </a:rPr>
              <a:t>Here is an outline of what we will be teaching in the first term:</a:t>
            </a:r>
          </a:p>
        </p:txBody>
      </p:sp>
      <p:sp>
        <p:nvSpPr>
          <p:cNvPr id="3" name="Rectangle 2"/>
          <p:cNvSpPr/>
          <p:nvPr/>
        </p:nvSpPr>
        <p:spPr>
          <a:xfrm>
            <a:off x="106017" y="1001332"/>
            <a:ext cx="11979965" cy="5441170"/>
          </a:xfrm>
          <a:prstGeom prst="rect">
            <a:avLst/>
          </a:prstGeom>
        </p:spPr>
        <p:txBody>
          <a:bodyPr wrap="square">
            <a:spAutoFit/>
          </a:bodyPr>
          <a:lstStyle/>
          <a:p>
            <a:pPr marL="342900" indent="-342900">
              <a:lnSpc>
                <a:spcPct val="150000"/>
              </a:lnSpc>
              <a:buFont typeface="Arial" panose="020B0604020202020204" pitchFamily="34" charset="0"/>
              <a:buChar char="•"/>
            </a:pPr>
            <a:r>
              <a:rPr lang="en-GB" altLang="en-US" sz="2000" b="1" dirty="0">
                <a:solidFill>
                  <a:schemeClr val="accent1"/>
                </a:solidFill>
                <a:latin typeface="+mj-lt"/>
              </a:rPr>
              <a:t>Maths</a:t>
            </a:r>
            <a:r>
              <a:rPr lang="en-GB" altLang="en-US" sz="2000" dirty="0">
                <a:solidFill>
                  <a:schemeClr val="accent5">
                    <a:lumMod val="50000"/>
                  </a:schemeClr>
                </a:solidFill>
                <a:latin typeface="+mj-lt"/>
              </a:rPr>
              <a:t> </a:t>
            </a:r>
            <a:r>
              <a:rPr lang="en-GB" altLang="en-US" sz="2000" b="1" dirty="0">
                <a:solidFill>
                  <a:schemeClr val="accent1"/>
                </a:solidFill>
                <a:latin typeface="+mj-lt"/>
              </a:rPr>
              <a:t>and mastery maths </a:t>
            </a:r>
            <a:r>
              <a:rPr lang="en-GB" altLang="en-US" sz="2000" dirty="0">
                <a:solidFill>
                  <a:schemeClr val="accent5">
                    <a:lumMod val="50000"/>
                  </a:schemeClr>
                </a:solidFill>
                <a:latin typeface="+mj-lt"/>
              </a:rPr>
              <a:t>– </a:t>
            </a:r>
            <a:r>
              <a:rPr lang="en-GB" dirty="0">
                <a:latin typeface="+mj-lt"/>
              </a:rPr>
              <a:t>Place Value, Addition and Subtraction (0-100).</a:t>
            </a:r>
            <a:endParaRPr lang="en-GB" altLang="en-US" sz="2000" dirty="0">
              <a:solidFill>
                <a:schemeClr val="accent5">
                  <a:lumMod val="50000"/>
                </a:schemeClr>
              </a:solidFill>
              <a:latin typeface="+mj-lt"/>
            </a:endParaRPr>
          </a:p>
          <a:p>
            <a:pPr marL="342900" lvl="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English – </a:t>
            </a:r>
            <a:r>
              <a:rPr lang="en-GB" altLang="en-US" dirty="0">
                <a:latin typeface="+mj-lt"/>
              </a:rPr>
              <a:t>Focus on story writing, time connectives, conjunctions, expanded noun phrases and handwriting  </a:t>
            </a:r>
          </a:p>
          <a:p>
            <a:pPr marL="342900" lvl="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Phonics </a:t>
            </a:r>
            <a:r>
              <a:rPr lang="en-GB" altLang="en-US" sz="2000" dirty="0">
                <a:solidFill>
                  <a:schemeClr val="accent5">
                    <a:lumMod val="50000"/>
                  </a:schemeClr>
                </a:solidFill>
                <a:latin typeface="+mj-lt"/>
              </a:rPr>
              <a:t>– </a:t>
            </a:r>
            <a:r>
              <a:rPr lang="en-GB" altLang="en-US" dirty="0">
                <a:latin typeface="+mj-lt"/>
              </a:rPr>
              <a:t>Recap of phase 5 (practising all of the alternative sounds, segmenting and blending).</a:t>
            </a:r>
          </a:p>
          <a:p>
            <a:pPr marL="34290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Science</a:t>
            </a:r>
            <a:r>
              <a:rPr lang="en-GB" altLang="en-US" sz="2000" dirty="0">
                <a:solidFill>
                  <a:schemeClr val="accent5">
                    <a:lumMod val="50000"/>
                  </a:schemeClr>
                </a:solidFill>
                <a:latin typeface="+mj-lt"/>
              </a:rPr>
              <a:t> - </a:t>
            </a:r>
            <a:r>
              <a:rPr lang="en-GB" dirty="0">
                <a:latin typeface="+mj-lt"/>
              </a:rPr>
              <a:t>Growth and Survival</a:t>
            </a:r>
            <a:endParaRPr lang="en-GB" altLang="en-US" dirty="0">
              <a:solidFill>
                <a:schemeClr val="accent5">
                  <a:lumMod val="50000"/>
                </a:schemeClr>
              </a:solidFill>
              <a:latin typeface="+mj-lt"/>
            </a:endParaRPr>
          </a:p>
          <a:p>
            <a:pPr marL="34290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Religion </a:t>
            </a:r>
            <a:r>
              <a:rPr lang="en-GB" altLang="en-US" sz="2000" dirty="0">
                <a:solidFill>
                  <a:srgbClr val="333399"/>
                </a:solidFill>
                <a:latin typeface="+mj-lt"/>
              </a:rPr>
              <a:t>– </a:t>
            </a:r>
            <a:r>
              <a:rPr lang="en-GB" altLang="en-US" dirty="0">
                <a:latin typeface="+mj-lt"/>
              </a:rPr>
              <a:t>Mission, Creation and Harvest as well as connecting to other faiths.  Life to the Full- this will be put on Google Classroom. </a:t>
            </a:r>
            <a:endParaRPr lang="en-GB" altLang="en-US" sz="2000" dirty="0">
              <a:latin typeface="+mj-lt"/>
            </a:endParaRPr>
          </a:p>
          <a:p>
            <a:pPr marL="34290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History</a:t>
            </a:r>
            <a:r>
              <a:rPr lang="en-GB" altLang="en-US" sz="2000" dirty="0">
                <a:solidFill>
                  <a:srgbClr val="333399"/>
                </a:solidFill>
                <a:latin typeface="+mj-lt"/>
              </a:rPr>
              <a:t> – </a:t>
            </a:r>
            <a:r>
              <a:rPr lang="en-GB" altLang="en-US" dirty="0">
                <a:latin typeface="+mj-lt"/>
              </a:rPr>
              <a:t>A walk through history (History of Corsham).</a:t>
            </a:r>
            <a:endParaRPr lang="en-GB" altLang="en-US" sz="2000" dirty="0">
              <a:latin typeface="+mj-lt"/>
            </a:endParaRPr>
          </a:p>
          <a:p>
            <a:pPr marL="34290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Art</a:t>
            </a:r>
            <a:r>
              <a:rPr lang="en-GB" altLang="en-US" sz="2000" b="1" dirty="0">
                <a:solidFill>
                  <a:srgbClr val="FF0066"/>
                </a:solidFill>
                <a:latin typeface="+mj-lt"/>
              </a:rPr>
              <a:t> </a:t>
            </a:r>
            <a:r>
              <a:rPr lang="en-GB" altLang="en-US" sz="2000" dirty="0">
                <a:solidFill>
                  <a:srgbClr val="333399"/>
                </a:solidFill>
                <a:latin typeface="+mj-lt"/>
              </a:rPr>
              <a:t>–</a:t>
            </a:r>
            <a:r>
              <a:rPr lang="en-GB" altLang="en-US" sz="2000" dirty="0">
                <a:solidFill>
                  <a:schemeClr val="accent5">
                    <a:lumMod val="50000"/>
                  </a:schemeClr>
                </a:solidFill>
                <a:latin typeface="+mj-lt"/>
              </a:rPr>
              <a:t> </a:t>
            </a:r>
            <a:r>
              <a:rPr lang="en-GB" altLang="en-US" dirty="0">
                <a:latin typeface="+mj-lt"/>
              </a:rPr>
              <a:t>Self portraits </a:t>
            </a:r>
          </a:p>
          <a:p>
            <a:pPr marL="34290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PSHE</a:t>
            </a:r>
            <a:r>
              <a:rPr lang="en-GB" altLang="en-US" sz="2000" dirty="0">
                <a:solidFill>
                  <a:srgbClr val="FF0000"/>
                </a:solidFill>
                <a:latin typeface="+mj-lt"/>
              </a:rPr>
              <a:t> </a:t>
            </a:r>
            <a:r>
              <a:rPr lang="en-GB" altLang="en-US" sz="2000" dirty="0">
                <a:solidFill>
                  <a:srgbClr val="333399"/>
                </a:solidFill>
                <a:latin typeface="+mj-lt"/>
              </a:rPr>
              <a:t>– </a:t>
            </a:r>
            <a:r>
              <a:rPr lang="en-GB" altLang="en-US" dirty="0">
                <a:latin typeface="+mj-lt"/>
              </a:rPr>
              <a:t>Life to the Full Plus- Feelings and Healthy Bodies</a:t>
            </a:r>
            <a:endParaRPr lang="en-GB" altLang="en-US" sz="2000" b="1" dirty="0">
              <a:latin typeface="+mj-lt"/>
            </a:endParaRPr>
          </a:p>
          <a:p>
            <a:pPr marL="342900" indent="-342900" fontAlgn="base">
              <a:lnSpc>
                <a:spcPct val="150000"/>
              </a:lnSpc>
              <a:spcBef>
                <a:spcPct val="0"/>
              </a:spcBef>
              <a:spcAft>
                <a:spcPct val="0"/>
              </a:spcAft>
              <a:buFont typeface="Arial" panose="020B0604020202020204" pitchFamily="34" charset="0"/>
              <a:buChar char="•"/>
            </a:pPr>
            <a:r>
              <a:rPr lang="en-GB" altLang="en-US" sz="2000" b="1" dirty="0">
                <a:solidFill>
                  <a:schemeClr val="accent1"/>
                </a:solidFill>
                <a:latin typeface="+mj-lt"/>
              </a:rPr>
              <a:t>P.E</a:t>
            </a:r>
            <a:r>
              <a:rPr lang="en-GB" altLang="en-US" sz="2000" dirty="0">
                <a:solidFill>
                  <a:schemeClr val="accent1"/>
                </a:solidFill>
                <a:latin typeface="+mj-lt"/>
              </a:rPr>
              <a:t> </a:t>
            </a:r>
            <a:r>
              <a:rPr lang="en-GB" altLang="en-US" sz="2000" dirty="0">
                <a:solidFill>
                  <a:srgbClr val="333399"/>
                </a:solidFill>
                <a:latin typeface="+mj-lt"/>
              </a:rPr>
              <a:t>– </a:t>
            </a:r>
            <a:r>
              <a:rPr lang="en-GB" altLang="en-US" dirty="0">
                <a:latin typeface="+mj-lt"/>
              </a:rPr>
              <a:t>developing and applying </a:t>
            </a:r>
            <a:r>
              <a:rPr lang="en-GB" dirty="0">
                <a:latin typeface="+mj-lt"/>
              </a:rPr>
              <a:t>a range of footwork and one leg balances through cooperative and competitive games.</a:t>
            </a:r>
            <a:r>
              <a:rPr lang="en-GB" altLang="en-US" dirty="0">
                <a:latin typeface="+mj-lt"/>
              </a:rPr>
              <a:t>  Developing Ball Skills (sending and receiving). </a:t>
            </a:r>
          </a:p>
        </p:txBody>
      </p:sp>
    </p:spTree>
    <p:extLst>
      <p:ext uri="{BB962C8B-B14F-4D97-AF65-F5344CB8AC3E}">
        <p14:creationId xmlns:p14="http://schemas.microsoft.com/office/powerpoint/2010/main" val="726456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5465" y="799500"/>
            <a:ext cx="8761413" cy="706964"/>
          </a:xfrm>
        </p:spPr>
        <p:txBody>
          <a:bodyPr/>
          <a:lstStyle/>
          <a:p>
            <a:r>
              <a:rPr lang="en-GB" dirty="0"/>
              <a:t>Key Stage One: </a:t>
            </a:r>
            <a:br>
              <a:rPr lang="en-GB" dirty="0"/>
            </a:br>
            <a:r>
              <a:rPr lang="en-GB" sz="2800" dirty="0"/>
              <a:t>End of year expectations/ targets for Year 2</a:t>
            </a:r>
            <a:endParaRPr lang="en-GB" dirty="0"/>
          </a:p>
        </p:txBody>
      </p:sp>
      <p:sp>
        <p:nvSpPr>
          <p:cNvPr id="3" name="Content Placeholder 2"/>
          <p:cNvSpPr>
            <a:spLocks noGrp="1"/>
          </p:cNvSpPr>
          <p:nvPr>
            <p:ph idx="1"/>
          </p:nvPr>
        </p:nvSpPr>
        <p:spPr>
          <a:xfrm>
            <a:off x="475014" y="2305964"/>
            <a:ext cx="11241972" cy="4327781"/>
          </a:xfrm>
        </p:spPr>
        <p:txBody>
          <a:bodyPr>
            <a:normAutofit/>
          </a:bodyPr>
          <a:lstStyle/>
          <a:p>
            <a:pPr marL="0" indent="0" algn="ctr">
              <a:buNone/>
            </a:pPr>
            <a:r>
              <a:rPr lang="en-GB" sz="2400" b="1" dirty="0"/>
              <a:t>Please follow these links to learn more about the end of year expectations for English and Maths. </a:t>
            </a:r>
          </a:p>
          <a:p>
            <a:r>
              <a:rPr lang="en-GB" sz="2400" dirty="0"/>
              <a:t>English - </a:t>
            </a:r>
            <a:r>
              <a:rPr lang="en-GB" dirty="0">
                <a:hlinkClick r:id="rId3"/>
              </a:rPr>
              <a:t>https://assets.publishing.service.gov.uk/government/uploads/system/uploads/attachment_data/file/335186/PRIMARY_national_curriculum_-_English_220714.pdf</a:t>
            </a:r>
            <a:endParaRPr lang="en-GB" dirty="0"/>
          </a:p>
          <a:p>
            <a:endParaRPr lang="en-GB" dirty="0"/>
          </a:p>
          <a:p>
            <a:pPr marL="0" indent="0">
              <a:buNone/>
            </a:pPr>
            <a:endParaRPr lang="en-GB" dirty="0"/>
          </a:p>
          <a:p>
            <a:r>
              <a:rPr lang="en-GB" sz="2400" dirty="0"/>
              <a:t>Maths – </a:t>
            </a:r>
          </a:p>
          <a:p>
            <a:pPr marL="400050" lvl="1" indent="0">
              <a:buNone/>
            </a:pPr>
            <a:r>
              <a:rPr lang="en-GB" dirty="0">
                <a:hlinkClick r:id="rId4"/>
              </a:rPr>
              <a:t>https://assets.publishing.service.gov.uk/government/uploads/system/uploads/attachment_data/file/335158/PRIMARY_national_curriculum_-_Mathematics_220714.pdf</a:t>
            </a:r>
            <a:endParaRPr lang="en-GB" dirty="0"/>
          </a:p>
          <a:p>
            <a:pPr marL="0" indent="0">
              <a:buNone/>
            </a:pPr>
            <a:endParaRPr lang="en-GB" sz="2400" dirty="0"/>
          </a:p>
          <a:p>
            <a:endParaRPr lang="en-GB" dirty="0"/>
          </a:p>
          <a:p>
            <a:endParaRPr lang="en-GB" dirty="0"/>
          </a:p>
        </p:txBody>
      </p:sp>
      <p:pic>
        <p:nvPicPr>
          <p:cNvPr id="5" name="Picture 4">
            <a:extLst>
              <a:ext uri="{FF2B5EF4-FFF2-40B4-BE49-F238E27FC236}">
                <a16:creationId xmlns:a16="http://schemas.microsoft.com/office/drawing/2014/main" id="{C718A631-F829-4D8F-BE6A-0E8C4BA7619D}"/>
              </a:ext>
            </a:extLst>
          </p:cNvPr>
          <p:cNvPicPr>
            <a:picLocks noChangeAspect="1"/>
          </p:cNvPicPr>
          <p:nvPr/>
        </p:nvPicPr>
        <p:blipFill>
          <a:blip r:embed="rId5"/>
          <a:stretch>
            <a:fillRect/>
          </a:stretch>
        </p:blipFill>
        <p:spPr>
          <a:xfrm>
            <a:off x="9435962" y="0"/>
            <a:ext cx="2756038" cy="2206632"/>
          </a:xfrm>
          <a:prstGeom prst="rect">
            <a:avLst/>
          </a:prstGeom>
        </p:spPr>
      </p:pic>
    </p:spTree>
    <p:extLst>
      <p:ext uri="{BB962C8B-B14F-4D97-AF65-F5344CB8AC3E}">
        <p14:creationId xmlns:p14="http://schemas.microsoft.com/office/powerpoint/2010/main" val="1954744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 and Recording</a:t>
            </a:r>
          </a:p>
        </p:txBody>
      </p:sp>
      <p:sp>
        <p:nvSpPr>
          <p:cNvPr id="7" name="TextBox 6">
            <a:extLst>
              <a:ext uri="{FF2B5EF4-FFF2-40B4-BE49-F238E27FC236}">
                <a16:creationId xmlns:a16="http://schemas.microsoft.com/office/drawing/2014/main" id="{37309A4C-7281-4458-AC8F-2E442D50189D}"/>
              </a:ext>
            </a:extLst>
          </p:cNvPr>
          <p:cNvSpPr txBox="1"/>
          <p:nvPr/>
        </p:nvSpPr>
        <p:spPr>
          <a:xfrm>
            <a:off x="365760" y="1800665"/>
            <a:ext cx="11465169" cy="2377440"/>
          </a:xfrm>
          <a:prstGeom prst="rect">
            <a:avLst/>
          </a:prstGeom>
          <a:solidFill>
            <a:schemeClr val="bg1"/>
          </a:solidFill>
        </p:spPr>
        <p:txBody>
          <a:bodyPr wrap="square" rtlCol="0">
            <a:spAutoFit/>
          </a:bodyPr>
          <a:lstStyle/>
          <a:p>
            <a:endParaRPr lang="en-GB" dirty="0"/>
          </a:p>
        </p:txBody>
      </p:sp>
      <p:sp>
        <p:nvSpPr>
          <p:cNvPr id="3" name="TextBox 2"/>
          <p:cNvSpPr txBox="1"/>
          <p:nvPr/>
        </p:nvSpPr>
        <p:spPr>
          <a:xfrm>
            <a:off x="254385" y="1944155"/>
            <a:ext cx="11937615" cy="4770537"/>
          </a:xfrm>
          <a:prstGeom prst="rect">
            <a:avLst/>
          </a:prstGeom>
          <a:noFill/>
        </p:spPr>
        <p:txBody>
          <a:bodyPr wrap="square" rtlCol="0">
            <a:spAutoFit/>
          </a:bodyPr>
          <a:lstStyle/>
          <a:p>
            <a:r>
              <a:rPr lang="en-GB" sz="1900" dirty="0"/>
              <a:t>We use a variety of summative and formative assessments to ensure every </a:t>
            </a:r>
          </a:p>
          <a:p>
            <a:r>
              <a:rPr lang="en-GB" sz="1900" dirty="0"/>
              <a:t>child makes progress along their personal learning journey. Within the Stage that the pupils are working on we assess whether pupils are:</a:t>
            </a:r>
          </a:p>
          <a:p>
            <a:r>
              <a:rPr lang="en-GB" sz="1900" dirty="0">
                <a:solidFill>
                  <a:srgbClr val="0070C0"/>
                </a:solidFill>
              </a:rPr>
              <a:t>Working Below Expectations, </a:t>
            </a:r>
            <a:r>
              <a:rPr lang="en-GB" sz="1900" dirty="0">
                <a:solidFill>
                  <a:srgbClr val="FF0000"/>
                </a:solidFill>
              </a:rPr>
              <a:t>Working towards expectations, </a:t>
            </a:r>
            <a:r>
              <a:rPr lang="en-GB" sz="1900" dirty="0">
                <a:solidFill>
                  <a:srgbClr val="FFC000"/>
                </a:solidFill>
              </a:rPr>
              <a:t>Meeting Expectations &amp; </a:t>
            </a:r>
            <a:r>
              <a:rPr lang="en-GB" sz="1900" dirty="0">
                <a:solidFill>
                  <a:srgbClr val="00B050"/>
                </a:solidFill>
              </a:rPr>
              <a:t>Exceeding Expectations.</a:t>
            </a:r>
          </a:p>
          <a:p>
            <a:endParaRPr lang="en-GB" sz="1900" dirty="0">
              <a:solidFill>
                <a:srgbClr val="00B050"/>
              </a:solidFill>
            </a:endParaRPr>
          </a:p>
          <a:p>
            <a:r>
              <a:rPr lang="en-GB" sz="1900" b="1" u="sng" dirty="0"/>
              <a:t>ATTAINMENT</a:t>
            </a:r>
            <a:r>
              <a:rPr lang="en-GB" sz="1900" dirty="0"/>
              <a:t> – It is not expected that pupils will be </a:t>
            </a:r>
            <a:r>
              <a:rPr lang="en-GB" sz="1900" dirty="0">
                <a:solidFill>
                  <a:srgbClr val="FFC000"/>
                </a:solidFill>
              </a:rPr>
              <a:t>Meeting Expectations </a:t>
            </a:r>
            <a:r>
              <a:rPr lang="en-GB" sz="1900" dirty="0"/>
              <a:t>until summer term, </a:t>
            </a:r>
          </a:p>
          <a:p>
            <a:r>
              <a:rPr lang="en-GB" sz="1900" dirty="0"/>
              <a:t>however, we will be able to report to you during the year whether or not your child is on track to meet expectations. All children are tested against the National Curriculum objectives. These tests will be in Reading and Maths. Writing will continue to be teacher assessed against national expectations.</a:t>
            </a:r>
          </a:p>
          <a:p>
            <a:endParaRPr lang="en-GB" sz="1900" dirty="0"/>
          </a:p>
          <a:p>
            <a:r>
              <a:rPr lang="en-GB" sz="1900" dirty="0"/>
              <a:t>If your child didn’t pass the phonics test in Year 1, they will be tested again in </a:t>
            </a:r>
          </a:p>
          <a:p>
            <a:r>
              <a:rPr lang="en-GB" sz="1900" dirty="0"/>
              <a:t>June (and informally at various stages during the year).</a:t>
            </a:r>
          </a:p>
          <a:p>
            <a:endParaRPr lang="en-GB" sz="1900" dirty="0"/>
          </a:p>
          <a:p>
            <a:r>
              <a:rPr lang="en-GB" sz="1900" b="1" u="sng" dirty="0"/>
              <a:t>PROGRESS</a:t>
            </a:r>
            <a:r>
              <a:rPr lang="en-GB" sz="1900" dirty="0"/>
              <a:t> – This looks at each individual’s starting points. </a:t>
            </a:r>
          </a:p>
        </p:txBody>
      </p:sp>
    </p:spTree>
    <p:extLst>
      <p:ext uri="{BB962C8B-B14F-4D97-AF65-F5344CB8AC3E}">
        <p14:creationId xmlns:p14="http://schemas.microsoft.com/office/powerpoint/2010/main" val="3818652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081349E-0195-4C62-84D2-0FE539859882}"/>
              </a:ext>
            </a:extLst>
          </p:cNvPr>
          <p:cNvSpPr>
            <a:spLocks noGrp="1"/>
          </p:cNvSpPr>
          <p:nvPr>
            <p:ph type="body" idx="1"/>
          </p:nvPr>
        </p:nvSpPr>
        <p:spPr>
          <a:xfrm>
            <a:off x="522515" y="4339344"/>
            <a:ext cx="11103428" cy="2312814"/>
          </a:xfrm>
        </p:spPr>
        <p:txBody>
          <a:bodyPr>
            <a:normAutofit lnSpcReduction="10000"/>
          </a:bodyPr>
          <a:lstStyle/>
          <a:p>
            <a:pPr algn="ctr"/>
            <a:r>
              <a:rPr lang="en-GB" dirty="0">
                <a:solidFill>
                  <a:schemeClr val="tx1"/>
                </a:solidFill>
                <a:latin typeface="+mj-lt"/>
              </a:rPr>
              <a:t>Our English lessons are based on quality texts such as Stories From The Billabong and The Koala who Could by Rachel Bright. </a:t>
            </a:r>
          </a:p>
          <a:p>
            <a:pPr algn="ctr"/>
            <a:r>
              <a:rPr lang="en-GB" dirty="0">
                <a:solidFill>
                  <a:schemeClr val="tx1"/>
                </a:solidFill>
                <a:latin typeface="+mj-lt"/>
              </a:rPr>
              <a:t>We start each English sequence off by starting with a hook to engage the children and then use the book to pick out key features of the text, e.g. expanded noun phrases, questions, exclamation sentences, the use of nouns, verbs, adverbs, etc so that the children can create links and see how they are used in a familiar text. We have a different writing focus each term (fiction and non fiction) and will be writing for a range of purposes – keep an eye on the website curriculum page to find out what we are covering each term.</a:t>
            </a:r>
            <a:endParaRPr lang="en-GB" dirty="0">
              <a:latin typeface="+mj-lt"/>
            </a:endParaRPr>
          </a:p>
        </p:txBody>
      </p:sp>
      <p:pic>
        <p:nvPicPr>
          <p:cNvPr id="5" name="Picture 4">
            <a:extLst>
              <a:ext uri="{FF2B5EF4-FFF2-40B4-BE49-F238E27FC236}">
                <a16:creationId xmlns:a16="http://schemas.microsoft.com/office/drawing/2014/main" id="{0C810A5E-12D8-4FC3-B163-A77FAE3623D0}"/>
              </a:ext>
            </a:extLst>
          </p:cNvPr>
          <p:cNvPicPr>
            <a:picLocks noChangeAspect="1"/>
          </p:cNvPicPr>
          <p:nvPr/>
        </p:nvPicPr>
        <p:blipFill>
          <a:blip r:embed="rId3"/>
          <a:stretch>
            <a:fillRect/>
          </a:stretch>
        </p:blipFill>
        <p:spPr>
          <a:xfrm>
            <a:off x="2926615" y="630893"/>
            <a:ext cx="1880065" cy="2553332"/>
          </a:xfrm>
          <a:prstGeom prst="rect">
            <a:avLst/>
          </a:prstGeom>
        </p:spPr>
      </p:pic>
      <p:pic>
        <p:nvPicPr>
          <p:cNvPr id="7" name="Picture 6">
            <a:extLst>
              <a:ext uri="{FF2B5EF4-FFF2-40B4-BE49-F238E27FC236}">
                <a16:creationId xmlns:a16="http://schemas.microsoft.com/office/drawing/2014/main" id="{E68135F7-AA77-46FF-8535-96B5B419B3C7}"/>
              </a:ext>
            </a:extLst>
          </p:cNvPr>
          <p:cNvPicPr>
            <a:picLocks noChangeAspect="1"/>
          </p:cNvPicPr>
          <p:nvPr/>
        </p:nvPicPr>
        <p:blipFill>
          <a:blip r:embed="rId4"/>
          <a:stretch>
            <a:fillRect/>
          </a:stretch>
        </p:blipFill>
        <p:spPr>
          <a:xfrm>
            <a:off x="5791254" y="709652"/>
            <a:ext cx="2106553" cy="2501531"/>
          </a:xfrm>
          <a:prstGeom prst="rect">
            <a:avLst/>
          </a:prstGeom>
        </p:spPr>
      </p:pic>
      <p:pic>
        <p:nvPicPr>
          <p:cNvPr id="4" name="Picture 3">
            <a:extLst>
              <a:ext uri="{FF2B5EF4-FFF2-40B4-BE49-F238E27FC236}">
                <a16:creationId xmlns:a16="http://schemas.microsoft.com/office/drawing/2014/main" id="{3EA0BF6A-E4E7-481B-B134-B1B27B998AA9}"/>
              </a:ext>
            </a:extLst>
          </p:cNvPr>
          <p:cNvPicPr>
            <a:picLocks noChangeAspect="1"/>
          </p:cNvPicPr>
          <p:nvPr/>
        </p:nvPicPr>
        <p:blipFill>
          <a:blip r:embed="rId5"/>
          <a:stretch>
            <a:fillRect/>
          </a:stretch>
        </p:blipFill>
        <p:spPr>
          <a:xfrm>
            <a:off x="485001" y="1247134"/>
            <a:ext cx="2106554" cy="2604879"/>
          </a:xfrm>
          <a:prstGeom prst="rect">
            <a:avLst/>
          </a:prstGeom>
        </p:spPr>
      </p:pic>
      <p:pic>
        <p:nvPicPr>
          <p:cNvPr id="2" name="Picture 1">
            <a:extLst>
              <a:ext uri="{FF2B5EF4-FFF2-40B4-BE49-F238E27FC236}">
                <a16:creationId xmlns:a16="http://schemas.microsoft.com/office/drawing/2014/main" id="{7F9484A5-3FC4-42B2-B63A-4461EFB0B00D}"/>
              </a:ext>
            </a:extLst>
          </p:cNvPr>
          <p:cNvPicPr>
            <a:picLocks noChangeAspect="1"/>
          </p:cNvPicPr>
          <p:nvPr/>
        </p:nvPicPr>
        <p:blipFill>
          <a:blip r:embed="rId6"/>
          <a:stretch>
            <a:fillRect/>
          </a:stretch>
        </p:blipFill>
        <p:spPr>
          <a:xfrm>
            <a:off x="8698962" y="1056497"/>
            <a:ext cx="2570046" cy="3039181"/>
          </a:xfrm>
          <a:prstGeom prst="rect">
            <a:avLst/>
          </a:prstGeom>
        </p:spPr>
      </p:pic>
    </p:spTree>
    <p:extLst>
      <p:ext uri="{BB962C8B-B14F-4D97-AF65-F5344CB8AC3E}">
        <p14:creationId xmlns:p14="http://schemas.microsoft.com/office/powerpoint/2010/main" val="441835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24308" y="963665"/>
            <a:ext cx="8761413" cy="706964"/>
          </a:xfrm>
        </p:spPr>
        <p:txBody>
          <a:bodyPr/>
          <a:lstStyle/>
          <a:p>
            <a:pPr algn="ctr"/>
            <a:r>
              <a:rPr lang="en-GB" altLang="en-US" dirty="0"/>
              <a:t>Reading </a:t>
            </a:r>
            <a:endParaRPr lang="en-GB" dirty="0"/>
          </a:p>
        </p:txBody>
      </p:sp>
      <p:sp>
        <p:nvSpPr>
          <p:cNvPr id="5" name="Content Placeholder 4"/>
          <p:cNvSpPr>
            <a:spLocks noGrp="1"/>
          </p:cNvSpPr>
          <p:nvPr>
            <p:ph sz="half" idx="1"/>
          </p:nvPr>
        </p:nvSpPr>
        <p:spPr>
          <a:xfrm>
            <a:off x="626301" y="3144835"/>
            <a:ext cx="5156570" cy="3391905"/>
          </a:xfrm>
        </p:spPr>
        <p:txBody>
          <a:bodyPr>
            <a:normAutofit fontScale="40000" lnSpcReduction="20000"/>
          </a:bodyPr>
          <a:lstStyle/>
          <a:p>
            <a:pPr defTabSz="914400" eaLnBrk="0" fontAlgn="base" hangingPunct="0">
              <a:lnSpc>
                <a:spcPct val="170000"/>
              </a:lnSpc>
              <a:spcBef>
                <a:spcPct val="20000"/>
              </a:spcBef>
              <a:spcAft>
                <a:spcPct val="0"/>
              </a:spcAft>
              <a:buClrTx/>
              <a:buSzTx/>
              <a:buFontTx/>
              <a:buChar char="•"/>
            </a:pPr>
            <a:r>
              <a:rPr lang="en-GB" altLang="en-US" sz="3700" kern="0" dirty="0">
                <a:solidFill>
                  <a:srgbClr val="000000"/>
                </a:solidFill>
                <a:latin typeface="+mj-lt"/>
              </a:rPr>
              <a:t>Your child is expected to take home their book everyday to read.  </a:t>
            </a:r>
          </a:p>
          <a:p>
            <a:pPr defTabSz="914400" eaLnBrk="0" fontAlgn="base" hangingPunct="0">
              <a:lnSpc>
                <a:spcPct val="170000"/>
              </a:lnSpc>
              <a:spcBef>
                <a:spcPct val="20000"/>
              </a:spcBef>
              <a:spcAft>
                <a:spcPct val="0"/>
              </a:spcAft>
              <a:buClrTx/>
              <a:buSzTx/>
              <a:buFontTx/>
              <a:buChar char="•"/>
            </a:pPr>
            <a:r>
              <a:rPr lang="en-GB" altLang="en-US" sz="3700" kern="0" dirty="0">
                <a:solidFill>
                  <a:srgbClr val="000000"/>
                </a:solidFill>
                <a:latin typeface="+mj-lt"/>
              </a:rPr>
              <a:t>Your child is expected to have their reading book in school every day.</a:t>
            </a:r>
          </a:p>
          <a:p>
            <a:pPr defTabSz="914400" eaLnBrk="0" fontAlgn="base" hangingPunct="0">
              <a:lnSpc>
                <a:spcPct val="170000"/>
              </a:lnSpc>
              <a:spcBef>
                <a:spcPct val="20000"/>
              </a:spcBef>
              <a:spcAft>
                <a:spcPct val="0"/>
              </a:spcAft>
              <a:buClrTx/>
              <a:buSzTx/>
              <a:buFontTx/>
              <a:buChar char="•"/>
            </a:pPr>
            <a:r>
              <a:rPr lang="en-GB" altLang="en-US" sz="3700" kern="0" dirty="0">
                <a:solidFill>
                  <a:srgbClr val="000000"/>
                </a:solidFill>
                <a:latin typeface="+mj-lt"/>
              </a:rPr>
              <a:t>Phonics books  will be changed every </a:t>
            </a:r>
            <a:r>
              <a:rPr lang="en-GB" altLang="en-US" sz="3700" b="1" u="sng" kern="0" dirty="0">
                <a:solidFill>
                  <a:srgbClr val="000000"/>
                </a:solidFill>
                <a:latin typeface="+mj-lt"/>
              </a:rPr>
              <a:t>Monday</a:t>
            </a:r>
            <a:r>
              <a:rPr lang="en-GB" altLang="en-US" sz="3700" kern="0" dirty="0">
                <a:solidFill>
                  <a:srgbClr val="000000"/>
                </a:solidFill>
                <a:latin typeface="+mj-lt"/>
              </a:rPr>
              <a:t> by the children but supervised by an adult. Parents are encouraged to ensure that their child reads and re-reads their book to aid fluency and comprehension. </a:t>
            </a:r>
          </a:p>
          <a:p>
            <a:pPr defTabSz="914400" eaLnBrk="0" fontAlgn="base" hangingPunct="0">
              <a:spcBef>
                <a:spcPct val="20000"/>
              </a:spcBef>
              <a:spcAft>
                <a:spcPct val="0"/>
              </a:spcAft>
              <a:buClrTx/>
              <a:buSzTx/>
              <a:buFontTx/>
              <a:buChar char="•"/>
            </a:pPr>
            <a:endParaRPr lang="en-GB" altLang="en-US" sz="2400" kern="0" dirty="0">
              <a:solidFill>
                <a:srgbClr val="000000"/>
              </a:solidFill>
              <a:latin typeface="Arial"/>
            </a:endParaRPr>
          </a:p>
        </p:txBody>
      </p:sp>
      <p:sp>
        <p:nvSpPr>
          <p:cNvPr id="6" name="Content Placeholder 5"/>
          <p:cNvSpPr>
            <a:spLocks noGrp="1"/>
          </p:cNvSpPr>
          <p:nvPr>
            <p:ph sz="half" idx="2"/>
          </p:nvPr>
        </p:nvSpPr>
        <p:spPr>
          <a:xfrm>
            <a:off x="6409131" y="2506680"/>
            <a:ext cx="4825159" cy="2206494"/>
          </a:xfrm>
        </p:spPr>
        <p:txBody>
          <a:bodyPr>
            <a:noAutofit/>
          </a:bodyPr>
          <a:lstStyle/>
          <a:p>
            <a:pPr>
              <a:lnSpc>
                <a:spcPct val="150000"/>
              </a:lnSpc>
            </a:pPr>
            <a:r>
              <a:rPr lang="en-GB" sz="1400" dirty="0">
                <a:solidFill>
                  <a:schemeClr val="tx1"/>
                </a:solidFill>
                <a:latin typeface="+mj-lt"/>
                <a:cs typeface="Arial" panose="020B0604020202020204" pitchFamily="34" charset="0"/>
              </a:rPr>
              <a:t>Please use the green Reading Record to comment on your child’s reading and you could note any concerns there too. </a:t>
            </a:r>
          </a:p>
          <a:p>
            <a:pPr>
              <a:lnSpc>
                <a:spcPct val="150000"/>
              </a:lnSpc>
            </a:pPr>
            <a:r>
              <a:rPr lang="en-GB" sz="1400" dirty="0">
                <a:solidFill>
                  <a:schemeClr val="tx1"/>
                </a:solidFill>
                <a:latin typeface="+mj-lt"/>
                <a:cs typeface="Arial" panose="020B0604020202020204" pitchFamily="34" charset="0"/>
              </a:rPr>
              <a:t>Children who move off the phonics reading scheme will be encouraged to change their own reading book and to choose their next book within their reading level. Your child will need to let us know if they have finished their book as these may take longer to complete by the following Monday.</a:t>
            </a:r>
          </a:p>
          <a:p>
            <a:pPr>
              <a:lnSpc>
                <a:spcPct val="150000"/>
              </a:lnSpc>
            </a:pPr>
            <a:r>
              <a:rPr lang="en-GB" sz="1400" dirty="0">
                <a:solidFill>
                  <a:schemeClr val="tx1"/>
                </a:solidFill>
                <a:latin typeface="+mj-lt"/>
                <a:cs typeface="Arial" panose="020B0604020202020204" pitchFamily="34" charset="0"/>
              </a:rPr>
              <a:t>ENJOY lots of books. We want all children to have a passion for reading.</a:t>
            </a:r>
          </a:p>
        </p:txBody>
      </p:sp>
      <p:pic>
        <p:nvPicPr>
          <p:cNvPr id="2" name="Picture 1">
            <a:extLst>
              <a:ext uri="{FF2B5EF4-FFF2-40B4-BE49-F238E27FC236}">
                <a16:creationId xmlns:a16="http://schemas.microsoft.com/office/drawing/2014/main" id="{2D305902-94E7-492E-B9CB-D7891C49643A}"/>
              </a:ext>
            </a:extLst>
          </p:cNvPr>
          <p:cNvPicPr>
            <a:picLocks noChangeAspect="1"/>
          </p:cNvPicPr>
          <p:nvPr/>
        </p:nvPicPr>
        <p:blipFill>
          <a:blip r:embed="rId3"/>
          <a:stretch>
            <a:fillRect/>
          </a:stretch>
        </p:blipFill>
        <p:spPr>
          <a:xfrm>
            <a:off x="10385721" y="-52566"/>
            <a:ext cx="1723195" cy="2177782"/>
          </a:xfrm>
          <a:prstGeom prst="rect">
            <a:avLst/>
          </a:prstGeom>
        </p:spPr>
      </p:pic>
      <p:pic>
        <p:nvPicPr>
          <p:cNvPr id="3" name="Picture 2">
            <a:extLst>
              <a:ext uri="{FF2B5EF4-FFF2-40B4-BE49-F238E27FC236}">
                <a16:creationId xmlns:a16="http://schemas.microsoft.com/office/drawing/2014/main" id="{CEC2AD33-0388-4830-B64B-83A9A309BB2E}"/>
              </a:ext>
            </a:extLst>
          </p:cNvPr>
          <p:cNvPicPr>
            <a:picLocks noChangeAspect="1"/>
          </p:cNvPicPr>
          <p:nvPr/>
        </p:nvPicPr>
        <p:blipFill>
          <a:blip r:embed="rId4"/>
          <a:stretch>
            <a:fillRect/>
          </a:stretch>
        </p:blipFill>
        <p:spPr>
          <a:xfrm>
            <a:off x="402968" y="299668"/>
            <a:ext cx="2224871" cy="2720062"/>
          </a:xfrm>
          <a:prstGeom prst="rect">
            <a:avLst/>
          </a:prstGeom>
        </p:spPr>
      </p:pic>
    </p:spTree>
    <p:extLst>
      <p:ext uri="{BB962C8B-B14F-4D97-AF65-F5344CB8AC3E}">
        <p14:creationId xmlns:p14="http://schemas.microsoft.com/office/powerpoint/2010/main" val="14363030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13386"/>
            <a:ext cx="11069189" cy="2519966"/>
          </a:xfrm>
        </p:spPr>
        <p:txBody>
          <a:bodyPr>
            <a:normAutofit/>
          </a:bodyPr>
          <a:lstStyle/>
          <a:p>
            <a:r>
              <a:rPr lang="en-GB" altLang="en-US" b="1" dirty="0"/>
              <a:t>Guided Reading: </a:t>
            </a:r>
            <a:br>
              <a:rPr lang="en-GB" altLang="en-US" b="1" dirty="0"/>
            </a:br>
            <a:br>
              <a:rPr lang="en-GB" altLang="en-US" b="1" dirty="0">
                <a:latin typeface="Comic Sans MS" panose="030F0702030302020204" pitchFamily="66" charset="0"/>
              </a:rPr>
            </a:br>
            <a:endParaRPr lang="en-GB" sz="3200" dirty="0"/>
          </a:p>
        </p:txBody>
      </p:sp>
      <p:sp>
        <p:nvSpPr>
          <p:cNvPr id="3" name="Content Placeholder 2"/>
          <p:cNvSpPr>
            <a:spLocks noGrp="1"/>
          </p:cNvSpPr>
          <p:nvPr>
            <p:ph idx="1"/>
          </p:nvPr>
        </p:nvSpPr>
        <p:spPr>
          <a:xfrm>
            <a:off x="677333" y="2475914"/>
            <a:ext cx="9226321" cy="4068700"/>
          </a:xfrm>
        </p:spPr>
        <p:txBody>
          <a:bodyPr>
            <a:normAutofit/>
          </a:bodyPr>
          <a:lstStyle/>
          <a:p>
            <a:pPr>
              <a:lnSpc>
                <a:spcPct val="80000"/>
              </a:lnSpc>
            </a:pPr>
            <a:r>
              <a:rPr lang="en-GB" altLang="en-US" dirty="0">
                <a:solidFill>
                  <a:schemeClr val="tx1"/>
                </a:solidFill>
              </a:rPr>
              <a:t>To use a range of strategies to read new words (blending, segmenting, picture clues, context).</a:t>
            </a:r>
          </a:p>
          <a:p>
            <a:pPr>
              <a:lnSpc>
                <a:spcPct val="80000"/>
              </a:lnSpc>
            </a:pPr>
            <a:r>
              <a:rPr lang="en-GB" altLang="en-US" dirty="0">
                <a:solidFill>
                  <a:schemeClr val="tx1"/>
                </a:solidFill>
              </a:rPr>
              <a:t>To select and retrieve information (to be able to answer questions).</a:t>
            </a:r>
          </a:p>
          <a:p>
            <a:pPr>
              <a:lnSpc>
                <a:spcPct val="80000"/>
              </a:lnSpc>
            </a:pPr>
            <a:r>
              <a:rPr lang="en-GB" altLang="en-US" dirty="0">
                <a:solidFill>
                  <a:schemeClr val="tx1"/>
                </a:solidFill>
              </a:rPr>
              <a:t>To be able to interpret events and information using evidence from the text (use of inference).</a:t>
            </a:r>
          </a:p>
          <a:p>
            <a:pPr>
              <a:lnSpc>
                <a:spcPct val="80000"/>
              </a:lnSpc>
            </a:pPr>
            <a:r>
              <a:rPr lang="en-GB" altLang="en-US" dirty="0">
                <a:solidFill>
                  <a:schemeClr val="tx1"/>
                </a:solidFill>
              </a:rPr>
              <a:t>To give opinions about the text with reasons.</a:t>
            </a:r>
          </a:p>
          <a:p>
            <a:pPr>
              <a:lnSpc>
                <a:spcPct val="80000"/>
              </a:lnSpc>
            </a:pPr>
            <a:r>
              <a:rPr lang="en-GB" altLang="en-US" dirty="0">
                <a:solidFill>
                  <a:schemeClr val="tx1"/>
                </a:solidFill>
              </a:rPr>
              <a:t>To comment on language choices, patterns in words, general features of a text, how the book is set out.</a:t>
            </a:r>
          </a:p>
          <a:p>
            <a:pPr>
              <a:lnSpc>
                <a:spcPct val="80000"/>
              </a:lnSpc>
            </a:pPr>
            <a:r>
              <a:rPr lang="en-GB" altLang="en-US" dirty="0">
                <a:solidFill>
                  <a:schemeClr val="tx1"/>
                </a:solidFill>
              </a:rPr>
              <a:t>To be able to predict what might happen in a story and retell the story.</a:t>
            </a:r>
          </a:p>
          <a:p>
            <a:pPr marL="0" indent="0">
              <a:lnSpc>
                <a:spcPct val="80000"/>
              </a:lnSpc>
              <a:buNone/>
            </a:pPr>
            <a:endParaRPr lang="en-GB" altLang="en-US" dirty="0">
              <a:solidFill>
                <a:schemeClr val="tx1"/>
              </a:solidFill>
            </a:endParaRPr>
          </a:p>
        </p:txBody>
      </p:sp>
      <p:pic>
        <p:nvPicPr>
          <p:cNvPr id="6146" name="Picture 2" descr="See the source image">
            <a:extLst>
              <a:ext uri="{FF2B5EF4-FFF2-40B4-BE49-F238E27FC236}">
                <a16:creationId xmlns:a16="http://schemas.microsoft.com/office/drawing/2014/main" id="{C48388E6-DDC8-4B0F-962B-7AD7133E391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03654" y="270856"/>
            <a:ext cx="1980629" cy="2054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7862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B512A-EFAE-481B-983A-680EDF934EB2}"/>
              </a:ext>
            </a:extLst>
          </p:cNvPr>
          <p:cNvSpPr>
            <a:spLocks noGrp="1"/>
          </p:cNvSpPr>
          <p:nvPr>
            <p:ph type="title"/>
          </p:nvPr>
        </p:nvSpPr>
        <p:spPr/>
        <p:txBody>
          <a:bodyPr/>
          <a:lstStyle/>
          <a:p>
            <a:r>
              <a:rPr lang="en-GB" dirty="0"/>
              <a:t>Guided Reading Assessment </a:t>
            </a:r>
          </a:p>
        </p:txBody>
      </p:sp>
      <p:pic>
        <p:nvPicPr>
          <p:cNvPr id="6" name="Picture 5">
            <a:extLst>
              <a:ext uri="{FF2B5EF4-FFF2-40B4-BE49-F238E27FC236}">
                <a16:creationId xmlns:a16="http://schemas.microsoft.com/office/drawing/2014/main" id="{5FAF7E6D-CD78-4E91-9F41-4D68B52E0F6D}"/>
              </a:ext>
            </a:extLst>
          </p:cNvPr>
          <p:cNvPicPr>
            <a:picLocks noChangeAspect="1"/>
          </p:cNvPicPr>
          <p:nvPr/>
        </p:nvPicPr>
        <p:blipFill>
          <a:blip r:embed="rId3"/>
          <a:stretch>
            <a:fillRect/>
          </a:stretch>
        </p:blipFill>
        <p:spPr>
          <a:xfrm>
            <a:off x="471598" y="2717384"/>
            <a:ext cx="5293481" cy="3909817"/>
          </a:xfrm>
          <a:prstGeom prst="rect">
            <a:avLst/>
          </a:prstGeom>
        </p:spPr>
      </p:pic>
      <p:pic>
        <p:nvPicPr>
          <p:cNvPr id="7" name="Picture 6">
            <a:extLst>
              <a:ext uri="{FF2B5EF4-FFF2-40B4-BE49-F238E27FC236}">
                <a16:creationId xmlns:a16="http://schemas.microsoft.com/office/drawing/2014/main" id="{56B496AE-F008-4EC9-B373-AE7BFDE9158B}"/>
              </a:ext>
            </a:extLst>
          </p:cNvPr>
          <p:cNvPicPr>
            <a:picLocks noChangeAspect="1"/>
          </p:cNvPicPr>
          <p:nvPr/>
        </p:nvPicPr>
        <p:blipFill>
          <a:blip r:embed="rId4"/>
          <a:stretch>
            <a:fillRect/>
          </a:stretch>
        </p:blipFill>
        <p:spPr>
          <a:xfrm>
            <a:off x="5765849" y="2717385"/>
            <a:ext cx="6213817" cy="3909817"/>
          </a:xfrm>
          <a:prstGeom prst="rect">
            <a:avLst/>
          </a:prstGeom>
        </p:spPr>
      </p:pic>
    </p:spTree>
    <p:extLst>
      <p:ext uri="{BB962C8B-B14F-4D97-AF65-F5344CB8AC3E}">
        <p14:creationId xmlns:p14="http://schemas.microsoft.com/office/powerpoint/2010/main" val="4744448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58B75-3FE5-4AC5-976D-41F34CE7492B}"/>
              </a:ext>
            </a:extLst>
          </p:cNvPr>
          <p:cNvSpPr>
            <a:spLocks noGrp="1"/>
          </p:cNvSpPr>
          <p:nvPr>
            <p:ph type="title"/>
          </p:nvPr>
        </p:nvSpPr>
        <p:spPr/>
        <p:txBody>
          <a:bodyPr/>
          <a:lstStyle/>
          <a:p>
            <a:r>
              <a:rPr lang="en-GB" dirty="0"/>
              <a:t>Our notes in the reading records</a:t>
            </a:r>
          </a:p>
        </p:txBody>
      </p:sp>
      <p:pic>
        <p:nvPicPr>
          <p:cNvPr id="4" name="Content Placeholder 3">
            <a:extLst>
              <a:ext uri="{FF2B5EF4-FFF2-40B4-BE49-F238E27FC236}">
                <a16:creationId xmlns:a16="http://schemas.microsoft.com/office/drawing/2014/main" id="{0EEBAFED-1569-4C42-9082-64A762FD8B27}"/>
              </a:ext>
            </a:extLst>
          </p:cNvPr>
          <p:cNvPicPr>
            <a:picLocks noGrp="1" noChangeAspect="1"/>
          </p:cNvPicPr>
          <p:nvPr>
            <p:ph idx="1"/>
          </p:nvPr>
        </p:nvPicPr>
        <p:blipFill>
          <a:blip r:embed="rId3"/>
          <a:stretch>
            <a:fillRect/>
          </a:stretch>
        </p:blipFill>
        <p:spPr>
          <a:xfrm>
            <a:off x="1500322" y="3429000"/>
            <a:ext cx="2733675" cy="495300"/>
          </a:xfrm>
          <a:prstGeom prst="rect">
            <a:avLst/>
          </a:prstGeom>
        </p:spPr>
      </p:pic>
      <p:pic>
        <p:nvPicPr>
          <p:cNvPr id="5" name="Picture 4">
            <a:extLst>
              <a:ext uri="{FF2B5EF4-FFF2-40B4-BE49-F238E27FC236}">
                <a16:creationId xmlns:a16="http://schemas.microsoft.com/office/drawing/2014/main" id="{721387A0-69C6-4413-BFC6-2610673674CD}"/>
              </a:ext>
            </a:extLst>
          </p:cNvPr>
          <p:cNvPicPr>
            <a:picLocks noChangeAspect="1"/>
          </p:cNvPicPr>
          <p:nvPr/>
        </p:nvPicPr>
        <p:blipFill>
          <a:blip r:embed="rId4"/>
          <a:stretch>
            <a:fillRect/>
          </a:stretch>
        </p:blipFill>
        <p:spPr>
          <a:xfrm>
            <a:off x="1500322" y="4125570"/>
            <a:ext cx="1647825" cy="885825"/>
          </a:xfrm>
          <a:prstGeom prst="rect">
            <a:avLst/>
          </a:prstGeom>
        </p:spPr>
      </p:pic>
      <p:pic>
        <p:nvPicPr>
          <p:cNvPr id="6" name="Picture 5">
            <a:extLst>
              <a:ext uri="{FF2B5EF4-FFF2-40B4-BE49-F238E27FC236}">
                <a16:creationId xmlns:a16="http://schemas.microsoft.com/office/drawing/2014/main" id="{5EA25A74-3307-4C1C-B6A8-88CBACBA4187}"/>
              </a:ext>
            </a:extLst>
          </p:cNvPr>
          <p:cNvPicPr>
            <a:picLocks noChangeAspect="1"/>
          </p:cNvPicPr>
          <p:nvPr/>
        </p:nvPicPr>
        <p:blipFill>
          <a:blip r:embed="rId5"/>
          <a:stretch>
            <a:fillRect/>
          </a:stretch>
        </p:blipFill>
        <p:spPr>
          <a:xfrm>
            <a:off x="4196483" y="4116485"/>
            <a:ext cx="1771650" cy="1514475"/>
          </a:xfrm>
          <a:prstGeom prst="rect">
            <a:avLst/>
          </a:prstGeom>
        </p:spPr>
      </p:pic>
    </p:spTree>
    <p:extLst>
      <p:ext uri="{BB962C8B-B14F-4D97-AF65-F5344CB8AC3E}">
        <p14:creationId xmlns:p14="http://schemas.microsoft.com/office/powerpoint/2010/main" val="942705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Reading: Parent Partnership</a:t>
            </a:r>
          </a:p>
        </p:txBody>
      </p:sp>
      <p:sp>
        <p:nvSpPr>
          <p:cNvPr id="3" name="Content Placeholder 2"/>
          <p:cNvSpPr>
            <a:spLocks noGrp="1"/>
          </p:cNvSpPr>
          <p:nvPr>
            <p:ph idx="1"/>
          </p:nvPr>
        </p:nvSpPr>
        <p:spPr>
          <a:xfrm>
            <a:off x="348821" y="2654301"/>
            <a:ext cx="9422595" cy="3628488"/>
          </a:xfrm>
        </p:spPr>
        <p:txBody>
          <a:bodyPr>
            <a:normAutofit fontScale="85000" lnSpcReduction="10000"/>
          </a:bodyPr>
          <a:lstStyle/>
          <a:p>
            <a:r>
              <a:rPr lang="en-GB" sz="2400" dirty="0">
                <a:solidFill>
                  <a:schemeClr val="tx1"/>
                </a:solidFill>
              </a:rPr>
              <a:t>As part of your reading time, talk about the book. Ask questions to develop understanding and extract information.</a:t>
            </a:r>
          </a:p>
          <a:p>
            <a:r>
              <a:rPr lang="en-GB" sz="2400" dirty="0">
                <a:solidFill>
                  <a:schemeClr val="tx1"/>
                </a:solidFill>
              </a:rPr>
              <a:t>Explain the importance of re-reading the story book your child has. </a:t>
            </a:r>
          </a:p>
          <a:p>
            <a:r>
              <a:rPr lang="en-GB" sz="2400" dirty="0">
                <a:solidFill>
                  <a:schemeClr val="tx1"/>
                </a:solidFill>
              </a:rPr>
              <a:t>Talk about new words and what they mean. </a:t>
            </a:r>
          </a:p>
          <a:p>
            <a:r>
              <a:rPr lang="en-GB" sz="2400" dirty="0">
                <a:solidFill>
                  <a:schemeClr val="tx1"/>
                </a:solidFill>
              </a:rPr>
              <a:t>Share lots of different types of books – non-fiction, poetry and stories. </a:t>
            </a:r>
          </a:p>
          <a:p>
            <a:r>
              <a:rPr lang="en-GB" sz="2400" dirty="0">
                <a:solidFill>
                  <a:schemeClr val="tx1"/>
                </a:solidFill>
              </a:rPr>
              <a:t>Look all around for opportunities to read for information.</a:t>
            </a:r>
          </a:p>
          <a:p>
            <a:r>
              <a:rPr lang="en-GB" sz="2400" dirty="0">
                <a:solidFill>
                  <a:schemeClr val="tx1"/>
                </a:solidFill>
              </a:rPr>
              <a:t>Join/ visit the library, look out for special events at the library ….</a:t>
            </a:r>
          </a:p>
          <a:p>
            <a:r>
              <a:rPr lang="en-GB" sz="2400" dirty="0">
                <a:solidFill>
                  <a:schemeClr val="tx1"/>
                </a:solidFill>
              </a:rPr>
              <a:t>Do anything that encourages your child to read and makes reading fun!</a:t>
            </a:r>
          </a:p>
          <a:p>
            <a:pPr marL="0" indent="0">
              <a:buNone/>
            </a:pPr>
            <a:endParaRPr lang="en-GB" dirty="0"/>
          </a:p>
        </p:txBody>
      </p:sp>
      <p:pic>
        <p:nvPicPr>
          <p:cNvPr id="5" name="Picture 2" descr="See the source image">
            <a:extLst>
              <a:ext uri="{FF2B5EF4-FFF2-40B4-BE49-F238E27FC236}">
                <a16:creationId xmlns:a16="http://schemas.microsoft.com/office/drawing/2014/main" id="{842934A9-D559-4400-866C-EDE467565D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535" r="6327"/>
          <a:stretch/>
        </p:blipFill>
        <p:spPr bwMode="auto">
          <a:xfrm>
            <a:off x="8271804" y="-1"/>
            <a:ext cx="3657600" cy="2321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08635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tLang="en-US" sz="4000" kern="0" dirty="0">
                <a:solidFill>
                  <a:schemeClr val="bg1"/>
                </a:solidFill>
              </a:rPr>
              <a:t>Maths: Parent Partnership</a:t>
            </a:r>
            <a:endParaRPr lang="en-GB" sz="4000" dirty="0">
              <a:solidFill>
                <a:schemeClr val="bg1"/>
              </a:solidFill>
            </a:endParaRPr>
          </a:p>
        </p:txBody>
      </p:sp>
      <p:sp>
        <p:nvSpPr>
          <p:cNvPr id="3" name="Content Placeholder 2"/>
          <p:cNvSpPr>
            <a:spLocks noGrp="1"/>
          </p:cNvSpPr>
          <p:nvPr>
            <p:ph idx="1"/>
          </p:nvPr>
        </p:nvSpPr>
        <p:spPr>
          <a:xfrm>
            <a:off x="301379" y="2349304"/>
            <a:ext cx="11290399" cy="4508695"/>
          </a:xfrm>
        </p:spPr>
        <p:txBody>
          <a:bodyPr>
            <a:normAutofit/>
          </a:bodyPr>
          <a:lstStyle/>
          <a:p>
            <a:r>
              <a:rPr lang="en-GB" sz="2200" dirty="0">
                <a:solidFill>
                  <a:schemeClr val="tx1"/>
                </a:solidFill>
              </a:rPr>
              <a:t>Learning is a partnership and one of the great ways you can help is by assisting the children to learn first of all the pairs of numbers that make 20 and possibly to make a hundred.  14,6       8,12       13,7  &gt;&gt;&gt;&gt;&gt;      30 +70     35 and 65</a:t>
            </a:r>
          </a:p>
          <a:p>
            <a:r>
              <a:rPr lang="en-GB" sz="2200" dirty="0">
                <a:solidFill>
                  <a:schemeClr val="tx1"/>
                </a:solidFill>
              </a:rPr>
              <a:t>Telling the time is also something that you can particularly help with at home. O’clock, half past, quarter past then quarter to the hour. You will need an analogue clock!</a:t>
            </a:r>
          </a:p>
        </p:txBody>
      </p:sp>
      <p:pic>
        <p:nvPicPr>
          <p:cNvPr id="1028" name="Picture 4" descr="See the source image">
            <a:extLst>
              <a:ext uri="{FF2B5EF4-FFF2-40B4-BE49-F238E27FC236}">
                <a16:creationId xmlns:a16="http://schemas.microsoft.com/office/drawing/2014/main" id="{BB195542-E01D-42D0-9009-1C338B7F238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02579" y="0"/>
            <a:ext cx="2225187" cy="2225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19726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sz="4400" kern="0" dirty="0">
                <a:solidFill>
                  <a:schemeClr val="bg1"/>
                </a:solidFill>
              </a:rPr>
              <a:t>Spellings: Parent partnership</a:t>
            </a:r>
            <a:endParaRPr lang="en-GB" dirty="0">
              <a:solidFill>
                <a:schemeClr val="bg1"/>
              </a:solidFill>
            </a:endParaRPr>
          </a:p>
        </p:txBody>
      </p:sp>
      <p:sp>
        <p:nvSpPr>
          <p:cNvPr id="3" name="Content Placeholder 2"/>
          <p:cNvSpPr>
            <a:spLocks noGrp="1"/>
          </p:cNvSpPr>
          <p:nvPr>
            <p:ph idx="1"/>
          </p:nvPr>
        </p:nvSpPr>
        <p:spPr>
          <a:xfrm>
            <a:off x="384517" y="2465114"/>
            <a:ext cx="11422966" cy="3949754"/>
          </a:xfrm>
        </p:spPr>
        <p:txBody>
          <a:bodyPr>
            <a:normAutofit fontScale="40000" lnSpcReduction="20000"/>
          </a:bodyPr>
          <a:lstStyle/>
          <a:p>
            <a:pPr lvl="0" defTabSz="914400" eaLnBrk="0" fontAlgn="base" hangingPunct="0">
              <a:lnSpc>
                <a:spcPct val="170000"/>
              </a:lnSpc>
              <a:spcBef>
                <a:spcPct val="20000"/>
              </a:spcBef>
              <a:spcAft>
                <a:spcPct val="0"/>
              </a:spcAft>
              <a:buSzTx/>
              <a:buFont typeface="Wingdings" panose="05000000000000000000" pitchFamily="2" charset="2"/>
              <a:buChar char="Ø"/>
            </a:pPr>
            <a:r>
              <a:rPr lang="en-GB" altLang="en-US" sz="4900" kern="0" dirty="0">
                <a:solidFill>
                  <a:schemeClr val="tx1"/>
                </a:solidFill>
              </a:rPr>
              <a:t>Spellings are linked to Phonics lessons, topic key vocabulary and the Year Two Common Exception words </a:t>
            </a:r>
          </a:p>
          <a:p>
            <a:pPr lvl="0" defTabSz="914400" eaLnBrk="0" fontAlgn="base" hangingPunct="0">
              <a:lnSpc>
                <a:spcPct val="170000"/>
              </a:lnSpc>
              <a:spcBef>
                <a:spcPct val="20000"/>
              </a:spcBef>
              <a:spcAft>
                <a:spcPct val="0"/>
              </a:spcAft>
              <a:buSzTx/>
              <a:buFont typeface="Wingdings" panose="05000000000000000000" pitchFamily="2" charset="2"/>
              <a:buChar char="Ø"/>
            </a:pPr>
            <a:r>
              <a:rPr lang="en-GB" altLang="en-US" sz="4900" kern="0" dirty="0">
                <a:solidFill>
                  <a:schemeClr val="tx1"/>
                </a:solidFill>
              </a:rPr>
              <a:t>Find out which of the spellings your child already knows. </a:t>
            </a:r>
          </a:p>
          <a:p>
            <a:pPr lvl="0" defTabSz="914400" eaLnBrk="0" fontAlgn="base" hangingPunct="0">
              <a:lnSpc>
                <a:spcPct val="170000"/>
              </a:lnSpc>
              <a:spcBef>
                <a:spcPct val="20000"/>
              </a:spcBef>
              <a:spcAft>
                <a:spcPct val="0"/>
              </a:spcAft>
              <a:buSzTx/>
              <a:buFont typeface="Wingdings" panose="05000000000000000000" pitchFamily="2" charset="2"/>
              <a:buChar char="Ø"/>
            </a:pPr>
            <a:r>
              <a:rPr lang="en-GB" altLang="en-US" sz="4900" kern="0" dirty="0">
                <a:solidFill>
                  <a:schemeClr val="tx1"/>
                </a:solidFill>
              </a:rPr>
              <a:t>Practise writing the spellings in sentences as this helps your child to transfer the knowledge into their everyday writing. </a:t>
            </a:r>
          </a:p>
          <a:p>
            <a:pPr lvl="0" defTabSz="914400" eaLnBrk="0" fontAlgn="base" hangingPunct="0">
              <a:lnSpc>
                <a:spcPct val="170000"/>
              </a:lnSpc>
              <a:spcBef>
                <a:spcPct val="20000"/>
              </a:spcBef>
              <a:spcAft>
                <a:spcPct val="0"/>
              </a:spcAft>
              <a:buSzTx/>
              <a:buFont typeface="Wingdings" panose="05000000000000000000" pitchFamily="2" charset="2"/>
              <a:buChar char="Ø"/>
            </a:pPr>
            <a:r>
              <a:rPr lang="en-GB" sz="4900" dirty="0">
                <a:solidFill>
                  <a:schemeClr val="tx1"/>
                </a:solidFill>
                <a:cs typeface="Arial" panose="020B0604020202020204" pitchFamily="34" charset="0"/>
              </a:rPr>
              <a:t>We are working with the children so that they know the Year 2 Common Exception words</a:t>
            </a:r>
          </a:p>
          <a:p>
            <a:pPr marL="0" indent="0" algn="ctr">
              <a:buClr>
                <a:srgbClr val="FF0066"/>
              </a:buClr>
              <a:buNone/>
            </a:pPr>
            <a:r>
              <a:rPr lang="en-GB" sz="3700" b="1" dirty="0">
                <a:solidFill>
                  <a:prstClr val="black">
                    <a:lumMod val="75000"/>
                    <a:lumOff val="25000"/>
                  </a:prstClr>
                </a:solidFill>
                <a:latin typeface="Arial" panose="020B0604020202020204" pitchFamily="34" charset="0"/>
                <a:cs typeface="Arial" panose="020B0604020202020204" pitchFamily="34" charset="0"/>
              </a:rPr>
              <a:t>Thank you!</a:t>
            </a:r>
          </a:p>
          <a:p>
            <a:pPr lvl="0">
              <a:buClr>
                <a:srgbClr val="90C226"/>
              </a:buClr>
            </a:pPr>
            <a:endParaRPr lang="en-GB" altLang="en-US" sz="2800" kern="0" dirty="0">
              <a:solidFill>
                <a:srgbClr val="000000"/>
              </a:solidFill>
              <a:latin typeface="Arial"/>
            </a:endParaRPr>
          </a:p>
          <a:p>
            <a:endParaRPr lang="en-GB" dirty="0"/>
          </a:p>
        </p:txBody>
      </p:sp>
      <p:pic>
        <p:nvPicPr>
          <p:cNvPr id="2050" name="Picture 2" descr="See the source image">
            <a:extLst>
              <a:ext uri="{FF2B5EF4-FFF2-40B4-BE49-F238E27FC236}">
                <a16:creationId xmlns:a16="http://schemas.microsoft.com/office/drawing/2014/main" id="{9CC4E266-FECF-4D46-A53F-619A3A3FB2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8292" y="189186"/>
            <a:ext cx="2463652" cy="1972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8062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7FE23E4-9ACD-4E88-9BE9-1214A4524041}"/>
              </a:ext>
            </a:extLst>
          </p:cNvPr>
          <p:cNvPicPr>
            <a:picLocks noChangeAspect="1"/>
          </p:cNvPicPr>
          <p:nvPr/>
        </p:nvPicPr>
        <p:blipFill>
          <a:blip r:embed="rId3"/>
          <a:stretch>
            <a:fillRect/>
          </a:stretch>
        </p:blipFill>
        <p:spPr>
          <a:xfrm>
            <a:off x="1444672" y="973668"/>
            <a:ext cx="8181975" cy="4800600"/>
          </a:xfrm>
          <a:prstGeom prst="rect">
            <a:avLst/>
          </a:prstGeom>
        </p:spPr>
      </p:pic>
    </p:spTree>
    <p:extLst>
      <p:ext uri="{BB962C8B-B14F-4D97-AF65-F5344CB8AC3E}">
        <p14:creationId xmlns:p14="http://schemas.microsoft.com/office/powerpoint/2010/main" val="33869929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9537" y="683968"/>
            <a:ext cx="8596668" cy="1320800"/>
          </a:xfrm>
        </p:spPr>
        <p:txBody>
          <a:bodyPr/>
          <a:lstStyle/>
          <a:p>
            <a:r>
              <a:rPr lang="en-GB" dirty="0">
                <a:solidFill>
                  <a:schemeClr val="bg1"/>
                </a:solidFill>
              </a:rPr>
              <a:t>Home Learning</a:t>
            </a:r>
          </a:p>
        </p:txBody>
      </p:sp>
      <p:sp>
        <p:nvSpPr>
          <p:cNvPr id="3" name="Content Placeholder 2"/>
          <p:cNvSpPr txBox="1">
            <a:spLocks/>
          </p:cNvSpPr>
          <p:nvPr/>
        </p:nvSpPr>
        <p:spPr>
          <a:xfrm>
            <a:off x="312787" y="2909131"/>
            <a:ext cx="10515600" cy="17613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latin typeface="+mj-lt"/>
              </a:rPr>
              <a:t>Reading</a:t>
            </a:r>
          </a:p>
          <a:p>
            <a:r>
              <a:rPr lang="en-GB" sz="2000" dirty="0">
                <a:latin typeface="+mj-lt"/>
              </a:rPr>
              <a:t>Spellings</a:t>
            </a:r>
          </a:p>
          <a:p>
            <a:r>
              <a:rPr lang="en-GB" sz="2000" dirty="0">
                <a:latin typeface="+mj-lt"/>
              </a:rPr>
              <a:t>TT Rockstars</a:t>
            </a:r>
          </a:p>
        </p:txBody>
      </p:sp>
      <p:pic>
        <p:nvPicPr>
          <p:cNvPr id="4098" name="Picture 2" descr="See the source image">
            <a:extLst>
              <a:ext uri="{FF2B5EF4-FFF2-40B4-BE49-F238E27FC236}">
                <a16:creationId xmlns:a16="http://schemas.microsoft.com/office/drawing/2014/main" id="{DD40B1EE-635C-4788-96F9-C67E8A34DF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4832" y="354936"/>
            <a:ext cx="3957728" cy="197886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117">
            <a:off x="10741419" y="1617393"/>
            <a:ext cx="1462087" cy="1025644"/>
          </a:xfrm>
          <a:prstGeom prst="rect">
            <a:avLst/>
          </a:prstGeom>
        </p:spPr>
      </p:pic>
    </p:spTree>
    <p:extLst>
      <p:ext uri="{BB962C8B-B14F-4D97-AF65-F5344CB8AC3E}">
        <p14:creationId xmlns:p14="http://schemas.microsoft.com/office/powerpoint/2010/main" val="13775334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sz="4800" kern="0" dirty="0">
                <a:solidFill>
                  <a:schemeClr val="bg1"/>
                </a:solidFill>
                <a:latin typeface="+mn-lt"/>
              </a:rPr>
              <a:t>Other Information</a:t>
            </a:r>
            <a:endParaRPr lang="en-GB" dirty="0">
              <a:solidFill>
                <a:schemeClr val="bg1"/>
              </a:solidFill>
              <a:latin typeface="+mn-lt"/>
            </a:endParaRPr>
          </a:p>
        </p:txBody>
      </p:sp>
      <p:sp>
        <p:nvSpPr>
          <p:cNvPr id="3" name="Content Placeholder 2"/>
          <p:cNvSpPr>
            <a:spLocks noGrp="1"/>
          </p:cNvSpPr>
          <p:nvPr>
            <p:ph idx="1"/>
          </p:nvPr>
        </p:nvSpPr>
        <p:spPr>
          <a:xfrm>
            <a:off x="436098" y="2603500"/>
            <a:ext cx="5740205" cy="3401374"/>
          </a:xfrm>
        </p:spPr>
        <p:txBody>
          <a:bodyPr>
            <a:normAutofit/>
          </a:bodyPr>
          <a:lstStyle/>
          <a:p>
            <a:pPr>
              <a:buNone/>
            </a:pPr>
            <a:endParaRPr lang="en-GB" altLang="en-US" sz="1050" dirty="0">
              <a:solidFill>
                <a:srgbClr val="FF0000"/>
              </a:solidFill>
              <a:latin typeface="Comic Sans MS" panose="030F0702030302020204" pitchFamily="66" charset="0"/>
            </a:endParaRPr>
          </a:p>
          <a:p>
            <a:pPr>
              <a:buFont typeface="Wingdings" panose="05000000000000000000" pitchFamily="2" charset="2"/>
              <a:buChar char="ü"/>
            </a:pPr>
            <a:r>
              <a:rPr lang="en-GB" altLang="en-US" dirty="0">
                <a:solidFill>
                  <a:schemeClr val="tx1"/>
                </a:solidFill>
                <a:latin typeface="+mj-lt"/>
              </a:rPr>
              <a:t>Named clothing                              </a:t>
            </a:r>
          </a:p>
          <a:p>
            <a:pPr>
              <a:buFont typeface="Wingdings" panose="05000000000000000000" pitchFamily="2" charset="2"/>
              <a:buChar char="ü"/>
            </a:pPr>
            <a:r>
              <a:rPr lang="en-GB" altLang="en-US" dirty="0">
                <a:solidFill>
                  <a:schemeClr val="tx1"/>
                </a:solidFill>
                <a:latin typeface="+mj-lt"/>
              </a:rPr>
              <a:t>Absence</a:t>
            </a:r>
          </a:p>
          <a:p>
            <a:pPr>
              <a:buFont typeface="Wingdings" panose="05000000000000000000" pitchFamily="2" charset="2"/>
              <a:buChar char="ü"/>
            </a:pPr>
            <a:r>
              <a:rPr lang="en-GB" altLang="en-US" dirty="0">
                <a:solidFill>
                  <a:schemeClr val="tx1"/>
                </a:solidFill>
                <a:latin typeface="+mj-lt"/>
              </a:rPr>
              <a:t>Marvellous Marbles</a:t>
            </a:r>
          </a:p>
          <a:p>
            <a:pPr>
              <a:buFont typeface="Wingdings" panose="05000000000000000000" pitchFamily="2" charset="2"/>
              <a:buChar char="ü"/>
            </a:pPr>
            <a:r>
              <a:rPr lang="en-GB" altLang="en-US" dirty="0">
                <a:solidFill>
                  <a:schemeClr val="tx1"/>
                </a:solidFill>
                <a:latin typeface="+mj-lt"/>
              </a:rPr>
              <a:t>Handwriting</a:t>
            </a:r>
          </a:p>
          <a:p>
            <a:pPr>
              <a:buFont typeface="Wingdings" panose="05000000000000000000" pitchFamily="2" charset="2"/>
              <a:buChar char="ü"/>
            </a:pPr>
            <a:r>
              <a:rPr lang="en-GB" altLang="en-US" dirty="0">
                <a:solidFill>
                  <a:schemeClr val="tx1"/>
                </a:solidFill>
                <a:latin typeface="+mj-lt"/>
              </a:rPr>
              <a:t>Communicating with Mrs Solomon/ Mrs Courtney</a:t>
            </a:r>
          </a:p>
          <a:p>
            <a:pPr marL="0" indent="0">
              <a:buNone/>
            </a:pPr>
            <a:endParaRPr lang="en-GB" dirty="0"/>
          </a:p>
        </p:txBody>
      </p:sp>
      <p:pic>
        <p:nvPicPr>
          <p:cNvPr id="4" name="Picture 6" descr="MCj0410503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906206">
            <a:off x="9733584" y="-228805"/>
            <a:ext cx="2216630" cy="2636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2">
            <a:extLst>
              <a:ext uri="{FF2B5EF4-FFF2-40B4-BE49-F238E27FC236}">
                <a16:creationId xmlns:a16="http://schemas.microsoft.com/office/drawing/2014/main" id="{6627B947-FE8E-42B6-B22D-07E195455C1B}"/>
              </a:ext>
            </a:extLst>
          </p:cNvPr>
          <p:cNvSpPr txBox="1">
            <a:spLocks/>
          </p:cNvSpPr>
          <p:nvPr/>
        </p:nvSpPr>
        <p:spPr>
          <a:xfrm>
            <a:off x="6096000" y="2853131"/>
            <a:ext cx="5046951" cy="315174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a:buFont typeface="Wingdings" panose="05000000000000000000" pitchFamily="2" charset="2"/>
              <a:buChar char="ü"/>
            </a:pPr>
            <a:r>
              <a:rPr lang="en-GB" dirty="0">
                <a:solidFill>
                  <a:schemeClr val="tx1"/>
                </a:solidFill>
              </a:rPr>
              <a:t>Regular hand washing and/or sanitising. </a:t>
            </a:r>
          </a:p>
          <a:p>
            <a:pPr>
              <a:buFont typeface="Wingdings" panose="05000000000000000000" pitchFamily="2" charset="2"/>
              <a:buChar char="ü"/>
            </a:pPr>
            <a:r>
              <a:rPr lang="en-GB" dirty="0">
                <a:solidFill>
                  <a:schemeClr val="tx1"/>
                </a:solidFill>
              </a:rPr>
              <a:t>We are teaching the children good hygiene routines (such as catch it, bin it, kill it, hand washing after sneezing, coughing into elbows etc).</a:t>
            </a:r>
          </a:p>
          <a:p>
            <a:pPr>
              <a:buFont typeface="Wingdings" panose="05000000000000000000" pitchFamily="2" charset="2"/>
              <a:buChar char="ü"/>
            </a:pPr>
            <a:r>
              <a:rPr lang="en-GB" dirty="0">
                <a:solidFill>
                  <a:schemeClr val="tx1"/>
                </a:solidFill>
              </a:rPr>
              <a:t>PE kits to be worn on </a:t>
            </a:r>
            <a:r>
              <a:rPr lang="en-GB" b="1" dirty="0">
                <a:solidFill>
                  <a:schemeClr val="tx1"/>
                </a:solidFill>
              </a:rPr>
              <a:t>Wednesday</a:t>
            </a:r>
            <a:r>
              <a:rPr lang="en-GB" dirty="0">
                <a:solidFill>
                  <a:schemeClr val="tx1"/>
                </a:solidFill>
              </a:rPr>
              <a:t> and </a:t>
            </a:r>
            <a:r>
              <a:rPr lang="en-GB" b="1" dirty="0">
                <a:solidFill>
                  <a:schemeClr val="tx1"/>
                </a:solidFill>
              </a:rPr>
              <a:t>Thursday</a:t>
            </a:r>
            <a:r>
              <a:rPr lang="en-GB" dirty="0">
                <a:solidFill>
                  <a:schemeClr val="tx1"/>
                </a:solidFill>
              </a:rPr>
              <a:t>. </a:t>
            </a:r>
          </a:p>
          <a:p>
            <a:pPr>
              <a:buFont typeface="Wingdings" panose="05000000000000000000" pitchFamily="2" charset="2"/>
              <a:buChar char="ü"/>
            </a:pPr>
            <a:r>
              <a:rPr lang="en-GB" dirty="0">
                <a:solidFill>
                  <a:schemeClr val="tx1"/>
                </a:solidFill>
              </a:rPr>
              <a:t>Please remember water bottles and to label them. </a:t>
            </a:r>
          </a:p>
          <a:p>
            <a:pPr marL="0" indent="0">
              <a:buNone/>
            </a:pPr>
            <a:endParaRPr lang="en-GB" dirty="0"/>
          </a:p>
        </p:txBody>
      </p:sp>
    </p:spTree>
    <p:extLst>
      <p:ext uri="{BB962C8B-B14F-4D97-AF65-F5344CB8AC3E}">
        <p14:creationId xmlns:p14="http://schemas.microsoft.com/office/powerpoint/2010/main" val="4085572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6738" y="3663891"/>
            <a:ext cx="7898524" cy="2246769"/>
          </a:xfrm>
          <a:prstGeom prst="rect">
            <a:avLst/>
          </a:prstGeom>
        </p:spPr>
        <p:txBody>
          <a:bodyPr wrap="square">
            <a:spAutoFit/>
          </a:bodyPr>
          <a:lstStyle/>
          <a:p>
            <a:pPr algn="ctr"/>
            <a:r>
              <a:rPr lang="en-GB" altLang="en-US" sz="2800" b="1" i="1" dirty="0"/>
              <a:t>If you have any questions or concerns at any point during the year, please CONTACT US STRAIGHT AWAY!</a:t>
            </a:r>
            <a:endParaRPr lang="en-GB" sz="2800" b="1" i="1" dirty="0"/>
          </a:p>
          <a:p>
            <a:pPr algn="ctr"/>
            <a:endParaRPr lang="en-GB" sz="2800" b="1" i="1" dirty="0"/>
          </a:p>
          <a:p>
            <a:pPr algn="ctr"/>
            <a:r>
              <a:rPr lang="en-GB" sz="2800" b="1" i="1" dirty="0"/>
              <a:t>Thank you very much for joining us </a:t>
            </a:r>
            <a:r>
              <a:rPr lang="en-GB" sz="2800" b="1" i="1" dirty="0">
                <a:sym typeface="Wingdings" panose="05000000000000000000" pitchFamily="2" charset="2"/>
              </a:rPr>
              <a:t> </a:t>
            </a:r>
            <a:endParaRPr lang="en-GB" sz="2800" b="1" i="1" dirty="0"/>
          </a:p>
        </p:txBody>
      </p:sp>
      <p:pic>
        <p:nvPicPr>
          <p:cNvPr id="5124" name="Picture 4" descr="See the source image">
            <a:extLst>
              <a:ext uri="{FF2B5EF4-FFF2-40B4-BE49-F238E27FC236}">
                <a16:creationId xmlns:a16="http://schemas.microsoft.com/office/drawing/2014/main" id="{D2ACC485-E2F0-4CBF-89E6-2B5CC366BF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6534" y="187026"/>
            <a:ext cx="5824491" cy="3476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9879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themeOverride>
</file>

<file path=docProps/app.xml><?xml version="1.0" encoding="utf-8"?>
<Properties xmlns="http://schemas.openxmlformats.org/officeDocument/2006/extended-properties" xmlns:vt="http://schemas.openxmlformats.org/officeDocument/2006/docPropsVTypes">
  <Template/>
  <TotalTime>2568</TotalTime>
  <Words>1309</Words>
  <Application>Microsoft Office PowerPoint</Application>
  <PresentationFormat>Widescreen</PresentationFormat>
  <Paragraphs>139</Paragraphs>
  <Slides>17</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Century Gothic</vt:lpstr>
      <vt:lpstr>Comic Sans MS</vt:lpstr>
      <vt:lpstr>Wingdings</vt:lpstr>
      <vt:lpstr>Wingdings 3</vt:lpstr>
      <vt:lpstr>Ion Boardroom</vt:lpstr>
      <vt:lpstr>St Patrick’s Catholic Primary School Meet the Teachers Mrs Solomon and Mrs Courtney</vt:lpstr>
      <vt:lpstr>Our Wonderful Year 2 Team</vt:lpstr>
      <vt:lpstr>PowerPoint Presentation</vt:lpstr>
      <vt:lpstr>Key Stage One:  End of year expectations/ targets for Year 2</vt:lpstr>
      <vt:lpstr>Assessment and Recording</vt:lpstr>
      <vt:lpstr>PowerPoint Presentation</vt:lpstr>
      <vt:lpstr>Reading </vt:lpstr>
      <vt:lpstr>Guided Reading:   </vt:lpstr>
      <vt:lpstr>Guided Reading Assessment </vt:lpstr>
      <vt:lpstr>Our notes in the reading records</vt:lpstr>
      <vt:lpstr>Reading: Parent Partnership</vt:lpstr>
      <vt:lpstr>Maths: Parent Partnership</vt:lpstr>
      <vt:lpstr>Spellings: Parent partnership</vt:lpstr>
      <vt:lpstr>PowerPoint Presentation</vt:lpstr>
      <vt:lpstr>Home Learning</vt:lpstr>
      <vt:lpstr>Other Information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staff</dc:creator>
  <cp:lastModifiedBy>Kate Solomon</cp:lastModifiedBy>
  <cp:revision>180</cp:revision>
  <cp:lastPrinted>2023-09-19T12:10:32Z</cp:lastPrinted>
  <dcterms:created xsi:type="dcterms:W3CDTF">2015-09-28T13:24:46Z</dcterms:created>
  <dcterms:modified xsi:type="dcterms:W3CDTF">2026-10-05T16:35:15Z</dcterms:modified>
</cp:coreProperties>
</file>