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18"/>
  </p:notesMasterIdLst>
  <p:handoutMasterIdLst>
    <p:handoutMasterId r:id="rId19"/>
  </p:handoutMasterIdLst>
  <p:sldIdLst>
    <p:sldId id="256" r:id="rId2"/>
    <p:sldId id="270" r:id="rId3"/>
    <p:sldId id="262" r:id="rId4"/>
    <p:sldId id="276" r:id="rId5"/>
    <p:sldId id="286" r:id="rId6"/>
    <p:sldId id="258" r:id="rId7"/>
    <p:sldId id="284" r:id="rId8"/>
    <p:sldId id="281" r:id="rId9"/>
    <p:sldId id="285" r:id="rId10"/>
    <p:sldId id="265" r:id="rId11"/>
    <p:sldId id="263" r:id="rId12"/>
    <p:sldId id="271" r:id="rId13"/>
    <p:sldId id="282" r:id="rId14"/>
    <p:sldId id="266" r:id="rId15"/>
    <p:sldId id="274" r:id="rId16"/>
    <p:sldId id="283"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EM Preinstalled"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66"/>
    <a:srgbClr val="003399"/>
    <a:srgbClr val="336699"/>
    <a:srgbClr val="009999"/>
    <a:srgbClr val="00808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94256" autoAdjust="0"/>
  </p:normalViewPr>
  <p:slideViewPr>
    <p:cSldViewPr>
      <p:cViewPr varScale="1">
        <p:scale>
          <a:sx n="68" d="100"/>
          <a:sy n="68" d="100"/>
        </p:scale>
        <p:origin x="12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67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17411" name="Rectangle 3"/>
          <p:cNvSpPr>
            <a:spLocks noGrp="1" noChangeArrowheads="1"/>
          </p:cNvSpPr>
          <p:nvPr>
            <p:ph type="dt" sz="quarter" idx="1"/>
          </p:nvPr>
        </p:nvSpPr>
        <p:spPr bwMode="auto">
          <a:xfrm>
            <a:off x="3851275" y="0"/>
            <a:ext cx="2946400" cy="4967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GB"/>
          </a:p>
        </p:txBody>
      </p:sp>
      <p:sp>
        <p:nvSpPr>
          <p:cNvPr id="17412" name="Rectangle 4"/>
          <p:cNvSpPr>
            <a:spLocks noGrp="1" noChangeArrowheads="1"/>
          </p:cNvSpPr>
          <p:nvPr>
            <p:ph type="ftr" sz="quarter" idx="2"/>
          </p:nvPr>
        </p:nvSpPr>
        <p:spPr bwMode="auto">
          <a:xfrm>
            <a:off x="0" y="9429909"/>
            <a:ext cx="2946400" cy="49672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17413" name="Rectangle 5"/>
          <p:cNvSpPr>
            <a:spLocks noGrp="1" noChangeArrowheads="1"/>
          </p:cNvSpPr>
          <p:nvPr>
            <p:ph type="sldNum" sz="quarter" idx="3"/>
          </p:nvPr>
        </p:nvSpPr>
        <p:spPr bwMode="auto">
          <a:xfrm>
            <a:off x="3851275" y="9429909"/>
            <a:ext cx="2946400" cy="49672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E7B3781E-75B8-47A6-88D0-4BC1FC277C54}" type="slidenum">
              <a:rPr lang="en-GB"/>
              <a:pPr>
                <a:defRPr/>
              </a:pPr>
              <a:t>‹#›</a:t>
            </a:fld>
            <a:endParaRPr lang="en-GB"/>
          </a:p>
        </p:txBody>
      </p:sp>
    </p:spTree>
    <p:extLst>
      <p:ext uri="{BB962C8B-B14F-4D97-AF65-F5344CB8AC3E}">
        <p14:creationId xmlns:p14="http://schemas.microsoft.com/office/powerpoint/2010/main" val="1399835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6400" cy="4967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15363" name="Rectangle 3"/>
          <p:cNvSpPr>
            <a:spLocks noGrp="1" noChangeArrowheads="1"/>
          </p:cNvSpPr>
          <p:nvPr>
            <p:ph type="dt" idx="1"/>
          </p:nvPr>
        </p:nvSpPr>
        <p:spPr bwMode="auto">
          <a:xfrm>
            <a:off x="3851275" y="0"/>
            <a:ext cx="2946400" cy="4967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06463" y="4714955"/>
            <a:ext cx="4984750" cy="44673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366" name="Rectangle 6"/>
          <p:cNvSpPr>
            <a:spLocks noGrp="1" noChangeArrowheads="1"/>
          </p:cNvSpPr>
          <p:nvPr>
            <p:ph type="ftr" sz="quarter" idx="4"/>
          </p:nvPr>
        </p:nvSpPr>
        <p:spPr bwMode="auto">
          <a:xfrm>
            <a:off x="0" y="9429909"/>
            <a:ext cx="2946400" cy="49672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15367" name="Rectangle 7"/>
          <p:cNvSpPr>
            <a:spLocks noGrp="1" noChangeArrowheads="1"/>
          </p:cNvSpPr>
          <p:nvPr>
            <p:ph type="sldNum" sz="quarter" idx="5"/>
          </p:nvPr>
        </p:nvSpPr>
        <p:spPr bwMode="auto">
          <a:xfrm>
            <a:off x="3851275" y="9429909"/>
            <a:ext cx="2946400" cy="49672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403EE7FE-4542-4EA0-9664-C22C53498077}" type="slidenum">
              <a:rPr lang="en-GB"/>
              <a:pPr>
                <a:defRPr/>
              </a:pPr>
              <a:t>‹#›</a:t>
            </a:fld>
            <a:endParaRPr lang="en-GB"/>
          </a:p>
        </p:txBody>
      </p:sp>
    </p:spTree>
    <p:extLst>
      <p:ext uri="{BB962C8B-B14F-4D97-AF65-F5344CB8AC3E}">
        <p14:creationId xmlns:p14="http://schemas.microsoft.com/office/powerpoint/2010/main" val="514927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B2832C65-35EE-49F1-A9E8-E0F44112EC7D}" type="slidenum">
              <a:rPr lang="en-GB" smtClean="0">
                <a:cs typeface="Arial" charset="0"/>
              </a:rPr>
              <a:pPr/>
              <a:t>1</a:t>
            </a:fld>
            <a:endParaRPr lang="en-GB">
              <a:cs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GB" dirty="0"/>
              <a:t>Jennie </a:t>
            </a:r>
          </a:p>
          <a:p>
            <a:pPr eaLnBrk="1" hangingPunct="1"/>
            <a:endParaRPr lang="en-GB" dirty="0"/>
          </a:p>
          <a:p>
            <a:pPr eaLnBrk="1" hangingPunct="1"/>
            <a:endParaRPr lang="en-GB" dirty="0"/>
          </a:p>
          <a:p>
            <a:pPr eaLnBrk="1" hangingPunct="1"/>
            <a:endParaRPr lang="en-GB" dirty="0"/>
          </a:p>
          <a:p>
            <a:pPr eaLnBrk="1" hangingPunct="1"/>
            <a:endParaRPr lang="en-GB" dirty="0"/>
          </a:p>
          <a:p>
            <a:pPr eaLnBrk="1" hangingPunct="1"/>
            <a:endParaRPr lang="en-GB" dirty="0"/>
          </a:p>
        </p:txBody>
      </p:sp>
    </p:spTree>
    <p:extLst>
      <p:ext uri="{BB962C8B-B14F-4D97-AF65-F5344CB8AC3E}">
        <p14:creationId xmlns:p14="http://schemas.microsoft.com/office/powerpoint/2010/main" val="186241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EF4C5687-0C0B-4766-8983-9290F97006BE}" type="slidenum">
              <a:rPr lang="en-GB" smtClean="0">
                <a:cs typeface="Arial" charset="0"/>
              </a:rPr>
              <a:pPr/>
              <a:t>10</a:t>
            </a:fld>
            <a:endParaRPr lang="en-GB">
              <a:cs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en-US" dirty="0"/>
              <a:t>Jennie </a:t>
            </a:r>
          </a:p>
        </p:txBody>
      </p:sp>
    </p:spTree>
    <p:extLst>
      <p:ext uri="{BB962C8B-B14F-4D97-AF65-F5344CB8AC3E}">
        <p14:creationId xmlns:p14="http://schemas.microsoft.com/office/powerpoint/2010/main" val="4170301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4A763DEB-CB01-4D37-AB39-C5E434D3BEBF}" type="slidenum">
              <a:rPr lang="en-GB" smtClean="0">
                <a:cs typeface="Arial" charset="0"/>
              </a:rPr>
              <a:pPr/>
              <a:t>11</a:t>
            </a:fld>
            <a:endParaRPr lang="en-GB">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dirty="0"/>
              <a:t>Ariana </a:t>
            </a:r>
          </a:p>
        </p:txBody>
      </p:sp>
    </p:spTree>
    <p:extLst>
      <p:ext uri="{BB962C8B-B14F-4D97-AF65-F5344CB8AC3E}">
        <p14:creationId xmlns:p14="http://schemas.microsoft.com/office/powerpoint/2010/main" val="1451314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DEEB0529-1E0C-4D77-9A7B-D521C6CE25C0}" type="slidenum">
              <a:rPr lang="en-GB" smtClean="0">
                <a:cs typeface="Arial" charset="0"/>
              </a:rPr>
              <a:pPr/>
              <a:t>12</a:t>
            </a:fld>
            <a:endParaRPr lang="en-GB">
              <a:cs typeface="Arial" charset="0"/>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eaLnBrk="1" hangingPunct="1"/>
            <a:r>
              <a:rPr lang="en-GB" dirty="0"/>
              <a:t>Ariana</a:t>
            </a:r>
            <a:endParaRPr lang="en-US" baseline="0" dirty="0"/>
          </a:p>
        </p:txBody>
      </p:sp>
    </p:spTree>
    <p:extLst>
      <p:ext uri="{BB962C8B-B14F-4D97-AF65-F5344CB8AC3E}">
        <p14:creationId xmlns:p14="http://schemas.microsoft.com/office/powerpoint/2010/main" val="512101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7EA8A2F6-6149-433C-B1F1-4AD887B0DD60}" type="slidenum">
              <a:rPr lang="en-GB" smtClean="0">
                <a:cs typeface="Arial" charset="0"/>
              </a:rPr>
              <a:pPr/>
              <a:t>13</a:t>
            </a:fld>
            <a:endParaRPr lang="en-GB">
              <a:cs typeface="Arial" charset="0"/>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pPr eaLnBrk="1" hangingPunct="1"/>
            <a:r>
              <a:rPr lang="en-US" dirty="0"/>
              <a:t>Jennie </a:t>
            </a:r>
          </a:p>
        </p:txBody>
      </p:sp>
    </p:spTree>
    <p:extLst>
      <p:ext uri="{BB962C8B-B14F-4D97-AF65-F5344CB8AC3E}">
        <p14:creationId xmlns:p14="http://schemas.microsoft.com/office/powerpoint/2010/main" val="1122828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F730E09D-2805-4E7B-AFA3-CE64BDF8FED5}" type="slidenum">
              <a:rPr lang="en-GB" smtClean="0">
                <a:cs typeface="Arial" charset="0"/>
              </a:rPr>
              <a:pPr/>
              <a:t>14</a:t>
            </a:fld>
            <a:endParaRPr lang="en-GB">
              <a:cs typeface="Arial" charset="0"/>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eaLnBrk="1" hangingPunct="1"/>
            <a:r>
              <a:rPr lang="en-GB" dirty="0"/>
              <a:t>Ariana</a:t>
            </a:r>
            <a:endParaRPr lang="en-US" dirty="0"/>
          </a:p>
        </p:txBody>
      </p:sp>
    </p:spTree>
    <p:extLst>
      <p:ext uri="{BB962C8B-B14F-4D97-AF65-F5344CB8AC3E}">
        <p14:creationId xmlns:p14="http://schemas.microsoft.com/office/powerpoint/2010/main" val="2140650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1075DCF3-3A1F-4A5A-8B2B-55E5EA9F3C9A}" type="slidenum">
              <a:rPr lang="en-GB" smtClean="0">
                <a:cs typeface="Arial" charset="0"/>
              </a:rPr>
              <a:pPr/>
              <a:t>15</a:t>
            </a:fld>
            <a:endParaRPr lang="en-GB">
              <a:cs typeface="Arial"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pPr eaLnBrk="1" hangingPunct="1"/>
            <a:r>
              <a:rPr lang="en-US" dirty="0"/>
              <a:t>Jennie </a:t>
            </a:r>
          </a:p>
        </p:txBody>
      </p:sp>
    </p:spTree>
    <p:extLst>
      <p:ext uri="{BB962C8B-B14F-4D97-AF65-F5344CB8AC3E}">
        <p14:creationId xmlns:p14="http://schemas.microsoft.com/office/powerpoint/2010/main" val="3016250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E903F21F-877C-455F-ACFB-162C237CB512}" type="slidenum">
              <a:rPr lang="en-GB" smtClean="0">
                <a:cs typeface="Arial" charset="0"/>
              </a:rPr>
              <a:pPr/>
              <a:t>16</a:t>
            </a:fld>
            <a:endParaRPr lang="en-GB">
              <a:cs typeface="Arial" charset="0"/>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pPr eaLnBrk="1" hangingPunct="1"/>
            <a:r>
              <a:rPr lang="en-US" dirty="0"/>
              <a:t>Jennie</a:t>
            </a:r>
          </a:p>
        </p:txBody>
      </p:sp>
    </p:spTree>
    <p:extLst>
      <p:ext uri="{BB962C8B-B14F-4D97-AF65-F5344CB8AC3E}">
        <p14:creationId xmlns:p14="http://schemas.microsoft.com/office/powerpoint/2010/main" val="377055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31699B4A-5DA8-4DD5-9A26-C954D03CD6E5}" type="slidenum">
              <a:rPr lang="en-GB" smtClean="0">
                <a:cs typeface="Arial" charset="0"/>
              </a:rPr>
              <a:pPr/>
              <a:t>2</a:t>
            </a:fld>
            <a:endParaRPr lang="en-GB">
              <a:cs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sz="500" dirty="0">
                <a:solidFill>
                  <a:srgbClr val="0000FF"/>
                </a:solidFill>
              </a:rPr>
              <a:t>Jennie </a:t>
            </a:r>
          </a:p>
        </p:txBody>
      </p:sp>
    </p:spTree>
    <p:extLst>
      <p:ext uri="{BB962C8B-B14F-4D97-AF65-F5344CB8AC3E}">
        <p14:creationId xmlns:p14="http://schemas.microsoft.com/office/powerpoint/2010/main" val="402117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0A23ABE6-D030-4F1C-9AB0-907FE636DD2C}" type="slidenum">
              <a:rPr lang="en-GB" smtClean="0">
                <a:cs typeface="Arial" charset="0"/>
              </a:rPr>
              <a:pPr/>
              <a:t>3</a:t>
            </a:fld>
            <a:endParaRPr lang="en-GB">
              <a:cs typeface="Arial"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a:t> Jennie </a:t>
            </a:r>
          </a:p>
        </p:txBody>
      </p:sp>
    </p:spTree>
    <p:extLst>
      <p:ext uri="{BB962C8B-B14F-4D97-AF65-F5344CB8AC3E}">
        <p14:creationId xmlns:p14="http://schemas.microsoft.com/office/powerpoint/2010/main" val="109134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1B104B63-436E-4189-9010-BDB86DFA276E}" type="slidenum">
              <a:rPr lang="en-GB" smtClean="0">
                <a:cs typeface="Arial" charset="0"/>
              </a:rPr>
              <a:pPr/>
              <a:t>4</a:t>
            </a:fld>
            <a:endParaRPr lang="en-GB">
              <a:cs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US" dirty="0"/>
              <a:t> Jennie </a:t>
            </a:r>
          </a:p>
        </p:txBody>
      </p:sp>
    </p:spTree>
    <p:extLst>
      <p:ext uri="{BB962C8B-B14F-4D97-AF65-F5344CB8AC3E}">
        <p14:creationId xmlns:p14="http://schemas.microsoft.com/office/powerpoint/2010/main" val="45456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Ariana</a:t>
            </a:r>
          </a:p>
        </p:txBody>
      </p:sp>
      <p:sp>
        <p:nvSpPr>
          <p:cNvPr id="4" name="Slide Number Placeholder 3"/>
          <p:cNvSpPr>
            <a:spLocks noGrp="1"/>
          </p:cNvSpPr>
          <p:nvPr>
            <p:ph type="sldNum" sz="quarter" idx="10"/>
          </p:nvPr>
        </p:nvSpPr>
        <p:spPr/>
        <p:txBody>
          <a:bodyPr/>
          <a:lstStyle/>
          <a:p>
            <a:pPr>
              <a:defRPr/>
            </a:pPr>
            <a:fld id="{403EE7FE-4542-4EA0-9664-C22C53498077}" type="slidenum">
              <a:rPr lang="en-GB" smtClean="0"/>
              <a:pPr>
                <a:defRPr/>
              </a:pPr>
              <a:t>5</a:t>
            </a:fld>
            <a:endParaRPr lang="en-GB"/>
          </a:p>
        </p:txBody>
      </p:sp>
    </p:spTree>
    <p:extLst>
      <p:ext uri="{BB962C8B-B14F-4D97-AF65-F5344CB8AC3E}">
        <p14:creationId xmlns:p14="http://schemas.microsoft.com/office/powerpoint/2010/main" val="3594265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0B2D40ED-37DD-4656-9153-2D7080D4A379}" type="slidenum">
              <a:rPr lang="en-GB" smtClean="0">
                <a:cs typeface="Arial" charset="0"/>
              </a:rPr>
              <a:pPr/>
              <a:t>6</a:t>
            </a:fld>
            <a:endParaRPr lang="en-GB">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Ariana</a:t>
            </a:r>
            <a:endParaRPr lang="en-US" dirty="0"/>
          </a:p>
        </p:txBody>
      </p:sp>
    </p:spTree>
    <p:extLst>
      <p:ext uri="{BB962C8B-B14F-4D97-AF65-F5344CB8AC3E}">
        <p14:creationId xmlns:p14="http://schemas.microsoft.com/office/powerpoint/2010/main" val="362431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F82CAB9D-DE7F-406B-AE02-A6DFE212D4EA}" type="slidenum">
              <a:rPr lang="en-GB" smtClean="0">
                <a:cs typeface="Arial" charset="0"/>
              </a:rPr>
              <a:pPr/>
              <a:t>7</a:t>
            </a:fld>
            <a:endParaRPr lang="en-GB">
              <a:cs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GB" dirty="0"/>
              <a:t>Ariana</a:t>
            </a:r>
            <a:endParaRPr lang="en-US" dirty="0"/>
          </a:p>
        </p:txBody>
      </p:sp>
    </p:spTree>
    <p:extLst>
      <p:ext uri="{BB962C8B-B14F-4D97-AF65-F5344CB8AC3E}">
        <p14:creationId xmlns:p14="http://schemas.microsoft.com/office/powerpoint/2010/main" val="715580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CCA461DE-DF1F-4E10-8492-14E4FD9A2BBB}" type="slidenum">
              <a:rPr lang="en-GB" smtClean="0">
                <a:cs typeface="Arial" charset="0"/>
              </a:rPr>
              <a:pPr/>
              <a:t>8</a:t>
            </a:fld>
            <a:endParaRPr lang="en-GB">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dirty="0"/>
              <a:t>Jennie </a:t>
            </a:r>
          </a:p>
        </p:txBody>
      </p:sp>
    </p:spTree>
    <p:extLst>
      <p:ext uri="{BB962C8B-B14F-4D97-AF65-F5344CB8AC3E}">
        <p14:creationId xmlns:p14="http://schemas.microsoft.com/office/powerpoint/2010/main" val="2220653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32E40CEF-59B0-4704-9731-E74612DF6CFB}" type="slidenum">
              <a:rPr lang="en-GB" smtClean="0">
                <a:cs typeface="Arial" charset="0"/>
              </a:rPr>
              <a:pPr/>
              <a:t>9</a:t>
            </a:fld>
            <a:endParaRPr lang="en-GB">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marL="0" indent="0" eaLnBrk="1" hangingPunct="1">
              <a:lnSpc>
                <a:spcPct val="90000"/>
              </a:lnSpc>
              <a:buNone/>
            </a:pPr>
            <a:r>
              <a:rPr lang="en-US" dirty="0"/>
              <a:t>Ariana </a:t>
            </a:r>
          </a:p>
        </p:txBody>
      </p:sp>
    </p:spTree>
    <p:extLst>
      <p:ext uri="{BB962C8B-B14F-4D97-AF65-F5344CB8AC3E}">
        <p14:creationId xmlns:p14="http://schemas.microsoft.com/office/powerpoint/2010/main" val="244016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48F239E9-5152-441E-A0BB-390312F78FE1}" type="datetime1">
              <a:rPr lang="en-GB" smtClean="0"/>
              <a:pPr>
                <a:defRPr/>
              </a:pPr>
              <a:t>27/06/2024</a:t>
            </a:fld>
            <a:endParaRPr lang="en-GB"/>
          </a:p>
        </p:txBody>
      </p:sp>
      <p:sp>
        <p:nvSpPr>
          <p:cNvPr id="5" name="Footer Placeholder 4"/>
          <p:cNvSpPr>
            <a:spLocks noGrp="1"/>
          </p:cNvSpPr>
          <p:nvPr>
            <p:ph type="ftr" sz="quarter" idx="11"/>
          </p:nvPr>
        </p:nvSpPr>
        <p:spPr/>
        <p:txBody>
          <a:bodyPr/>
          <a:lstStyle/>
          <a:p>
            <a:pPr>
              <a:defRPr/>
            </a:pPr>
            <a:r>
              <a:rPr lang="en-GB"/>
              <a:t>SAINT PATRICK'S CATHOLIC PRIMARY SCHOOL</a:t>
            </a:r>
          </a:p>
        </p:txBody>
      </p:sp>
      <p:sp>
        <p:nvSpPr>
          <p:cNvPr id="6" name="Slide Number Placeholder 5"/>
          <p:cNvSpPr>
            <a:spLocks noGrp="1"/>
          </p:cNvSpPr>
          <p:nvPr>
            <p:ph type="sldNum" sz="quarter" idx="12"/>
          </p:nvPr>
        </p:nvSpPr>
        <p:spPr/>
        <p:txBody>
          <a:bodyPr/>
          <a:lstStyle/>
          <a:p>
            <a:pPr>
              <a:defRPr/>
            </a:pPr>
            <a:fld id="{908E03BC-7D96-454B-81F7-2E9AB64EEF04}" type="slidenum">
              <a:rPr lang="en-GB" smtClean="0"/>
              <a:pPr>
                <a:defRPr/>
              </a:pPr>
              <a:t>‹#›</a:t>
            </a:fld>
            <a:endParaRPr lang="en-GB"/>
          </a:p>
        </p:txBody>
      </p:sp>
    </p:spTree>
    <p:extLst>
      <p:ext uri="{BB962C8B-B14F-4D97-AF65-F5344CB8AC3E}">
        <p14:creationId xmlns:p14="http://schemas.microsoft.com/office/powerpoint/2010/main" val="595766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AF491DC-705D-4E93-92B5-FF291FE4892A}" type="datetime1">
              <a:rPr lang="en-GB" smtClean="0"/>
              <a:pPr>
                <a:defRPr/>
              </a:pPr>
              <a:t>27/06/2024</a:t>
            </a:fld>
            <a:endParaRPr lang="en-GB"/>
          </a:p>
        </p:txBody>
      </p:sp>
      <p:sp>
        <p:nvSpPr>
          <p:cNvPr id="5" name="Footer Placeholder 4"/>
          <p:cNvSpPr>
            <a:spLocks noGrp="1"/>
          </p:cNvSpPr>
          <p:nvPr>
            <p:ph type="ftr" sz="quarter" idx="11"/>
          </p:nvPr>
        </p:nvSpPr>
        <p:spPr/>
        <p:txBody>
          <a:bodyPr/>
          <a:lstStyle/>
          <a:p>
            <a:pPr>
              <a:defRPr/>
            </a:pPr>
            <a:r>
              <a:rPr lang="en-GB"/>
              <a:t>SAINT PATRICK'S CATHOLIC PRIMARY SCHOOL</a:t>
            </a:r>
          </a:p>
        </p:txBody>
      </p:sp>
      <p:sp>
        <p:nvSpPr>
          <p:cNvPr id="6" name="Slide Number Placeholder 5"/>
          <p:cNvSpPr>
            <a:spLocks noGrp="1"/>
          </p:cNvSpPr>
          <p:nvPr>
            <p:ph type="sldNum" sz="quarter" idx="12"/>
          </p:nvPr>
        </p:nvSpPr>
        <p:spPr/>
        <p:txBody>
          <a:bodyPr/>
          <a:lstStyle/>
          <a:p>
            <a:pPr>
              <a:defRPr/>
            </a:pPr>
            <a:fld id="{A54F3143-628B-4507-A441-4473A532E0ED}" type="slidenum">
              <a:rPr lang="en-GB" smtClean="0"/>
              <a:pPr>
                <a:defRPr/>
              </a:pPr>
              <a:t>‹#›</a:t>
            </a:fld>
            <a:endParaRPr lang="en-GB"/>
          </a:p>
        </p:txBody>
      </p:sp>
    </p:spTree>
    <p:extLst>
      <p:ext uri="{BB962C8B-B14F-4D97-AF65-F5344CB8AC3E}">
        <p14:creationId xmlns:p14="http://schemas.microsoft.com/office/powerpoint/2010/main" val="2116705041"/>
      </p:ext>
    </p:extLst>
  </p:cSld>
  <p:clrMapOvr>
    <a:masterClrMapping/>
  </p:clrMapOvr>
  <p:transition spd="med">
    <p:pull/>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AF491DC-705D-4E93-92B5-FF291FE4892A}" type="datetime1">
              <a:rPr lang="en-GB" smtClean="0"/>
              <a:pPr>
                <a:defRPr/>
              </a:pPr>
              <a:t>27/06/2024</a:t>
            </a:fld>
            <a:endParaRPr lang="en-GB"/>
          </a:p>
        </p:txBody>
      </p:sp>
      <p:sp>
        <p:nvSpPr>
          <p:cNvPr id="5" name="Footer Placeholder 4"/>
          <p:cNvSpPr>
            <a:spLocks noGrp="1"/>
          </p:cNvSpPr>
          <p:nvPr>
            <p:ph type="ftr" sz="quarter" idx="11"/>
          </p:nvPr>
        </p:nvSpPr>
        <p:spPr/>
        <p:txBody>
          <a:bodyPr/>
          <a:lstStyle/>
          <a:p>
            <a:pPr>
              <a:defRPr/>
            </a:pPr>
            <a:r>
              <a:rPr lang="en-GB"/>
              <a:t>SAINT PATRICK'S CATHOLIC PRIMARY SCHOOL</a:t>
            </a:r>
          </a:p>
        </p:txBody>
      </p:sp>
      <p:sp>
        <p:nvSpPr>
          <p:cNvPr id="6" name="Slide Number Placeholder 5"/>
          <p:cNvSpPr>
            <a:spLocks noGrp="1"/>
          </p:cNvSpPr>
          <p:nvPr>
            <p:ph type="sldNum" sz="quarter" idx="12"/>
          </p:nvPr>
        </p:nvSpPr>
        <p:spPr/>
        <p:txBody>
          <a:bodyPr/>
          <a:lstStyle/>
          <a:p>
            <a:pPr>
              <a:defRPr/>
            </a:pPr>
            <a:fld id="{A54F3143-628B-4507-A441-4473A532E0ED}" type="slidenum">
              <a:rPr lang="en-GB" smtClean="0"/>
              <a:pPr>
                <a:defRPr/>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8026526"/>
      </p:ext>
    </p:extLst>
  </p:cSld>
  <p:clrMapOvr>
    <a:masterClrMapping/>
  </p:clrMapOvr>
  <p:transition spd="med">
    <p:pull/>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AF491DC-705D-4E93-92B5-FF291FE4892A}" type="datetime1">
              <a:rPr lang="en-GB" smtClean="0"/>
              <a:pPr>
                <a:defRPr/>
              </a:pPr>
              <a:t>27/06/2024</a:t>
            </a:fld>
            <a:endParaRPr lang="en-GB"/>
          </a:p>
        </p:txBody>
      </p:sp>
      <p:sp>
        <p:nvSpPr>
          <p:cNvPr id="5" name="Footer Placeholder 4"/>
          <p:cNvSpPr>
            <a:spLocks noGrp="1"/>
          </p:cNvSpPr>
          <p:nvPr>
            <p:ph type="ftr" sz="quarter" idx="11"/>
          </p:nvPr>
        </p:nvSpPr>
        <p:spPr/>
        <p:txBody>
          <a:bodyPr/>
          <a:lstStyle/>
          <a:p>
            <a:pPr>
              <a:defRPr/>
            </a:pPr>
            <a:r>
              <a:rPr lang="en-GB"/>
              <a:t>SAINT PATRICK'S CATHOLIC PRIMARY SCHOOL</a:t>
            </a:r>
          </a:p>
        </p:txBody>
      </p:sp>
      <p:sp>
        <p:nvSpPr>
          <p:cNvPr id="6" name="Slide Number Placeholder 5"/>
          <p:cNvSpPr>
            <a:spLocks noGrp="1"/>
          </p:cNvSpPr>
          <p:nvPr>
            <p:ph type="sldNum" sz="quarter" idx="12"/>
          </p:nvPr>
        </p:nvSpPr>
        <p:spPr/>
        <p:txBody>
          <a:bodyPr/>
          <a:lstStyle/>
          <a:p>
            <a:pPr>
              <a:defRPr/>
            </a:pPr>
            <a:fld id="{A54F3143-628B-4507-A441-4473A532E0ED}" type="slidenum">
              <a:rPr lang="en-GB" smtClean="0"/>
              <a:pPr>
                <a:defRPr/>
              </a:pPr>
              <a:t>‹#›</a:t>
            </a:fld>
            <a:endParaRPr lang="en-GB"/>
          </a:p>
        </p:txBody>
      </p:sp>
    </p:spTree>
    <p:extLst>
      <p:ext uri="{BB962C8B-B14F-4D97-AF65-F5344CB8AC3E}">
        <p14:creationId xmlns:p14="http://schemas.microsoft.com/office/powerpoint/2010/main" val="388549983"/>
      </p:ext>
    </p:extLst>
  </p:cSld>
  <p:clrMapOvr>
    <a:masterClrMapping/>
  </p:clrMapOvr>
  <p:transition spd="med">
    <p:pull/>
  </p:transition>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AF491DC-705D-4E93-92B5-FF291FE4892A}" type="datetime1">
              <a:rPr lang="en-GB" smtClean="0"/>
              <a:pPr>
                <a:defRPr/>
              </a:pPr>
              <a:t>27/06/2024</a:t>
            </a:fld>
            <a:endParaRPr lang="en-GB"/>
          </a:p>
        </p:txBody>
      </p:sp>
      <p:sp>
        <p:nvSpPr>
          <p:cNvPr id="5" name="Footer Placeholder 4"/>
          <p:cNvSpPr>
            <a:spLocks noGrp="1"/>
          </p:cNvSpPr>
          <p:nvPr>
            <p:ph type="ftr" sz="quarter" idx="11"/>
          </p:nvPr>
        </p:nvSpPr>
        <p:spPr/>
        <p:txBody>
          <a:bodyPr/>
          <a:lstStyle/>
          <a:p>
            <a:pPr>
              <a:defRPr/>
            </a:pPr>
            <a:r>
              <a:rPr lang="en-GB"/>
              <a:t>SAINT PATRICK'S CATHOLIC PRIMARY SCHOOL</a:t>
            </a:r>
          </a:p>
        </p:txBody>
      </p:sp>
      <p:sp>
        <p:nvSpPr>
          <p:cNvPr id="6" name="Slide Number Placeholder 5"/>
          <p:cNvSpPr>
            <a:spLocks noGrp="1"/>
          </p:cNvSpPr>
          <p:nvPr>
            <p:ph type="sldNum" sz="quarter" idx="12"/>
          </p:nvPr>
        </p:nvSpPr>
        <p:spPr/>
        <p:txBody>
          <a:bodyPr/>
          <a:lstStyle/>
          <a:p>
            <a:pPr>
              <a:defRPr/>
            </a:pPr>
            <a:fld id="{A54F3143-628B-4507-A441-4473A532E0ED}" type="slidenum">
              <a:rPr lang="en-GB" smtClean="0"/>
              <a:pPr>
                <a:defRPr/>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7570778"/>
      </p:ext>
    </p:extLst>
  </p:cSld>
  <p:clrMapOvr>
    <a:masterClrMapping/>
  </p:clrMapOvr>
  <p:transition spd="med">
    <p:pull/>
  </p:transition>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AF491DC-705D-4E93-92B5-FF291FE4892A}" type="datetime1">
              <a:rPr lang="en-GB" smtClean="0"/>
              <a:pPr>
                <a:defRPr/>
              </a:pPr>
              <a:t>27/06/2024</a:t>
            </a:fld>
            <a:endParaRPr lang="en-GB"/>
          </a:p>
        </p:txBody>
      </p:sp>
      <p:sp>
        <p:nvSpPr>
          <p:cNvPr id="5" name="Footer Placeholder 4"/>
          <p:cNvSpPr>
            <a:spLocks noGrp="1"/>
          </p:cNvSpPr>
          <p:nvPr>
            <p:ph type="ftr" sz="quarter" idx="11"/>
          </p:nvPr>
        </p:nvSpPr>
        <p:spPr/>
        <p:txBody>
          <a:bodyPr/>
          <a:lstStyle/>
          <a:p>
            <a:pPr>
              <a:defRPr/>
            </a:pPr>
            <a:r>
              <a:rPr lang="en-GB"/>
              <a:t>SAINT PATRICK'S CATHOLIC PRIMARY SCHOOL</a:t>
            </a:r>
          </a:p>
        </p:txBody>
      </p:sp>
      <p:sp>
        <p:nvSpPr>
          <p:cNvPr id="6" name="Slide Number Placeholder 5"/>
          <p:cNvSpPr>
            <a:spLocks noGrp="1"/>
          </p:cNvSpPr>
          <p:nvPr>
            <p:ph type="sldNum" sz="quarter" idx="12"/>
          </p:nvPr>
        </p:nvSpPr>
        <p:spPr/>
        <p:txBody>
          <a:bodyPr/>
          <a:lstStyle/>
          <a:p>
            <a:pPr>
              <a:defRPr/>
            </a:pPr>
            <a:fld id="{A54F3143-628B-4507-A441-4473A532E0ED}" type="slidenum">
              <a:rPr lang="en-GB" smtClean="0"/>
              <a:pPr>
                <a:defRPr/>
              </a:pPr>
              <a:t>‹#›</a:t>
            </a:fld>
            <a:endParaRPr lang="en-GB"/>
          </a:p>
        </p:txBody>
      </p:sp>
    </p:spTree>
    <p:extLst>
      <p:ext uri="{BB962C8B-B14F-4D97-AF65-F5344CB8AC3E}">
        <p14:creationId xmlns:p14="http://schemas.microsoft.com/office/powerpoint/2010/main" val="241528045"/>
      </p:ext>
    </p:extLst>
  </p:cSld>
  <p:clrMapOvr>
    <a:masterClrMapping/>
  </p:clrMapOvr>
  <p:transition spd="med">
    <p:pull/>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B1DF743-EC5C-4EC3-996F-372524D20EC1}" type="datetime1">
              <a:rPr lang="en-GB" smtClean="0"/>
              <a:pPr>
                <a:defRPr/>
              </a:pPr>
              <a:t>27/06/2024</a:t>
            </a:fld>
            <a:endParaRPr lang="en-GB"/>
          </a:p>
        </p:txBody>
      </p:sp>
      <p:sp>
        <p:nvSpPr>
          <p:cNvPr id="5" name="Footer Placeholder 4"/>
          <p:cNvSpPr>
            <a:spLocks noGrp="1"/>
          </p:cNvSpPr>
          <p:nvPr>
            <p:ph type="ftr" sz="quarter" idx="11"/>
          </p:nvPr>
        </p:nvSpPr>
        <p:spPr/>
        <p:txBody>
          <a:bodyPr/>
          <a:lstStyle/>
          <a:p>
            <a:pPr>
              <a:defRPr/>
            </a:pPr>
            <a:r>
              <a:rPr lang="en-GB"/>
              <a:t>SAINT PATRICK'S CATHOLIC PRIMARY SCHOOL</a:t>
            </a:r>
          </a:p>
        </p:txBody>
      </p:sp>
      <p:sp>
        <p:nvSpPr>
          <p:cNvPr id="6" name="Slide Number Placeholder 5"/>
          <p:cNvSpPr>
            <a:spLocks noGrp="1"/>
          </p:cNvSpPr>
          <p:nvPr>
            <p:ph type="sldNum" sz="quarter" idx="12"/>
          </p:nvPr>
        </p:nvSpPr>
        <p:spPr/>
        <p:txBody>
          <a:bodyPr/>
          <a:lstStyle/>
          <a:p>
            <a:pPr>
              <a:defRPr/>
            </a:pPr>
            <a:fld id="{2BE3FC43-CB09-4863-AF7C-1BE46CD07507}" type="slidenum">
              <a:rPr lang="en-GB" smtClean="0"/>
              <a:pPr>
                <a:defRPr/>
              </a:pPr>
              <a:t>‹#›</a:t>
            </a:fld>
            <a:endParaRPr lang="en-GB"/>
          </a:p>
        </p:txBody>
      </p:sp>
    </p:spTree>
    <p:extLst>
      <p:ext uri="{BB962C8B-B14F-4D97-AF65-F5344CB8AC3E}">
        <p14:creationId xmlns:p14="http://schemas.microsoft.com/office/powerpoint/2010/main" val="1599151917"/>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2F07BCF-8CCB-4771-8D83-ED43B2701C86}" type="datetime1">
              <a:rPr lang="en-GB" smtClean="0"/>
              <a:pPr>
                <a:defRPr/>
              </a:pPr>
              <a:t>27/06/2024</a:t>
            </a:fld>
            <a:endParaRPr lang="en-GB"/>
          </a:p>
        </p:txBody>
      </p:sp>
      <p:sp>
        <p:nvSpPr>
          <p:cNvPr id="5" name="Footer Placeholder 4"/>
          <p:cNvSpPr>
            <a:spLocks noGrp="1"/>
          </p:cNvSpPr>
          <p:nvPr>
            <p:ph type="ftr" sz="quarter" idx="11"/>
          </p:nvPr>
        </p:nvSpPr>
        <p:spPr/>
        <p:txBody>
          <a:bodyPr/>
          <a:lstStyle/>
          <a:p>
            <a:pPr>
              <a:defRPr/>
            </a:pPr>
            <a:r>
              <a:rPr lang="en-GB"/>
              <a:t>SAINT PATRICK'S CATHOLIC PRIMARY SCHOOL</a:t>
            </a:r>
          </a:p>
        </p:txBody>
      </p:sp>
      <p:sp>
        <p:nvSpPr>
          <p:cNvPr id="6" name="Slide Number Placeholder 5"/>
          <p:cNvSpPr>
            <a:spLocks noGrp="1"/>
          </p:cNvSpPr>
          <p:nvPr>
            <p:ph type="sldNum" sz="quarter" idx="12"/>
          </p:nvPr>
        </p:nvSpPr>
        <p:spPr/>
        <p:txBody>
          <a:bodyPr/>
          <a:lstStyle/>
          <a:p>
            <a:pPr>
              <a:defRPr/>
            </a:pPr>
            <a:fld id="{BF18BEAF-D8BC-4932-8D21-0C6AE0456549}" type="slidenum">
              <a:rPr lang="en-GB" smtClean="0"/>
              <a:pPr>
                <a:defRPr/>
              </a:pPr>
              <a:t>‹#›</a:t>
            </a:fld>
            <a:endParaRPr lang="en-GB"/>
          </a:p>
        </p:txBody>
      </p:sp>
    </p:spTree>
    <p:extLst>
      <p:ext uri="{BB962C8B-B14F-4D97-AF65-F5344CB8AC3E}">
        <p14:creationId xmlns:p14="http://schemas.microsoft.com/office/powerpoint/2010/main" val="3891964034"/>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762000"/>
            <a:ext cx="79248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838200" y="2362200"/>
            <a:ext cx="3770313"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60913" y="2362200"/>
            <a:ext cx="3770312"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838200" y="4300538"/>
            <a:ext cx="3770313"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760913" y="4300538"/>
            <a:ext cx="3770312"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1"/>
          <p:cNvSpPr>
            <a:spLocks noGrp="1" noChangeArrowheads="1"/>
          </p:cNvSpPr>
          <p:nvPr>
            <p:ph type="dt" sz="half" idx="10"/>
          </p:nvPr>
        </p:nvSpPr>
        <p:spPr>
          <a:ln/>
        </p:spPr>
        <p:txBody>
          <a:bodyPr/>
          <a:lstStyle>
            <a:lvl1pPr>
              <a:defRPr/>
            </a:lvl1pPr>
          </a:lstStyle>
          <a:p>
            <a:pPr>
              <a:defRPr/>
            </a:pPr>
            <a:fld id="{6E7AB08F-21AC-4741-8DA0-CDFF2B85746B}" type="datetime1">
              <a:rPr lang="en-GB"/>
              <a:pPr>
                <a:defRPr/>
              </a:pPr>
              <a:t>27/06/2024</a:t>
            </a:fld>
            <a:endParaRPr lang="en-GB"/>
          </a:p>
        </p:txBody>
      </p:sp>
      <p:sp>
        <p:nvSpPr>
          <p:cNvPr id="8" name="Rectangle 12"/>
          <p:cNvSpPr>
            <a:spLocks noGrp="1" noChangeArrowheads="1"/>
          </p:cNvSpPr>
          <p:nvPr>
            <p:ph type="ftr" sz="quarter" idx="11"/>
          </p:nvPr>
        </p:nvSpPr>
        <p:spPr>
          <a:ln/>
        </p:spPr>
        <p:txBody>
          <a:bodyPr/>
          <a:lstStyle>
            <a:lvl1pPr>
              <a:defRPr/>
            </a:lvl1pPr>
          </a:lstStyle>
          <a:p>
            <a:pPr>
              <a:defRPr/>
            </a:pPr>
            <a:r>
              <a:rPr lang="en-GB"/>
              <a:t>SAINT PATRICK'S CATHOLIC PRIMARY SCHOOL</a:t>
            </a:r>
          </a:p>
        </p:txBody>
      </p:sp>
      <p:sp>
        <p:nvSpPr>
          <p:cNvPr id="9" name="Rectangle 13"/>
          <p:cNvSpPr>
            <a:spLocks noGrp="1" noChangeArrowheads="1"/>
          </p:cNvSpPr>
          <p:nvPr>
            <p:ph type="sldNum" sz="quarter" idx="12"/>
          </p:nvPr>
        </p:nvSpPr>
        <p:spPr>
          <a:ln/>
        </p:spPr>
        <p:txBody>
          <a:bodyPr/>
          <a:lstStyle>
            <a:lvl1pPr>
              <a:defRPr/>
            </a:lvl1pPr>
          </a:lstStyle>
          <a:p>
            <a:pPr>
              <a:defRPr/>
            </a:pPr>
            <a:fld id="{DA092019-C01B-4558-95F5-30D8B7ED9FB7}" type="slidenum">
              <a:rPr lang="en-GB"/>
              <a:pPr>
                <a:defRPr/>
              </a:pPr>
              <a:t>‹#›</a:t>
            </a:fld>
            <a:endParaRPr lang="en-GB"/>
          </a:p>
        </p:txBody>
      </p:sp>
    </p:spTree>
    <p:extLst>
      <p:ext uri="{BB962C8B-B14F-4D97-AF65-F5344CB8AC3E}">
        <p14:creationId xmlns:p14="http://schemas.microsoft.com/office/powerpoint/2010/main" val="1546527675"/>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60913" y="2362200"/>
            <a:ext cx="3770312"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60913" y="4300538"/>
            <a:ext cx="3770312"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11"/>
          <p:cNvSpPr>
            <a:spLocks noGrp="1" noChangeArrowheads="1"/>
          </p:cNvSpPr>
          <p:nvPr>
            <p:ph type="dt" sz="half" idx="10"/>
          </p:nvPr>
        </p:nvSpPr>
        <p:spPr>
          <a:ln/>
        </p:spPr>
        <p:txBody>
          <a:bodyPr/>
          <a:lstStyle>
            <a:lvl1pPr>
              <a:defRPr/>
            </a:lvl1pPr>
          </a:lstStyle>
          <a:p>
            <a:pPr>
              <a:defRPr/>
            </a:pPr>
            <a:fld id="{C621EA17-91B0-4B32-82D5-DAA47A760ADB}" type="datetime1">
              <a:rPr lang="en-GB"/>
              <a:pPr>
                <a:defRPr/>
              </a:pPr>
              <a:t>27/06/2024</a:t>
            </a:fld>
            <a:endParaRPr lang="en-GB"/>
          </a:p>
        </p:txBody>
      </p:sp>
      <p:sp>
        <p:nvSpPr>
          <p:cNvPr id="7" name="Rectangle 12"/>
          <p:cNvSpPr>
            <a:spLocks noGrp="1" noChangeArrowheads="1"/>
          </p:cNvSpPr>
          <p:nvPr>
            <p:ph type="ftr" sz="quarter" idx="11"/>
          </p:nvPr>
        </p:nvSpPr>
        <p:spPr>
          <a:ln/>
        </p:spPr>
        <p:txBody>
          <a:bodyPr/>
          <a:lstStyle>
            <a:lvl1pPr>
              <a:defRPr/>
            </a:lvl1pPr>
          </a:lstStyle>
          <a:p>
            <a:pPr>
              <a:defRPr/>
            </a:pPr>
            <a:r>
              <a:rPr lang="en-GB"/>
              <a:t>SAINT PATRICK'S CATHOLIC PRIMARY SCHOOL</a:t>
            </a:r>
          </a:p>
        </p:txBody>
      </p:sp>
      <p:sp>
        <p:nvSpPr>
          <p:cNvPr id="8" name="Rectangle 13"/>
          <p:cNvSpPr>
            <a:spLocks noGrp="1" noChangeArrowheads="1"/>
          </p:cNvSpPr>
          <p:nvPr>
            <p:ph type="sldNum" sz="quarter" idx="12"/>
          </p:nvPr>
        </p:nvSpPr>
        <p:spPr>
          <a:ln/>
        </p:spPr>
        <p:txBody>
          <a:bodyPr/>
          <a:lstStyle>
            <a:lvl1pPr>
              <a:defRPr/>
            </a:lvl1pPr>
          </a:lstStyle>
          <a:p>
            <a:pPr>
              <a:defRPr/>
            </a:pPr>
            <a:fld id="{606EBDBB-B8D2-4DC7-989F-7A072843664C}" type="slidenum">
              <a:rPr lang="en-GB"/>
              <a:pPr>
                <a:defRPr/>
              </a:pPr>
              <a:t>‹#›</a:t>
            </a:fld>
            <a:endParaRPr lang="en-GB"/>
          </a:p>
        </p:txBody>
      </p:sp>
    </p:spTree>
    <p:extLst>
      <p:ext uri="{BB962C8B-B14F-4D97-AF65-F5344CB8AC3E}">
        <p14:creationId xmlns:p14="http://schemas.microsoft.com/office/powerpoint/2010/main" val="1248094545"/>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60913" y="2362200"/>
            <a:ext cx="3770312"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60913" y="4300538"/>
            <a:ext cx="3770312"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11"/>
          <p:cNvSpPr>
            <a:spLocks noGrp="1" noChangeArrowheads="1"/>
          </p:cNvSpPr>
          <p:nvPr>
            <p:ph type="dt" sz="half" idx="10"/>
          </p:nvPr>
        </p:nvSpPr>
        <p:spPr>
          <a:ln/>
        </p:spPr>
        <p:txBody>
          <a:bodyPr/>
          <a:lstStyle>
            <a:lvl1pPr>
              <a:defRPr/>
            </a:lvl1pPr>
          </a:lstStyle>
          <a:p>
            <a:pPr>
              <a:defRPr/>
            </a:pPr>
            <a:fld id="{3C4265DA-54F0-4D04-83E2-C758A60E3680}" type="datetime1">
              <a:rPr lang="en-GB"/>
              <a:pPr>
                <a:defRPr/>
              </a:pPr>
              <a:t>27/06/2024</a:t>
            </a:fld>
            <a:endParaRPr lang="en-GB"/>
          </a:p>
        </p:txBody>
      </p:sp>
      <p:sp>
        <p:nvSpPr>
          <p:cNvPr id="7" name="Rectangle 12"/>
          <p:cNvSpPr>
            <a:spLocks noGrp="1" noChangeArrowheads="1"/>
          </p:cNvSpPr>
          <p:nvPr>
            <p:ph type="ftr" sz="quarter" idx="11"/>
          </p:nvPr>
        </p:nvSpPr>
        <p:spPr>
          <a:ln/>
        </p:spPr>
        <p:txBody>
          <a:bodyPr/>
          <a:lstStyle>
            <a:lvl1pPr>
              <a:defRPr/>
            </a:lvl1pPr>
          </a:lstStyle>
          <a:p>
            <a:pPr>
              <a:defRPr/>
            </a:pPr>
            <a:r>
              <a:rPr lang="en-GB"/>
              <a:t>SAINT PATRICK'S CATHOLIC PRIMARY SCHOOL</a:t>
            </a:r>
          </a:p>
        </p:txBody>
      </p:sp>
      <p:sp>
        <p:nvSpPr>
          <p:cNvPr id="8" name="Rectangle 13"/>
          <p:cNvSpPr>
            <a:spLocks noGrp="1" noChangeArrowheads="1"/>
          </p:cNvSpPr>
          <p:nvPr>
            <p:ph type="sldNum" sz="quarter" idx="12"/>
          </p:nvPr>
        </p:nvSpPr>
        <p:spPr>
          <a:ln/>
        </p:spPr>
        <p:txBody>
          <a:bodyPr/>
          <a:lstStyle>
            <a:lvl1pPr>
              <a:defRPr/>
            </a:lvl1pPr>
          </a:lstStyle>
          <a:p>
            <a:pPr>
              <a:defRPr/>
            </a:pPr>
            <a:fld id="{D03F8DB2-5CF5-455E-B5F6-EF8EDFCD8925}" type="slidenum">
              <a:rPr lang="en-GB"/>
              <a:pPr>
                <a:defRPr/>
              </a:pPr>
              <a:t>‹#›</a:t>
            </a:fld>
            <a:endParaRPr lang="en-GB"/>
          </a:p>
        </p:txBody>
      </p:sp>
    </p:spTree>
    <p:extLst>
      <p:ext uri="{BB962C8B-B14F-4D97-AF65-F5344CB8AC3E}">
        <p14:creationId xmlns:p14="http://schemas.microsoft.com/office/powerpoint/2010/main" val="2191528524"/>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A3B51F5-C7F0-4DF6-B4B7-1D9B1E6A8E80}" type="datetime1">
              <a:rPr lang="en-GB" smtClean="0"/>
              <a:pPr>
                <a:defRPr/>
              </a:pPr>
              <a:t>27/06/2024</a:t>
            </a:fld>
            <a:endParaRPr lang="en-GB"/>
          </a:p>
        </p:txBody>
      </p:sp>
      <p:sp>
        <p:nvSpPr>
          <p:cNvPr id="5" name="Footer Placeholder 4"/>
          <p:cNvSpPr>
            <a:spLocks noGrp="1"/>
          </p:cNvSpPr>
          <p:nvPr>
            <p:ph type="ftr" sz="quarter" idx="11"/>
          </p:nvPr>
        </p:nvSpPr>
        <p:spPr/>
        <p:txBody>
          <a:bodyPr/>
          <a:lstStyle/>
          <a:p>
            <a:pPr>
              <a:defRPr/>
            </a:pPr>
            <a:r>
              <a:rPr lang="en-GB"/>
              <a:t>SAINT PATRICK'S CATHOLIC PRIMARY SCHOOL</a:t>
            </a:r>
          </a:p>
        </p:txBody>
      </p:sp>
      <p:sp>
        <p:nvSpPr>
          <p:cNvPr id="6" name="Slide Number Placeholder 5"/>
          <p:cNvSpPr>
            <a:spLocks noGrp="1"/>
          </p:cNvSpPr>
          <p:nvPr>
            <p:ph type="sldNum" sz="quarter" idx="12"/>
          </p:nvPr>
        </p:nvSpPr>
        <p:spPr/>
        <p:txBody>
          <a:bodyPr/>
          <a:lstStyle/>
          <a:p>
            <a:pPr>
              <a:defRPr/>
            </a:pPr>
            <a:fld id="{B8F45A95-E25A-4E0A-8457-A2CC62231D63}" type="slidenum">
              <a:rPr lang="en-GB" smtClean="0"/>
              <a:pPr>
                <a:defRPr/>
              </a:pPr>
              <a:t>‹#›</a:t>
            </a:fld>
            <a:endParaRPr lang="en-GB"/>
          </a:p>
        </p:txBody>
      </p:sp>
    </p:spTree>
    <p:extLst>
      <p:ext uri="{BB962C8B-B14F-4D97-AF65-F5344CB8AC3E}">
        <p14:creationId xmlns:p14="http://schemas.microsoft.com/office/powerpoint/2010/main" val="322693921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86477F2-E47E-4EA3-8BEB-3C9FCC1A4A9F}" type="datetime1">
              <a:rPr lang="en-GB" smtClean="0"/>
              <a:pPr>
                <a:defRPr/>
              </a:pPr>
              <a:t>27/06/2024</a:t>
            </a:fld>
            <a:endParaRPr lang="en-GB"/>
          </a:p>
        </p:txBody>
      </p:sp>
      <p:sp>
        <p:nvSpPr>
          <p:cNvPr id="5" name="Footer Placeholder 4"/>
          <p:cNvSpPr>
            <a:spLocks noGrp="1"/>
          </p:cNvSpPr>
          <p:nvPr>
            <p:ph type="ftr" sz="quarter" idx="11"/>
          </p:nvPr>
        </p:nvSpPr>
        <p:spPr/>
        <p:txBody>
          <a:bodyPr/>
          <a:lstStyle/>
          <a:p>
            <a:pPr>
              <a:defRPr/>
            </a:pPr>
            <a:r>
              <a:rPr lang="en-GB"/>
              <a:t>SAINT PATRICK'S CATHOLIC PRIMARY SCHOOL</a:t>
            </a:r>
          </a:p>
        </p:txBody>
      </p:sp>
      <p:sp>
        <p:nvSpPr>
          <p:cNvPr id="6" name="Slide Number Placeholder 5"/>
          <p:cNvSpPr>
            <a:spLocks noGrp="1"/>
          </p:cNvSpPr>
          <p:nvPr>
            <p:ph type="sldNum" sz="quarter" idx="12"/>
          </p:nvPr>
        </p:nvSpPr>
        <p:spPr/>
        <p:txBody>
          <a:bodyPr/>
          <a:lstStyle/>
          <a:p>
            <a:pPr>
              <a:defRPr/>
            </a:pPr>
            <a:fld id="{352214F2-9AF9-4527-8574-2BFC2DB4D66B}" type="slidenum">
              <a:rPr lang="en-GB" smtClean="0"/>
              <a:pPr>
                <a:defRPr/>
              </a:pPr>
              <a:t>‹#›</a:t>
            </a:fld>
            <a:endParaRPr lang="en-GB"/>
          </a:p>
        </p:txBody>
      </p:sp>
    </p:spTree>
    <p:extLst>
      <p:ext uri="{BB962C8B-B14F-4D97-AF65-F5344CB8AC3E}">
        <p14:creationId xmlns:p14="http://schemas.microsoft.com/office/powerpoint/2010/main" val="256493477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4E0B557-5C16-44B2-8092-5465CC6F898F}" type="datetime1">
              <a:rPr lang="en-GB" smtClean="0"/>
              <a:pPr>
                <a:defRPr/>
              </a:pPr>
              <a:t>27/06/2024</a:t>
            </a:fld>
            <a:endParaRPr lang="en-GB"/>
          </a:p>
        </p:txBody>
      </p:sp>
      <p:sp>
        <p:nvSpPr>
          <p:cNvPr id="6" name="Footer Placeholder 5"/>
          <p:cNvSpPr>
            <a:spLocks noGrp="1"/>
          </p:cNvSpPr>
          <p:nvPr>
            <p:ph type="ftr" sz="quarter" idx="11"/>
          </p:nvPr>
        </p:nvSpPr>
        <p:spPr/>
        <p:txBody>
          <a:bodyPr/>
          <a:lstStyle/>
          <a:p>
            <a:pPr>
              <a:defRPr/>
            </a:pPr>
            <a:r>
              <a:rPr lang="en-GB"/>
              <a:t>SAINT PATRICK'S CATHOLIC PRIMARY SCHOOL</a:t>
            </a:r>
          </a:p>
        </p:txBody>
      </p:sp>
      <p:sp>
        <p:nvSpPr>
          <p:cNvPr id="7" name="Slide Number Placeholder 6"/>
          <p:cNvSpPr>
            <a:spLocks noGrp="1"/>
          </p:cNvSpPr>
          <p:nvPr>
            <p:ph type="sldNum" sz="quarter" idx="12"/>
          </p:nvPr>
        </p:nvSpPr>
        <p:spPr/>
        <p:txBody>
          <a:bodyPr/>
          <a:lstStyle/>
          <a:p>
            <a:pPr>
              <a:defRPr/>
            </a:pPr>
            <a:fld id="{4FDAF790-915C-4338-BF69-321EAE9B295A}" type="slidenum">
              <a:rPr lang="en-GB" smtClean="0"/>
              <a:pPr>
                <a:defRPr/>
              </a:pPr>
              <a:t>‹#›</a:t>
            </a:fld>
            <a:endParaRPr lang="en-GB"/>
          </a:p>
        </p:txBody>
      </p:sp>
    </p:spTree>
    <p:extLst>
      <p:ext uri="{BB962C8B-B14F-4D97-AF65-F5344CB8AC3E}">
        <p14:creationId xmlns:p14="http://schemas.microsoft.com/office/powerpoint/2010/main" val="138364013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090EEB1-74F6-417D-958F-7AD0C61B6F3D}" type="datetime1">
              <a:rPr lang="en-GB" smtClean="0"/>
              <a:pPr>
                <a:defRPr/>
              </a:pPr>
              <a:t>27/06/2024</a:t>
            </a:fld>
            <a:endParaRPr lang="en-GB"/>
          </a:p>
        </p:txBody>
      </p:sp>
      <p:sp>
        <p:nvSpPr>
          <p:cNvPr id="8" name="Footer Placeholder 7"/>
          <p:cNvSpPr>
            <a:spLocks noGrp="1"/>
          </p:cNvSpPr>
          <p:nvPr>
            <p:ph type="ftr" sz="quarter" idx="11"/>
          </p:nvPr>
        </p:nvSpPr>
        <p:spPr/>
        <p:txBody>
          <a:bodyPr/>
          <a:lstStyle/>
          <a:p>
            <a:pPr>
              <a:defRPr/>
            </a:pPr>
            <a:r>
              <a:rPr lang="en-GB"/>
              <a:t>SAINT PATRICK'S CATHOLIC PRIMARY SCHOOL</a:t>
            </a:r>
          </a:p>
        </p:txBody>
      </p:sp>
      <p:sp>
        <p:nvSpPr>
          <p:cNvPr id="9" name="Slide Number Placeholder 8"/>
          <p:cNvSpPr>
            <a:spLocks noGrp="1"/>
          </p:cNvSpPr>
          <p:nvPr>
            <p:ph type="sldNum" sz="quarter" idx="12"/>
          </p:nvPr>
        </p:nvSpPr>
        <p:spPr/>
        <p:txBody>
          <a:bodyPr/>
          <a:lstStyle/>
          <a:p>
            <a:pPr>
              <a:defRPr/>
            </a:pPr>
            <a:fld id="{6B58597C-D647-452C-BDBE-F5BBD60FCB2C}" type="slidenum">
              <a:rPr lang="en-GB" smtClean="0"/>
              <a:pPr>
                <a:defRPr/>
              </a:pPr>
              <a:t>‹#›</a:t>
            </a:fld>
            <a:endParaRPr lang="en-GB"/>
          </a:p>
        </p:txBody>
      </p:sp>
    </p:spTree>
    <p:extLst>
      <p:ext uri="{BB962C8B-B14F-4D97-AF65-F5344CB8AC3E}">
        <p14:creationId xmlns:p14="http://schemas.microsoft.com/office/powerpoint/2010/main" val="3834724352"/>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9A3B57D-1FDA-43D0-88A1-C8BB396153BC}" type="datetime1">
              <a:rPr lang="en-GB" smtClean="0"/>
              <a:pPr>
                <a:defRPr/>
              </a:pPr>
              <a:t>27/06/2024</a:t>
            </a:fld>
            <a:endParaRPr lang="en-GB"/>
          </a:p>
        </p:txBody>
      </p:sp>
      <p:sp>
        <p:nvSpPr>
          <p:cNvPr id="4" name="Footer Placeholder 3"/>
          <p:cNvSpPr>
            <a:spLocks noGrp="1"/>
          </p:cNvSpPr>
          <p:nvPr>
            <p:ph type="ftr" sz="quarter" idx="11"/>
          </p:nvPr>
        </p:nvSpPr>
        <p:spPr/>
        <p:txBody>
          <a:bodyPr/>
          <a:lstStyle/>
          <a:p>
            <a:pPr>
              <a:defRPr/>
            </a:pPr>
            <a:r>
              <a:rPr lang="en-GB"/>
              <a:t>SAINT PATRICK'S CATHOLIC PRIMARY SCHOOL</a:t>
            </a:r>
          </a:p>
        </p:txBody>
      </p:sp>
      <p:sp>
        <p:nvSpPr>
          <p:cNvPr id="5" name="Slide Number Placeholder 4"/>
          <p:cNvSpPr>
            <a:spLocks noGrp="1"/>
          </p:cNvSpPr>
          <p:nvPr>
            <p:ph type="sldNum" sz="quarter" idx="12"/>
          </p:nvPr>
        </p:nvSpPr>
        <p:spPr/>
        <p:txBody>
          <a:bodyPr/>
          <a:lstStyle/>
          <a:p>
            <a:pPr>
              <a:defRPr/>
            </a:pPr>
            <a:fld id="{C74EFF12-260E-4F6A-A056-FD4D6B1811DC}" type="slidenum">
              <a:rPr lang="en-GB" smtClean="0"/>
              <a:pPr>
                <a:defRPr/>
              </a:pPr>
              <a:t>‹#›</a:t>
            </a:fld>
            <a:endParaRPr lang="en-GB"/>
          </a:p>
        </p:txBody>
      </p:sp>
    </p:spTree>
    <p:extLst>
      <p:ext uri="{BB962C8B-B14F-4D97-AF65-F5344CB8AC3E}">
        <p14:creationId xmlns:p14="http://schemas.microsoft.com/office/powerpoint/2010/main" val="2617330017"/>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DF6C3EC-A073-4492-93C9-6E42B00DBD37}" type="datetime1">
              <a:rPr lang="en-GB" smtClean="0"/>
              <a:pPr>
                <a:defRPr/>
              </a:pPr>
              <a:t>27/06/2024</a:t>
            </a:fld>
            <a:endParaRPr lang="en-GB"/>
          </a:p>
        </p:txBody>
      </p:sp>
      <p:sp>
        <p:nvSpPr>
          <p:cNvPr id="3" name="Footer Placeholder 2"/>
          <p:cNvSpPr>
            <a:spLocks noGrp="1"/>
          </p:cNvSpPr>
          <p:nvPr>
            <p:ph type="ftr" sz="quarter" idx="11"/>
          </p:nvPr>
        </p:nvSpPr>
        <p:spPr/>
        <p:txBody>
          <a:bodyPr/>
          <a:lstStyle/>
          <a:p>
            <a:pPr>
              <a:defRPr/>
            </a:pPr>
            <a:r>
              <a:rPr lang="en-GB"/>
              <a:t>SAINT PATRICK'S CATHOLIC PRIMARY SCHOOL</a:t>
            </a:r>
          </a:p>
        </p:txBody>
      </p:sp>
      <p:sp>
        <p:nvSpPr>
          <p:cNvPr id="4" name="Slide Number Placeholder 3"/>
          <p:cNvSpPr>
            <a:spLocks noGrp="1"/>
          </p:cNvSpPr>
          <p:nvPr>
            <p:ph type="sldNum" sz="quarter" idx="12"/>
          </p:nvPr>
        </p:nvSpPr>
        <p:spPr/>
        <p:txBody>
          <a:bodyPr/>
          <a:lstStyle/>
          <a:p>
            <a:pPr>
              <a:defRPr/>
            </a:pPr>
            <a:fld id="{DC7CF2E3-8045-4A94-A4EF-EF933F5B8DF4}" type="slidenum">
              <a:rPr lang="en-GB" smtClean="0"/>
              <a:pPr>
                <a:defRPr/>
              </a:pPr>
              <a:t>‹#›</a:t>
            </a:fld>
            <a:endParaRPr lang="en-GB"/>
          </a:p>
        </p:txBody>
      </p:sp>
    </p:spTree>
    <p:extLst>
      <p:ext uri="{BB962C8B-B14F-4D97-AF65-F5344CB8AC3E}">
        <p14:creationId xmlns:p14="http://schemas.microsoft.com/office/powerpoint/2010/main" val="304762124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B1E2DBA-85CA-49BE-98F0-6637A7892A0A}" type="datetime1">
              <a:rPr lang="en-GB" smtClean="0"/>
              <a:pPr>
                <a:defRPr/>
              </a:pPr>
              <a:t>27/06/2024</a:t>
            </a:fld>
            <a:endParaRPr lang="en-GB"/>
          </a:p>
        </p:txBody>
      </p:sp>
      <p:sp>
        <p:nvSpPr>
          <p:cNvPr id="6" name="Footer Placeholder 5"/>
          <p:cNvSpPr>
            <a:spLocks noGrp="1"/>
          </p:cNvSpPr>
          <p:nvPr>
            <p:ph type="ftr" sz="quarter" idx="11"/>
          </p:nvPr>
        </p:nvSpPr>
        <p:spPr/>
        <p:txBody>
          <a:bodyPr/>
          <a:lstStyle/>
          <a:p>
            <a:pPr>
              <a:defRPr/>
            </a:pPr>
            <a:r>
              <a:rPr lang="en-GB"/>
              <a:t>SAINT PATRICK'S CATHOLIC PRIMARY SCHOOL</a:t>
            </a:r>
          </a:p>
        </p:txBody>
      </p:sp>
      <p:sp>
        <p:nvSpPr>
          <p:cNvPr id="7" name="Slide Number Placeholder 6"/>
          <p:cNvSpPr>
            <a:spLocks noGrp="1"/>
          </p:cNvSpPr>
          <p:nvPr>
            <p:ph type="sldNum" sz="quarter" idx="12"/>
          </p:nvPr>
        </p:nvSpPr>
        <p:spPr/>
        <p:txBody>
          <a:bodyPr/>
          <a:lstStyle/>
          <a:p>
            <a:pPr>
              <a:defRPr/>
            </a:pPr>
            <a:fld id="{B2A1CE3C-583F-4E31-9BF2-C64CC34E1780}" type="slidenum">
              <a:rPr lang="en-GB" smtClean="0"/>
              <a:pPr>
                <a:defRPr/>
              </a:pPr>
              <a:t>‹#›</a:t>
            </a:fld>
            <a:endParaRPr lang="en-GB"/>
          </a:p>
        </p:txBody>
      </p:sp>
    </p:spTree>
    <p:extLst>
      <p:ext uri="{BB962C8B-B14F-4D97-AF65-F5344CB8AC3E}">
        <p14:creationId xmlns:p14="http://schemas.microsoft.com/office/powerpoint/2010/main" val="79805643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4BE8DC8-36E6-447A-9740-40A18180E9F3}" type="datetime1">
              <a:rPr lang="en-GB" smtClean="0"/>
              <a:pPr>
                <a:defRPr/>
              </a:pPr>
              <a:t>27/06/2024</a:t>
            </a:fld>
            <a:endParaRPr lang="en-GB"/>
          </a:p>
        </p:txBody>
      </p:sp>
      <p:sp>
        <p:nvSpPr>
          <p:cNvPr id="6" name="Footer Placeholder 5"/>
          <p:cNvSpPr>
            <a:spLocks noGrp="1"/>
          </p:cNvSpPr>
          <p:nvPr>
            <p:ph type="ftr" sz="quarter" idx="11"/>
          </p:nvPr>
        </p:nvSpPr>
        <p:spPr/>
        <p:txBody>
          <a:bodyPr/>
          <a:lstStyle/>
          <a:p>
            <a:pPr>
              <a:defRPr/>
            </a:pPr>
            <a:r>
              <a:rPr lang="en-GB"/>
              <a:t>SAINT PATRICK'S CATHOLIC PRIMARY SCHOOL</a:t>
            </a:r>
          </a:p>
        </p:txBody>
      </p:sp>
      <p:sp>
        <p:nvSpPr>
          <p:cNvPr id="7" name="Slide Number Placeholder 6"/>
          <p:cNvSpPr>
            <a:spLocks noGrp="1"/>
          </p:cNvSpPr>
          <p:nvPr>
            <p:ph type="sldNum" sz="quarter" idx="12"/>
          </p:nvPr>
        </p:nvSpPr>
        <p:spPr/>
        <p:txBody>
          <a:bodyPr/>
          <a:lstStyle/>
          <a:p>
            <a:pPr>
              <a:defRPr/>
            </a:pPr>
            <a:fld id="{30A68E81-12D0-4250-84AE-BB634352FDC0}" type="slidenum">
              <a:rPr lang="en-GB" smtClean="0"/>
              <a:pPr>
                <a:defRPr/>
              </a:pPr>
              <a:t>‹#›</a:t>
            </a:fld>
            <a:endParaRPr lang="en-GB"/>
          </a:p>
        </p:txBody>
      </p:sp>
    </p:spTree>
    <p:extLst>
      <p:ext uri="{BB962C8B-B14F-4D97-AF65-F5344CB8AC3E}">
        <p14:creationId xmlns:p14="http://schemas.microsoft.com/office/powerpoint/2010/main" val="2511374914"/>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AF491DC-705D-4E93-92B5-FF291FE4892A}" type="datetime1">
              <a:rPr lang="en-GB" smtClean="0"/>
              <a:pPr>
                <a:defRPr/>
              </a:pPr>
              <a:t>27/06/2024</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GB"/>
              <a:t>SAINT PATRICK'S CATHOLIC PRIMARY SCHOOL</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A54F3143-628B-4507-A441-4473A532E0ED}" type="slidenum">
              <a:rPr lang="en-GB" smtClean="0"/>
              <a:pPr>
                <a:defRPr/>
              </a:pPr>
              <a:t>‹#›</a:t>
            </a:fld>
            <a:endParaRPr lang="en-GB"/>
          </a:p>
        </p:txBody>
      </p:sp>
    </p:spTree>
    <p:extLst>
      <p:ext uri="{BB962C8B-B14F-4D97-AF65-F5344CB8AC3E}">
        <p14:creationId xmlns:p14="http://schemas.microsoft.com/office/powerpoint/2010/main" val="276197586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stCondLst>
                                            <p:cond delay="0"/>
                                          </p:stCondLst>
                                        </p:cTn>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stCondLst>
                                            <p:cond delay="0"/>
                                          </p:stCondLst>
                                        </p:cTn>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stCondLst>
                                            <p:cond delay="0"/>
                                          </p:stCondLst>
                                        </p:cTn>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stCondLst>
                                            <p:cond delay="0"/>
                                          </p:stCondLst>
                                        </p:cTn>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www.coolmilk.com/"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12.xml"/><Relationship Id="rId7" Type="http://schemas.openxmlformats.org/officeDocument/2006/relationships/image" Target="../media/image1.jp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hyperlink" Target="file:///E:\Prospectus%20and%20Rec%20Induc\reception%20induction.ppt#-1,1,1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6"/>
          <p:cNvSpPr>
            <a:spLocks noGrp="1" noChangeArrowheads="1"/>
          </p:cNvSpPr>
          <p:nvPr>
            <p:ph type="ctrTitle"/>
          </p:nvPr>
        </p:nvSpPr>
        <p:spPr>
          <a:xfrm>
            <a:off x="288150" y="2758199"/>
            <a:ext cx="8280294" cy="774039"/>
          </a:xfrm>
        </p:spPr>
        <p:txBody>
          <a:bodyPr>
            <a:noAutofit/>
          </a:bodyPr>
          <a:lstStyle/>
          <a:p>
            <a:pPr algn="ctr" eaLnBrk="1" hangingPunct="1">
              <a:spcBef>
                <a:spcPts val="0"/>
              </a:spcBef>
            </a:pPr>
            <a:br>
              <a:rPr lang="en-GB" sz="4400" dirty="0">
                <a:solidFill>
                  <a:schemeClr val="accent2"/>
                </a:solidFill>
                <a:latin typeface="Century Gothic" pitchFamily="34" charset="0"/>
              </a:rPr>
            </a:br>
            <a:r>
              <a:rPr lang="en-GB" sz="2800" dirty="0">
                <a:solidFill>
                  <a:schemeClr val="accent2"/>
                </a:solidFill>
                <a:latin typeface="Arial Rounded MT Bold" pitchFamily="34" charset="0"/>
              </a:rPr>
              <a:t>RECEPTION INDUCTION 2024/25</a:t>
            </a:r>
          </a:p>
        </p:txBody>
      </p:sp>
      <p:sp>
        <p:nvSpPr>
          <p:cNvPr id="18435" name="Rectangle 11"/>
          <p:cNvSpPr>
            <a:spLocks noGrp="1" noChangeArrowheads="1"/>
          </p:cNvSpPr>
          <p:nvPr>
            <p:ph type="sldNum" sz="quarter" idx="12"/>
          </p:nvPr>
        </p:nvSpPr>
        <p:spPr>
          <a:noFill/>
        </p:spPr>
        <p:txBody>
          <a:bodyPr/>
          <a:lstStyle/>
          <a:p>
            <a:fld id="{55BBFC7B-E3ED-42CA-902C-DB220D9C503A}" type="slidenum">
              <a:rPr lang="en-GB" smtClean="0">
                <a:cs typeface="Arial" charset="0"/>
              </a:rPr>
              <a:pPr/>
              <a:t>1</a:t>
            </a:fld>
            <a:endParaRPr lang="en-GB">
              <a:cs typeface="Arial" charset="0"/>
            </a:endParaRPr>
          </a:p>
        </p:txBody>
      </p:sp>
      <p:sp>
        <p:nvSpPr>
          <p:cNvPr id="18439" name="Text Box 1029"/>
          <p:cNvSpPr txBox="1">
            <a:spLocks noChangeArrowheads="1"/>
          </p:cNvSpPr>
          <p:nvPr/>
        </p:nvSpPr>
        <p:spPr bwMode="auto">
          <a:xfrm>
            <a:off x="1258888" y="5265738"/>
            <a:ext cx="6950075" cy="366712"/>
          </a:xfrm>
          <a:prstGeom prst="rect">
            <a:avLst/>
          </a:prstGeom>
          <a:noFill/>
          <a:ln w="9525">
            <a:noFill/>
            <a:miter lim="800000"/>
            <a:headEnd/>
            <a:tailEnd/>
          </a:ln>
        </p:spPr>
        <p:txBody>
          <a:bodyPr>
            <a:spAutoFit/>
          </a:bodyPr>
          <a:lstStyle/>
          <a:p>
            <a:pPr>
              <a:spcBef>
                <a:spcPct val="50000"/>
              </a:spcBef>
            </a:pPr>
            <a:endParaRPr lang="en-US"/>
          </a:p>
        </p:txBody>
      </p:sp>
      <p:sp>
        <p:nvSpPr>
          <p:cNvPr id="18440" name="Rectangle 1031"/>
          <p:cNvSpPr>
            <a:spLocks noChangeArrowheads="1"/>
          </p:cNvSpPr>
          <p:nvPr/>
        </p:nvSpPr>
        <p:spPr bwMode="auto">
          <a:xfrm>
            <a:off x="288150" y="3711466"/>
            <a:ext cx="6876764" cy="3108543"/>
          </a:xfrm>
          <a:prstGeom prst="rect">
            <a:avLst/>
          </a:prstGeom>
          <a:noFill/>
          <a:ln w="9525">
            <a:noFill/>
            <a:miter lim="800000"/>
            <a:headEnd/>
            <a:tailEnd/>
          </a:ln>
        </p:spPr>
        <p:txBody>
          <a:bodyPr wrap="square" anchor="ctr">
            <a:spAutoFit/>
          </a:bodyPr>
          <a:lstStyle/>
          <a:p>
            <a:pPr eaLnBrk="0" hangingPunct="0"/>
            <a:r>
              <a:rPr kumimoji="1" lang="en-GB" sz="1400" b="1" dirty="0">
                <a:latin typeface="+mj-lt"/>
              </a:rPr>
              <a:t>“Parents provide the seed, the school creates the tree. Saint Patrick’s do this very well; however, they do this with blossoms on!”  </a:t>
            </a:r>
          </a:p>
          <a:p>
            <a:pPr eaLnBrk="0" hangingPunct="0"/>
            <a:r>
              <a:rPr kumimoji="1" lang="en-GB" sz="1400" b="1" i="1" dirty="0">
                <a:solidFill>
                  <a:schemeClr val="accent1"/>
                </a:solidFill>
                <a:latin typeface="+mj-lt"/>
              </a:rPr>
              <a:t> (Parent of children at St. Patrick’s)</a:t>
            </a:r>
          </a:p>
          <a:p>
            <a:pPr eaLnBrk="0" hangingPunct="0"/>
            <a:endParaRPr kumimoji="1" lang="en-GB" sz="1400" b="1" i="1" dirty="0">
              <a:solidFill>
                <a:schemeClr val="accent1"/>
              </a:solidFill>
              <a:latin typeface="+mj-lt"/>
            </a:endParaRPr>
          </a:p>
          <a:p>
            <a:pPr eaLnBrk="0" hangingPunct="0"/>
            <a:r>
              <a:rPr lang="en-GB" sz="1400" b="1" i="1" dirty="0"/>
              <a:t>“Parents, including those new to the school, appreciate the support and commitment leaders provide. One parent said, The school is a wonderful, happy environment and my children are thriving.”</a:t>
            </a:r>
            <a:endParaRPr kumimoji="1" lang="en-GB" sz="1400" b="1" i="1" dirty="0">
              <a:solidFill>
                <a:schemeClr val="accent1"/>
              </a:solidFill>
              <a:latin typeface="+mj-lt"/>
            </a:endParaRPr>
          </a:p>
          <a:p>
            <a:pPr eaLnBrk="0" hangingPunct="0"/>
            <a:r>
              <a:rPr kumimoji="1" lang="en-GB" sz="1400" b="1" i="1" dirty="0">
                <a:solidFill>
                  <a:schemeClr val="accent2"/>
                </a:solidFill>
              </a:rPr>
              <a:t>(Ofsted 2022) </a:t>
            </a:r>
          </a:p>
          <a:p>
            <a:pPr eaLnBrk="0" hangingPunct="0"/>
            <a:endParaRPr kumimoji="1" lang="en-GB" sz="1400" b="1" dirty="0">
              <a:latin typeface="+mj-lt"/>
            </a:endParaRPr>
          </a:p>
          <a:p>
            <a:r>
              <a:rPr lang="en-GB" sz="1400" b="1" i="1" dirty="0"/>
              <a:t>“Pupils are proud to attend St Patrick’s Catholic Primary School</a:t>
            </a:r>
            <a:r>
              <a:rPr lang="en-GB" sz="1400" dirty="0"/>
              <a:t>.” </a:t>
            </a:r>
          </a:p>
          <a:p>
            <a:r>
              <a:rPr kumimoji="1" lang="en-GB" sz="1400" b="1" i="1" dirty="0">
                <a:solidFill>
                  <a:schemeClr val="accent2"/>
                </a:solidFill>
                <a:latin typeface="+mj-lt"/>
              </a:rPr>
              <a:t>(Ofsted 2022) </a:t>
            </a:r>
          </a:p>
          <a:p>
            <a:endParaRPr kumimoji="1" lang="en-GB" sz="1400" dirty="0">
              <a:latin typeface="+mj-lt"/>
            </a:endParaRPr>
          </a:p>
          <a:p>
            <a:r>
              <a:rPr kumimoji="1" lang="en-GB" sz="1400" b="1" dirty="0">
                <a:latin typeface="+mj-lt"/>
              </a:rPr>
              <a:t>“</a:t>
            </a:r>
            <a:r>
              <a:rPr lang="en-GB" sz="1400" b="1" dirty="0">
                <a:latin typeface="+mj-lt"/>
              </a:rPr>
              <a:t>An exceptional Catholic Community where ‘All Are Welcome’”                </a:t>
            </a:r>
            <a:r>
              <a:rPr lang="en-GB" sz="1400" b="1" i="1" dirty="0">
                <a:solidFill>
                  <a:schemeClr val="accent3"/>
                </a:solidFill>
                <a:latin typeface="+mj-lt"/>
              </a:rPr>
              <a:t>(Denominational Inspection - July 2018)</a:t>
            </a:r>
            <a:endParaRPr lang="en-GB" sz="1400" b="1" dirty="0">
              <a:solidFill>
                <a:schemeClr val="accent3"/>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860" y="16115"/>
            <a:ext cx="1800200" cy="1546481"/>
          </a:xfrm>
          <a:prstGeom prst="rect">
            <a:avLst/>
          </a:prstGeom>
        </p:spPr>
      </p:pic>
      <p:sp>
        <p:nvSpPr>
          <p:cNvPr id="4" name="TextBox 3"/>
          <p:cNvSpPr txBox="1"/>
          <p:nvPr/>
        </p:nvSpPr>
        <p:spPr>
          <a:xfrm>
            <a:off x="1097301" y="1680981"/>
            <a:ext cx="6229318" cy="1077218"/>
          </a:xfrm>
          <a:prstGeom prst="rect">
            <a:avLst/>
          </a:prstGeom>
          <a:noFill/>
        </p:spPr>
        <p:txBody>
          <a:bodyPr wrap="square" rtlCol="0">
            <a:spAutoFit/>
          </a:bodyPr>
          <a:lstStyle/>
          <a:p>
            <a:pPr algn="ctr"/>
            <a:r>
              <a:rPr lang="en-GB" sz="3200" dirty="0">
                <a:solidFill>
                  <a:schemeClr val="accent1"/>
                </a:solidFill>
                <a:latin typeface="Arial Rounded MT Bold" pitchFamily="34" charset="0"/>
              </a:rPr>
              <a:t>SAINT PATRICK’S CATHOLIC </a:t>
            </a:r>
            <a:br>
              <a:rPr lang="en-GB" sz="3200" dirty="0">
                <a:solidFill>
                  <a:schemeClr val="accent1"/>
                </a:solidFill>
                <a:latin typeface="Arial Rounded MT Bold" pitchFamily="34" charset="0"/>
              </a:rPr>
            </a:br>
            <a:r>
              <a:rPr lang="en-GB" sz="3200" dirty="0">
                <a:solidFill>
                  <a:schemeClr val="accent1"/>
                </a:solidFill>
                <a:latin typeface="Arial Rounded MT Bold" pitchFamily="34" charset="0"/>
              </a:rPr>
              <a:t>PRIMARY SCHOOL</a:t>
            </a:r>
            <a:endParaRPr lang="en-GB" sz="3200" dirty="0">
              <a:solidFill>
                <a:schemeClr val="accent1"/>
              </a:solidFill>
            </a:endParaRP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AutoShape 2"/>
          <p:cNvSpPr>
            <a:spLocks noGrp="1" noChangeArrowheads="1"/>
          </p:cNvSpPr>
          <p:nvPr>
            <p:ph type="title"/>
          </p:nvPr>
        </p:nvSpPr>
        <p:spPr>
          <a:xfrm>
            <a:off x="1439652" y="282121"/>
            <a:ext cx="7924800" cy="669925"/>
          </a:xfrm>
        </p:spPr>
        <p:txBody>
          <a:bodyPr>
            <a:normAutofit fontScale="90000"/>
          </a:bodyPr>
          <a:lstStyle/>
          <a:p>
            <a:pPr eaLnBrk="1" hangingPunct="1"/>
            <a:r>
              <a:rPr lang="en-GB" dirty="0"/>
              <a:t>Lunch times – </a:t>
            </a:r>
            <a:br>
              <a:rPr lang="en-GB" dirty="0"/>
            </a:br>
            <a:r>
              <a:rPr lang="en-GB" dirty="0"/>
              <a:t>UFSM / FSM explained!</a:t>
            </a:r>
          </a:p>
        </p:txBody>
      </p:sp>
      <p:sp>
        <p:nvSpPr>
          <p:cNvPr id="38917" name="Rectangle 3"/>
          <p:cNvSpPr>
            <a:spLocks noGrp="1" noChangeArrowheads="1"/>
          </p:cNvSpPr>
          <p:nvPr>
            <p:ph type="body" sz="half" idx="1"/>
          </p:nvPr>
        </p:nvSpPr>
        <p:spPr>
          <a:xfrm>
            <a:off x="193074" y="1664804"/>
            <a:ext cx="7529513" cy="5076564"/>
          </a:xfrm>
        </p:spPr>
        <p:txBody>
          <a:bodyPr>
            <a:normAutofit fontScale="70000" lnSpcReduction="20000"/>
          </a:bodyPr>
          <a:lstStyle/>
          <a:p>
            <a:pPr eaLnBrk="1" hangingPunct="1">
              <a:lnSpc>
                <a:spcPct val="80000"/>
              </a:lnSpc>
            </a:pPr>
            <a:endParaRPr lang="en-GB" sz="1000" dirty="0"/>
          </a:p>
          <a:p>
            <a:pPr eaLnBrk="1" hangingPunct="1">
              <a:lnSpc>
                <a:spcPct val="80000"/>
              </a:lnSpc>
              <a:buFont typeface="Wingdings" pitchFamily="2" charset="2"/>
              <a:buNone/>
            </a:pPr>
            <a:r>
              <a:rPr lang="en-GB" sz="2600" b="1" dirty="0">
                <a:solidFill>
                  <a:schemeClr val="accent2"/>
                </a:solidFill>
              </a:rPr>
              <a:t>ALL children in KS1 are entitled to UNIVERSAL FREE SCHOOL MEALS</a:t>
            </a:r>
          </a:p>
          <a:p>
            <a:pPr eaLnBrk="1" hangingPunct="1">
              <a:lnSpc>
                <a:spcPct val="80000"/>
              </a:lnSpc>
              <a:buFont typeface="Wingdings" pitchFamily="2" charset="2"/>
              <a:buNone/>
            </a:pPr>
            <a:endParaRPr lang="en-GB" sz="1400" dirty="0"/>
          </a:p>
          <a:p>
            <a:pPr eaLnBrk="1" hangingPunct="1">
              <a:lnSpc>
                <a:spcPct val="120000"/>
              </a:lnSpc>
            </a:pPr>
            <a:r>
              <a:rPr lang="en-GB" sz="2000" dirty="0"/>
              <a:t>Please fill out the form in the welcome pack if you think your child is eligible for </a:t>
            </a:r>
            <a:r>
              <a:rPr lang="en-GB" sz="2000" b="1" dirty="0">
                <a:solidFill>
                  <a:srgbClr val="C00000"/>
                </a:solidFill>
              </a:rPr>
              <a:t>free school meals (in addition to UFSM). </a:t>
            </a:r>
            <a:r>
              <a:rPr lang="en-GB" sz="2000" b="1" dirty="0"/>
              <a:t>‘PUPIL PREMIUM’ </a:t>
            </a:r>
          </a:p>
          <a:p>
            <a:pPr eaLnBrk="1" hangingPunct="1">
              <a:lnSpc>
                <a:spcPct val="120000"/>
              </a:lnSpc>
            </a:pPr>
            <a:endParaRPr lang="en-GB" sz="2000" dirty="0">
              <a:solidFill>
                <a:srgbClr val="FF0000"/>
              </a:solidFill>
            </a:endParaRPr>
          </a:p>
          <a:p>
            <a:pPr eaLnBrk="1" hangingPunct="1">
              <a:lnSpc>
                <a:spcPct val="120000"/>
              </a:lnSpc>
            </a:pPr>
            <a:r>
              <a:rPr lang="en-GB" sz="2000" dirty="0"/>
              <a:t>Children having a school dinner will have a choice of three meals. Parents need to go on the school meals website to book school dinners. </a:t>
            </a:r>
          </a:p>
          <a:p>
            <a:pPr eaLnBrk="1" hangingPunct="1">
              <a:lnSpc>
                <a:spcPct val="120000"/>
              </a:lnSpc>
            </a:pPr>
            <a:endParaRPr lang="en-GB" sz="2000" dirty="0"/>
          </a:p>
          <a:p>
            <a:pPr eaLnBrk="1" hangingPunct="1">
              <a:lnSpc>
                <a:spcPct val="120000"/>
              </a:lnSpc>
            </a:pPr>
            <a:r>
              <a:rPr lang="en-GB" sz="2000" dirty="0"/>
              <a:t>Our new children sit together as a class at lunch. Our supervisors keep a special watch on all the new children to check that they are managing to eat their lunch. </a:t>
            </a:r>
          </a:p>
          <a:p>
            <a:pPr marL="0" indent="0" eaLnBrk="1" hangingPunct="1">
              <a:lnSpc>
                <a:spcPct val="120000"/>
              </a:lnSpc>
              <a:buNone/>
            </a:pPr>
            <a:endParaRPr lang="en-GB" sz="2000" dirty="0"/>
          </a:p>
          <a:p>
            <a:pPr eaLnBrk="1" hangingPunct="1">
              <a:lnSpc>
                <a:spcPct val="120000"/>
              </a:lnSpc>
            </a:pPr>
            <a:r>
              <a:rPr lang="en-GB" sz="2000" dirty="0"/>
              <a:t>Please ensure that you provide a lunch which your child will like to eat as we encourage everyone to eat as much of their lunch as possible.</a:t>
            </a:r>
          </a:p>
          <a:p>
            <a:pPr marL="0" indent="0" eaLnBrk="1" hangingPunct="1">
              <a:lnSpc>
                <a:spcPct val="120000"/>
              </a:lnSpc>
              <a:buNone/>
            </a:pPr>
            <a:endParaRPr lang="en-GB" sz="2000" dirty="0"/>
          </a:p>
          <a:p>
            <a:pPr eaLnBrk="1" hangingPunct="1">
              <a:lnSpc>
                <a:spcPct val="120000"/>
              </a:lnSpc>
            </a:pPr>
            <a:r>
              <a:rPr lang="en-GB" sz="2000" dirty="0"/>
              <a:t>The Reception children quickly learn the routines of lunch time at Saint Patrick’s.</a:t>
            </a:r>
          </a:p>
        </p:txBody>
      </p:sp>
      <p:sp>
        <p:nvSpPr>
          <p:cNvPr id="38915" name="Slide Number Placeholder 7"/>
          <p:cNvSpPr>
            <a:spLocks noGrp="1"/>
          </p:cNvSpPr>
          <p:nvPr>
            <p:ph type="sldNum" sz="quarter" idx="12"/>
          </p:nvPr>
        </p:nvSpPr>
        <p:spPr>
          <a:noFill/>
        </p:spPr>
        <p:txBody>
          <a:bodyPr/>
          <a:lstStyle/>
          <a:p>
            <a:fld id="{A5B37EB0-1A87-4A9A-BC63-E576A6BF2E17}" type="slidenum">
              <a:rPr lang="en-GB" smtClean="0">
                <a:cs typeface="Arial" charset="0"/>
              </a:rPr>
              <a:pPr/>
              <a:t>10</a:t>
            </a:fld>
            <a:endParaRPr lang="en-GB">
              <a:cs typeface="Arial" charset="0"/>
            </a:endParaRPr>
          </a:p>
        </p:txBody>
      </p:sp>
      <p:pic>
        <p:nvPicPr>
          <p:cNvPr id="38919" name="Picture 9" descr="MCj02401730000[1]"/>
          <p:cNvPicPr>
            <a:picLocks noChangeAspect="1" noChangeArrowheads="1"/>
          </p:cNvPicPr>
          <p:nvPr/>
        </p:nvPicPr>
        <p:blipFill>
          <a:blip r:embed="rId3"/>
          <a:srcRect/>
          <a:stretch>
            <a:fillRect/>
          </a:stretch>
        </p:blipFill>
        <p:spPr bwMode="auto">
          <a:xfrm>
            <a:off x="7830345" y="4824402"/>
            <a:ext cx="1162050" cy="1664820"/>
          </a:xfrm>
          <a:prstGeom prst="rect">
            <a:avLst/>
          </a:prstGeom>
          <a:noFill/>
          <a:ln w="9525">
            <a:noFill/>
            <a:miter lim="800000"/>
            <a:headEnd/>
            <a:tailEnd/>
          </a:ln>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31435"/>
          <a:stretch/>
        </p:blipFill>
        <p:spPr>
          <a:xfrm rot="5400000">
            <a:off x="7308196" y="6715"/>
            <a:ext cx="1654386" cy="180221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7898"/>
            <a:ext cx="1224136" cy="1051607"/>
          </a:xfrm>
          <a:prstGeom prst="rect">
            <a:avLst/>
          </a:prstGeom>
        </p:spPr>
      </p:pic>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AutoShape 6"/>
          <p:cNvSpPr>
            <a:spLocks noGrp="1" noChangeArrowheads="1"/>
          </p:cNvSpPr>
          <p:nvPr>
            <p:ph type="title"/>
          </p:nvPr>
        </p:nvSpPr>
        <p:spPr>
          <a:xfrm>
            <a:off x="1393057" y="341780"/>
            <a:ext cx="4763119" cy="773113"/>
          </a:xfrm>
        </p:spPr>
        <p:txBody>
          <a:bodyPr/>
          <a:lstStyle/>
          <a:p>
            <a:pPr eaLnBrk="1" hangingPunct="1"/>
            <a:r>
              <a:rPr lang="en-GB" dirty="0"/>
              <a:t>Essential Information</a:t>
            </a:r>
          </a:p>
        </p:txBody>
      </p:sp>
      <p:sp>
        <p:nvSpPr>
          <p:cNvPr id="40964" name="Rectangle 7"/>
          <p:cNvSpPr>
            <a:spLocks noGrp="1" noChangeArrowheads="1"/>
          </p:cNvSpPr>
          <p:nvPr>
            <p:ph type="body" sz="half" idx="1"/>
          </p:nvPr>
        </p:nvSpPr>
        <p:spPr>
          <a:xfrm>
            <a:off x="287524" y="341780"/>
            <a:ext cx="6948772" cy="6363584"/>
          </a:xfrm>
        </p:spPr>
        <p:txBody>
          <a:bodyPr>
            <a:normAutofit lnSpcReduction="10000"/>
          </a:bodyPr>
          <a:lstStyle/>
          <a:p>
            <a:pPr eaLnBrk="1" hangingPunct="1">
              <a:lnSpc>
                <a:spcPct val="90000"/>
              </a:lnSpc>
            </a:pPr>
            <a:endParaRPr lang="en-GB" sz="1800" dirty="0"/>
          </a:p>
          <a:p>
            <a:pPr eaLnBrk="1" hangingPunct="1">
              <a:lnSpc>
                <a:spcPct val="90000"/>
              </a:lnSpc>
            </a:pPr>
            <a:endParaRPr lang="en-GB" sz="1800" dirty="0"/>
          </a:p>
          <a:p>
            <a:pPr eaLnBrk="1" hangingPunct="1">
              <a:lnSpc>
                <a:spcPct val="90000"/>
              </a:lnSpc>
            </a:pPr>
            <a:endParaRPr lang="en-GB" sz="1800" dirty="0"/>
          </a:p>
          <a:p>
            <a:pPr eaLnBrk="1" hangingPunct="1">
              <a:lnSpc>
                <a:spcPct val="90000"/>
              </a:lnSpc>
            </a:pPr>
            <a:r>
              <a:rPr lang="en-GB" sz="1800" b="1" dirty="0">
                <a:solidFill>
                  <a:schemeClr val="tx1"/>
                </a:solidFill>
              </a:rPr>
              <a:t>Please label </a:t>
            </a:r>
            <a:r>
              <a:rPr lang="en-GB" sz="1800" b="1" u="sng" dirty="0">
                <a:solidFill>
                  <a:schemeClr val="accent1"/>
                </a:solidFill>
              </a:rPr>
              <a:t>EVERYTHING</a:t>
            </a:r>
            <a:r>
              <a:rPr lang="en-GB" sz="1800" b="1" dirty="0">
                <a:solidFill>
                  <a:schemeClr val="tx1"/>
                </a:solidFill>
              </a:rPr>
              <a:t> your child brings to school including PE </a:t>
            </a:r>
            <a:r>
              <a:rPr lang="en-GB" b="1" dirty="0">
                <a:solidFill>
                  <a:schemeClr val="tx1"/>
                </a:solidFill>
              </a:rPr>
              <a:t>Uniform</a:t>
            </a:r>
            <a:r>
              <a:rPr lang="en-GB" sz="1800" b="1" dirty="0">
                <a:solidFill>
                  <a:schemeClr val="tx1"/>
                </a:solidFill>
              </a:rPr>
              <a:t> (white t-shirt / navy blue shorts / daps).</a:t>
            </a:r>
          </a:p>
          <a:p>
            <a:pPr eaLnBrk="1" hangingPunct="1">
              <a:lnSpc>
                <a:spcPct val="90000"/>
              </a:lnSpc>
            </a:pPr>
            <a:r>
              <a:rPr lang="en-GB" sz="1800" dirty="0"/>
              <a:t>Please bring all money in an envelope with your child’s name and the purpose of the money.</a:t>
            </a:r>
          </a:p>
          <a:p>
            <a:pPr eaLnBrk="1" hangingPunct="1">
              <a:lnSpc>
                <a:spcPct val="90000"/>
              </a:lnSpc>
            </a:pPr>
            <a:r>
              <a:rPr lang="en-GB" sz="1800" dirty="0"/>
              <a:t>Please make a point of speaking with a member of the Early Years Team about any specific medical condition your child may suffer with. This is in addition to the information which you have supplied on the form.</a:t>
            </a:r>
          </a:p>
          <a:p>
            <a:pPr eaLnBrk="1" hangingPunct="1">
              <a:lnSpc>
                <a:spcPct val="90000"/>
              </a:lnSpc>
            </a:pPr>
            <a:r>
              <a:rPr lang="en-GB" sz="1800" dirty="0"/>
              <a:t>Please send your child to school with a book bag and a lunch box / book hot dinners when staying for lunch. Each child will have their own locker where belongings will be stored. </a:t>
            </a:r>
          </a:p>
          <a:p>
            <a:pPr eaLnBrk="1" hangingPunct="1">
              <a:lnSpc>
                <a:spcPct val="90000"/>
              </a:lnSpc>
            </a:pPr>
            <a:r>
              <a:rPr lang="en-GB" sz="1800" dirty="0">
                <a:hlinkClick r:id="rId3"/>
              </a:rPr>
              <a:t>http://www.coolmilk.com</a:t>
            </a:r>
            <a:r>
              <a:rPr lang="en-GB" dirty="0"/>
              <a:t> </a:t>
            </a:r>
            <a:r>
              <a:rPr lang="en-GB" sz="1800" dirty="0"/>
              <a:t>children will be given free milk until the age of 5. If you would like to continue with milk after 5 then please register a few weeks before their 5</a:t>
            </a:r>
            <a:r>
              <a:rPr lang="en-GB" sz="1800" baseline="30000" dirty="0"/>
              <a:t>th</a:t>
            </a:r>
            <a:r>
              <a:rPr lang="en-GB" sz="1800" dirty="0"/>
              <a:t> birthday. </a:t>
            </a:r>
          </a:p>
          <a:p>
            <a:pPr eaLnBrk="1" hangingPunct="1">
              <a:lnSpc>
                <a:spcPct val="90000"/>
              </a:lnSpc>
            </a:pPr>
            <a:r>
              <a:rPr lang="en-GB" dirty="0"/>
              <a:t>You will have your induction pack, please return forms to the school office by the end of this term. This PowerPoint will be available on the school website under Parent Information – New Starters. </a:t>
            </a:r>
            <a:endParaRPr lang="en-GB" sz="1800" dirty="0"/>
          </a:p>
        </p:txBody>
      </p:sp>
      <p:sp>
        <p:nvSpPr>
          <p:cNvPr id="40962" name="Slide Number Placeholder 7"/>
          <p:cNvSpPr>
            <a:spLocks noGrp="1"/>
          </p:cNvSpPr>
          <p:nvPr>
            <p:ph type="sldNum" sz="quarter" idx="12"/>
          </p:nvPr>
        </p:nvSpPr>
        <p:spPr>
          <a:noFill/>
        </p:spPr>
        <p:txBody>
          <a:bodyPr/>
          <a:lstStyle/>
          <a:p>
            <a:fld id="{C72EB4A6-E7B0-4716-AD84-E88C80175DAC}" type="slidenum">
              <a:rPr lang="en-GB" smtClean="0">
                <a:cs typeface="Arial" charset="0"/>
              </a:rPr>
              <a:pPr/>
              <a:t>11</a:t>
            </a:fld>
            <a:endParaRPr lang="en-GB">
              <a:cs typeface="Arial"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6356" y="137898"/>
            <a:ext cx="1224136" cy="1051607"/>
          </a:xfrm>
          <a:prstGeom prst="rect">
            <a:avLst/>
          </a:prstGeom>
        </p:spPr>
      </p:pic>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2" name="AutoShape 2"/>
          <p:cNvSpPr>
            <a:spLocks noGrp="1" noChangeArrowheads="1"/>
          </p:cNvSpPr>
          <p:nvPr>
            <p:ph type="title"/>
          </p:nvPr>
        </p:nvSpPr>
        <p:spPr>
          <a:xfrm>
            <a:off x="367437" y="423280"/>
            <a:ext cx="7924800" cy="1143000"/>
          </a:xfrm>
        </p:spPr>
        <p:txBody>
          <a:bodyPr/>
          <a:lstStyle/>
          <a:p>
            <a:pPr eaLnBrk="1" hangingPunct="1"/>
            <a:r>
              <a:rPr lang="en-GB" sz="3200" dirty="0"/>
              <a:t>Developing Parent Partnerships</a:t>
            </a:r>
            <a:br>
              <a:rPr lang="en-GB" sz="3200" dirty="0"/>
            </a:br>
            <a:r>
              <a:rPr lang="en-GB" sz="3200" dirty="0"/>
              <a:t>at Saint Patrick’s</a:t>
            </a:r>
          </a:p>
        </p:txBody>
      </p:sp>
      <p:sp>
        <p:nvSpPr>
          <p:cNvPr id="137233" name="Rectangle 3"/>
          <p:cNvSpPr>
            <a:spLocks noGrp="1" noChangeArrowheads="1"/>
          </p:cNvSpPr>
          <p:nvPr>
            <p:ph type="body" sz="half" idx="1"/>
          </p:nvPr>
        </p:nvSpPr>
        <p:spPr>
          <a:xfrm>
            <a:off x="367437" y="2172088"/>
            <a:ext cx="7231063" cy="3724275"/>
          </a:xfrm>
        </p:spPr>
        <p:txBody>
          <a:bodyPr>
            <a:normAutofit/>
          </a:bodyPr>
          <a:lstStyle/>
          <a:p>
            <a:pPr eaLnBrk="1" hangingPunct="1">
              <a:lnSpc>
                <a:spcPct val="90000"/>
              </a:lnSpc>
            </a:pPr>
            <a:r>
              <a:rPr lang="en-GB" sz="2000" dirty="0"/>
              <a:t>Provisional Meet and Greet sessions (during the 2 induction weeks)</a:t>
            </a:r>
          </a:p>
          <a:p>
            <a:pPr eaLnBrk="1" hangingPunct="1">
              <a:lnSpc>
                <a:spcPct val="90000"/>
              </a:lnSpc>
            </a:pPr>
            <a:r>
              <a:rPr lang="en-GB" sz="2000" dirty="0"/>
              <a:t>Curriculum afternoon </a:t>
            </a:r>
          </a:p>
          <a:p>
            <a:pPr eaLnBrk="1" hangingPunct="1">
              <a:lnSpc>
                <a:spcPct val="90000"/>
              </a:lnSpc>
            </a:pPr>
            <a:r>
              <a:rPr lang="en-GB" sz="2000" dirty="0"/>
              <a:t>Parents’ Evenings (October / March)</a:t>
            </a:r>
          </a:p>
          <a:p>
            <a:pPr eaLnBrk="1" hangingPunct="1">
              <a:lnSpc>
                <a:spcPct val="90000"/>
              </a:lnSpc>
            </a:pPr>
            <a:r>
              <a:rPr lang="en-GB" sz="2000" dirty="0"/>
              <a:t>Annual Records of Achievement </a:t>
            </a:r>
          </a:p>
          <a:p>
            <a:pPr eaLnBrk="1" hangingPunct="1">
              <a:lnSpc>
                <a:spcPct val="90000"/>
              </a:lnSpc>
            </a:pPr>
            <a:r>
              <a:rPr lang="en-GB" sz="2000" dirty="0"/>
              <a:t>Termly Assessment</a:t>
            </a:r>
          </a:p>
          <a:p>
            <a:pPr eaLnBrk="1" hangingPunct="1">
              <a:lnSpc>
                <a:spcPct val="90000"/>
              </a:lnSpc>
            </a:pPr>
            <a:r>
              <a:rPr lang="en-GB" sz="2000" dirty="0"/>
              <a:t>Parent Information workshops</a:t>
            </a:r>
          </a:p>
          <a:p>
            <a:pPr eaLnBrk="1" hangingPunct="1">
              <a:lnSpc>
                <a:spcPct val="90000"/>
              </a:lnSpc>
            </a:pPr>
            <a:r>
              <a:rPr lang="en-GB" sz="2000" dirty="0"/>
              <a:t>Learning Journals (Tapestry)  </a:t>
            </a:r>
          </a:p>
          <a:p>
            <a:pPr eaLnBrk="1" hangingPunct="1">
              <a:lnSpc>
                <a:spcPct val="90000"/>
              </a:lnSpc>
            </a:pPr>
            <a:r>
              <a:rPr lang="en-GB" sz="2000" dirty="0"/>
              <a:t>Informal conversation (morning/after school)</a:t>
            </a:r>
          </a:p>
          <a:p>
            <a:pPr eaLnBrk="1" hangingPunct="1">
              <a:lnSpc>
                <a:spcPct val="90000"/>
              </a:lnSpc>
            </a:pPr>
            <a:endParaRPr lang="en-GB" sz="1800" dirty="0"/>
          </a:p>
        </p:txBody>
      </p:sp>
      <p:graphicFrame>
        <p:nvGraphicFramePr>
          <p:cNvPr id="137228" name="Object 12">
            <a:hlinkClick r:id="rId4" action="ppaction://hlinkpres?slideindex=1&amp;slidetitle=12"/>
          </p:cNvPr>
          <p:cNvGraphicFramePr>
            <a:graphicFrameLocks noGrp="1" noChangeAspect="1"/>
          </p:cNvGraphicFramePr>
          <p:nvPr>
            <p:ph sz="quarter" idx="2"/>
          </p:nvPr>
        </p:nvGraphicFramePr>
        <p:xfrm>
          <a:off x="4999900" y="2362200"/>
          <a:ext cx="3292337" cy="1785938"/>
        </p:xfrm>
        <a:graphic>
          <a:graphicData uri="http://schemas.openxmlformats.org/presentationml/2006/ole">
            <mc:AlternateContent xmlns:mc="http://schemas.openxmlformats.org/markup-compatibility/2006">
              <mc:Choice xmlns:v="urn:schemas-microsoft-com:vml" Requires="v">
                <p:oleObj spid="_x0000_s137378" name="Chart" r:id="rId5" imgW="4038566" imgH="2190596" progId="MSGraph.Chart.8">
                  <p:embed followColorScheme="full"/>
                </p:oleObj>
              </mc:Choice>
              <mc:Fallback>
                <p:oleObj name="Chart" r:id="rId5" imgW="4038566" imgH="2190596" progId="MSGraph.Chart.8">
                  <p:embed followColorScheme="full"/>
                  <p:pic>
                    <p:nvPicPr>
                      <p:cNvPr id="0" name="Picture 12"/>
                      <p:cNvPicPr>
                        <a:picLocks noChangeAspect="1" noChangeArrowheads="1"/>
                      </p:cNvPicPr>
                      <p:nvPr/>
                    </p:nvPicPr>
                    <p:blipFill>
                      <a:blip r:embed="rId6"/>
                      <a:srcRect/>
                      <a:stretch>
                        <a:fillRect/>
                      </a:stretch>
                    </p:blipFill>
                    <p:spPr bwMode="auto">
                      <a:xfrm>
                        <a:off x="4999900" y="2362200"/>
                        <a:ext cx="3292337" cy="178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7231" name="Slide Number Placeholder 7"/>
          <p:cNvSpPr>
            <a:spLocks noGrp="1"/>
          </p:cNvSpPr>
          <p:nvPr>
            <p:ph type="sldNum" sz="quarter" idx="12"/>
          </p:nvPr>
        </p:nvSpPr>
        <p:spPr>
          <a:noFill/>
        </p:spPr>
        <p:txBody>
          <a:bodyPr/>
          <a:lstStyle/>
          <a:p>
            <a:fld id="{7DB54F78-F4C6-4F2B-9811-E2B6D4A11615}" type="slidenum">
              <a:rPr lang="en-GB" smtClean="0">
                <a:cs typeface="Arial" charset="0"/>
              </a:rPr>
              <a:pPr/>
              <a:t>12</a:t>
            </a:fld>
            <a:endParaRPr lang="en-GB">
              <a:cs typeface="Arial" charset="0"/>
            </a:endParaRPr>
          </a:p>
        </p:txBody>
      </p:sp>
      <p:sp>
        <p:nvSpPr>
          <p:cNvPr id="137234" name="Rectangle 14"/>
          <p:cNvSpPr>
            <a:spLocks noChangeArrowheads="1"/>
          </p:cNvSpPr>
          <p:nvPr/>
        </p:nvSpPr>
        <p:spPr bwMode="auto">
          <a:xfrm>
            <a:off x="5364163" y="4616450"/>
            <a:ext cx="184150" cy="457200"/>
          </a:xfrm>
          <a:prstGeom prst="rect">
            <a:avLst/>
          </a:prstGeom>
          <a:noFill/>
          <a:ln w="9525">
            <a:noFill/>
            <a:miter lim="800000"/>
            <a:headEnd/>
            <a:tailEnd/>
          </a:ln>
        </p:spPr>
        <p:txBody>
          <a:bodyPr wrap="none">
            <a:spAutoFit/>
          </a:bodyPr>
          <a:lstStyle/>
          <a:p>
            <a:endParaRPr kumimoji="1" lang="en-US" sz="2400">
              <a:latin typeface="Times New Roman" pitchFamily="18" charset="0"/>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8500" y="152636"/>
            <a:ext cx="1419377" cy="1219331"/>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2458" y="2816386"/>
            <a:ext cx="3011990" cy="2249697"/>
          </a:xfrm>
          <a:prstGeom prst="rect">
            <a:avLst/>
          </a:prstGeom>
        </p:spPr>
      </p:pic>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AutoShape 2"/>
          <p:cNvSpPr>
            <a:spLocks noGrp="1" noChangeArrowheads="1"/>
          </p:cNvSpPr>
          <p:nvPr>
            <p:ph type="title"/>
          </p:nvPr>
        </p:nvSpPr>
        <p:spPr>
          <a:xfrm>
            <a:off x="863600" y="549275"/>
            <a:ext cx="6870700" cy="2413000"/>
          </a:xfrm>
        </p:spPr>
        <p:txBody>
          <a:bodyPr/>
          <a:lstStyle/>
          <a:p>
            <a:pPr eaLnBrk="1" hangingPunct="1"/>
            <a:br>
              <a:rPr kumimoji="1" lang="en-US" dirty="0"/>
            </a:br>
            <a:endParaRPr kumimoji="1" lang="en-US" dirty="0"/>
          </a:p>
        </p:txBody>
      </p:sp>
      <p:sp>
        <p:nvSpPr>
          <p:cNvPr id="139269" name="Rectangle 3"/>
          <p:cNvSpPr>
            <a:spLocks noGrp="1" noChangeArrowheads="1"/>
          </p:cNvSpPr>
          <p:nvPr>
            <p:ph idx="1"/>
          </p:nvPr>
        </p:nvSpPr>
        <p:spPr>
          <a:xfrm>
            <a:off x="448888" y="944742"/>
            <a:ext cx="7696200" cy="4968515"/>
          </a:xfrm>
        </p:spPr>
        <p:txBody>
          <a:bodyPr/>
          <a:lstStyle/>
          <a:p>
            <a:pPr eaLnBrk="1" hangingPunct="1">
              <a:lnSpc>
                <a:spcPct val="80000"/>
              </a:lnSpc>
              <a:buFont typeface="Wingdings" pitchFamily="2" charset="2"/>
              <a:buNone/>
            </a:pPr>
            <a:endParaRPr kumimoji="1" lang="en-GB" sz="1400" b="1" u="sng" dirty="0"/>
          </a:p>
          <a:p>
            <a:pPr eaLnBrk="1" hangingPunct="1">
              <a:lnSpc>
                <a:spcPct val="80000"/>
              </a:lnSpc>
              <a:buFont typeface="Wingdings" pitchFamily="2" charset="2"/>
              <a:buNone/>
            </a:pPr>
            <a:endParaRPr kumimoji="1" lang="en-GB" sz="1400" b="1" u="sng" dirty="0"/>
          </a:p>
          <a:p>
            <a:pPr eaLnBrk="1" hangingPunct="1">
              <a:lnSpc>
                <a:spcPct val="80000"/>
              </a:lnSpc>
              <a:buFont typeface="Wingdings" pitchFamily="2" charset="2"/>
              <a:buNone/>
            </a:pPr>
            <a:endParaRPr kumimoji="1" lang="en-GB" sz="1400" b="1" u="sng" dirty="0"/>
          </a:p>
          <a:p>
            <a:pPr eaLnBrk="1" hangingPunct="1">
              <a:lnSpc>
                <a:spcPct val="80000"/>
              </a:lnSpc>
              <a:buFont typeface="Wingdings" pitchFamily="2" charset="2"/>
              <a:buNone/>
            </a:pPr>
            <a:endParaRPr kumimoji="1" lang="en-GB" sz="1400" b="1" u="sng" dirty="0"/>
          </a:p>
          <a:p>
            <a:pPr eaLnBrk="1" hangingPunct="1">
              <a:lnSpc>
                <a:spcPct val="80000"/>
              </a:lnSpc>
              <a:buFont typeface="Arial" panose="020B0604020202020204" pitchFamily="34" charset="0"/>
              <a:buChar char="•"/>
            </a:pPr>
            <a:r>
              <a:rPr kumimoji="1" lang="en-GB" b="1" dirty="0"/>
              <a:t>Register procedures </a:t>
            </a:r>
          </a:p>
          <a:p>
            <a:pPr eaLnBrk="1" hangingPunct="1">
              <a:lnSpc>
                <a:spcPct val="80000"/>
              </a:lnSpc>
              <a:buFont typeface="Arial" panose="020B0604020202020204" pitchFamily="34" charset="0"/>
              <a:buChar char="•"/>
            </a:pPr>
            <a:r>
              <a:rPr kumimoji="1" lang="en-GB" b="1" dirty="0"/>
              <a:t>Absence </a:t>
            </a:r>
          </a:p>
          <a:p>
            <a:pPr eaLnBrk="1" hangingPunct="1">
              <a:lnSpc>
                <a:spcPct val="80000"/>
              </a:lnSpc>
              <a:buFont typeface="Arial" panose="020B0604020202020204" pitchFamily="34" charset="0"/>
              <a:buChar char="•"/>
            </a:pPr>
            <a:r>
              <a:rPr kumimoji="1" lang="en-GB" b="1" dirty="0"/>
              <a:t>Medicine</a:t>
            </a:r>
          </a:p>
          <a:p>
            <a:pPr eaLnBrk="1" hangingPunct="1">
              <a:lnSpc>
                <a:spcPct val="80000"/>
              </a:lnSpc>
              <a:buFont typeface="Arial" panose="020B0604020202020204" pitchFamily="34" charset="0"/>
              <a:buChar char="•"/>
            </a:pPr>
            <a:r>
              <a:rPr kumimoji="1" lang="en-GB" b="1" dirty="0"/>
              <a:t>Concerns </a:t>
            </a:r>
          </a:p>
          <a:p>
            <a:pPr eaLnBrk="1" hangingPunct="1">
              <a:lnSpc>
                <a:spcPct val="80000"/>
              </a:lnSpc>
              <a:buFont typeface="Arial" panose="020B0604020202020204" pitchFamily="34" charset="0"/>
              <a:buChar char="•"/>
            </a:pPr>
            <a:r>
              <a:rPr kumimoji="1" lang="en-GB" b="1" dirty="0"/>
              <a:t>Use of Social Media </a:t>
            </a:r>
          </a:p>
          <a:p>
            <a:pPr eaLnBrk="1" hangingPunct="1">
              <a:lnSpc>
                <a:spcPct val="80000"/>
              </a:lnSpc>
              <a:buFont typeface="Arial" panose="020B0604020202020204" pitchFamily="34" charset="0"/>
              <a:buChar char="•"/>
            </a:pPr>
            <a:r>
              <a:rPr kumimoji="1" lang="en-GB" b="1" dirty="0"/>
              <a:t>Confidentiality </a:t>
            </a:r>
          </a:p>
          <a:p>
            <a:pPr eaLnBrk="1" hangingPunct="1">
              <a:lnSpc>
                <a:spcPct val="80000"/>
              </a:lnSpc>
              <a:buFont typeface="Arial" panose="020B0604020202020204" pitchFamily="34" charset="0"/>
              <a:buChar char="•"/>
            </a:pPr>
            <a:r>
              <a:rPr kumimoji="1" lang="en-GB" b="1" dirty="0"/>
              <a:t>Road Safety</a:t>
            </a:r>
          </a:p>
          <a:p>
            <a:pPr eaLnBrk="1" hangingPunct="1">
              <a:lnSpc>
                <a:spcPct val="80000"/>
              </a:lnSpc>
              <a:buFont typeface="Arial" panose="020B0604020202020204" pitchFamily="34" charset="0"/>
              <a:buChar char="•"/>
            </a:pPr>
            <a:r>
              <a:rPr kumimoji="1" lang="en-GB" b="1" dirty="0"/>
              <a:t>Tolerance / Respect</a:t>
            </a:r>
          </a:p>
          <a:p>
            <a:pPr eaLnBrk="1" hangingPunct="1">
              <a:lnSpc>
                <a:spcPct val="80000"/>
              </a:lnSpc>
              <a:buFont typeface="Arial" panose="020B0604020202020204" pitchFamily="34" charset="0"/>
              <a:buChar char="•"/>
            </a:pPr>
            <a:endParaRPr kumimoji="1" lang="en-GB" b="1" dirty="0"/>
          </a:p>
        </p:txBody>
      </p:sp>
      <p:sp>
        <p:nvSpPr>
          <p:cNvPr id="139267" name="Slide Number Placeholder 5"/>
          <p:cNvSpPr>
            <a:spLocks noGrp="1"/>
          </p:cNvSpPr>
          <p:nvPr>
            <p:ph type="sldNum" sz="quarter" idx="12"/>
          </p:nvPr>
        </p:nvSpPr>
        <p:spPr>
          <a:noFill/>
        </p:spPr>
        <p:txBody>
          <a:bodyPr/>
          <a:lstStyle/>
          <a:p>
            <a:fld id="{09372599-DA85-4173-9517-7922ABCA708A}" type="slidenum">
              <a:rPr lang="en-GB" smtClean="0">
                <a:cs typeface="Arial" charset="0"/>
              </a:rPr>
              <a:pPr/>
              <a:t>13</a:t>
            </a:fld>
            <a:endParaRPr lang="en-GB">
              <a:cs typeface="Arial" charset="0"/>
            </a:endParaRPr>
          </a:p>
        </p:txBody>
      </p:sp>
      <p:sp>
        <p:nvSpPr>
          <p:cNvPr id="139270" name="Rectangle 5"/>
          <p:cNvSpPr>
            <a:spLocks noChangeArrowheads="1"/>
          </p:cNvSpPr>
          <p:nvPr/>
        </p:nvSpPr>
        <p:spPr bwMode="auto">
          <a:xfrm>
            <a:off x="286184" y="182345"/>
            <a:ext cx="6985000" cy="954107"/>
          </a:xfrm>
          <a:prstGeom prst="rect">
            <a:avLst/>
          </a:prstGeom>
          <a:noFill/>
          <a:ln w="9525">
            <a:noFill/>
            <a:miter lim="800000"/>
            <a:headEnd/>
            <a:tailEnd/>
          </a:ln>
        </p:spPr>
        <p:txBody>
          <a:bodyPr>
            <a:spAutoFit/>
          </a:bodyPr>
          <a:lstStyle/>
          <a:p>
            <a:pPr algn="ctr"/>
            <a:r>
              <a:rPr kumimoji="1" lang="en-GB" sz="2800" b="1" dirty="0">
                <a:solidFill>
                  <a:schemeClr val="accent1"/>
                </a:solidFill>
                <a:latin typeface="+mj-lt"/>
              </a:rPr>
              <a:t>SAFEGUARDING </a:t>
            </a:r>
            <a:br>
              <a:rPr kumimoji="1" lang="en-US" sz="2800" dirty="0">
                <a:solidFill>
                  <a:schemeClr val="accent1"/>
                </a:solidFill>
                <a:latin typeface="+mj-lt"/>
              </a:rPr>
            </a:br>
            <a:r>
              <a:rPr kumimoji="1" lang="en-GB" sz="2800" b="1" dirty="0">
                <a:solidFill>
                  <a:schemeClr val="accent1"/>
                </a:solidFill>
                <a:latin typeface="+mj-lt"/>
              </a:rPr>
              <a:t>Keeping ALL our Children Safe</a:t>
            </a:r>
            <a:endParaRPr kumimoji="1" lang="en-US" sz="2800" b="1" dirty="0">
              <a:solidFill>
                <a:schemeClr val="accent1"/>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547" y="1898849"/>
            <a:ext cx="3810000" cy="36068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2300" y="152636"/>
            <a:ext cx="1745577" cy="1499556"/>
          </a:xfrm>
          <a:prstGeom prst="rect">
            <a:avLst/>
          </a:prstGeom>
        </p:spPr>
      </p:pic>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AutoShape 2"/>
          <p:cNvSpPr>
            <a:spLocks noGrp="1" noChangeArrowheads="1"/>
          </p:cNvSpPr>
          <p:nvPr>
            <p:ph type="title"/>
          </p:nvPr>
        </p:nvSpPr>
        <p:spPr>
          <a:xfrm>
            <a:off x="253616" y="233318"/>
            <a:ext cx="7510462" cy="876300"/>
          </a:xfrm>
        </p:spPr>
        <p:txBody>
          <a:bodyPr/>
          <a:lstStyle/>
          <a:p>
            <a:pPr eaLnBrk="1" hangingPunct="1"/>
            <a:r>
              <a:rPr lang="en-GB" dirty="0"/>
              <a:t>Preparing My Child for School</a:t>
            </a:r>
          </a:p>
        </p:txBody>
      </p:sp>
      <p:sp>
        <p:nvSpPr>
          <p:cNvPr id="141315" name="Slide Number Placeholder 7"/>
          <p:cNvSpPr>
            <a:spLocks noGrp="1"/>
          </p:cNvSpPr>
          <p:nvPr>
            <p:ph type="sldNum" sz="quarter" idx="12"/>
          </p:nvPr>
        </p:nvSpPr>
        <p:spPr>
          <a:noFill/>
        </p:spPr>
        <p:txBody>
          <a:bodyPr/>
          <a:lstStyle/>
          <a:p>
            <a:fld id="{52C4BE3E-07A8-42F6-B742-74C318DD317D}" type="slidenum">
              <a:rPr lang="en-GB" smtClean="0">
                <a:cs typeface="Arial" charset="0"/>
              </a:rPr>
              <a:pPr/>
              <a:t>14</a:t>
            </a:fld>
            <a:endParaRPr lang="en-GB">
              <a:cs typeface="Arial" charset="0"/>
            </a:endParaRPr>
          </a:p>
        </p:txBody>
      </p:sp>
      <p:sp>
        <p:nvSpPr>
          <p:cNvPr id="141318" name="Text Box 17"/>
          <p:cNvSpPr txBox="1">
            <a:spLocks noChangeArrowheads="1"/>
          </p:cNvSpPr>
          <p:nvPr/>
        </p:nvSpPr>
        <p:spPr bwMode="auto">
          <a:xfrm>
            <a:off x="431540" y="1251594"/>
            <a:ext cx="5616624" cy="4755148"/>
          </a:xfrm>
          <a:prstGeom prst="rect">
            <a:avLst/>
          </a:prstGeom>
          <a:noFill/>
          <a:ln w="9525">
            <a:noFill/>
            <a:miter lim="800000"/>
            <a:headEnd/>
            <a:tailEnd/>
          </a:ln>
        </p:spPr>
        <p:txBody>
          <a:bodyPr wrap="square">
            <a:spAutoFit/>
          </a:bodyPr>
          <a:lstStyle/>
          <a:p>
            <a:pPr>
              <a:spcBef>
                <a:spcPct val="50000"/>
              </a:spcBef>
            </a:pPr>
            <a:r>
              <a:rPr lang="en-GB" sz="1600" b="1" dirty="0">
                <a:solidFill>
                  <a:schemeClr val="accent1"/>
                </a:solidFill>
                <a:latin typeface="+mj-lt"/>
              </a:rPr>
              <a:t>What can you do to help your child over the summer?</a:t>
            </a:r>
          </a:p>
          <a:p>
            <a:pPr marL="285750" indent="-285750">
              <a:spcBef>
                <a:spcPct val="50000"/>
              </a:spcBef>
              <a:buFont typeface="Arial" panose="020B0604020202020204" pitchFamily="34" charset="0"/>
              <a:buChar char="•"/>
            </a:pPr>
            <a:r>
              <a:rPr lang="en-GB" sz="1400" dirty="0">
                <a:latin typeface="+mj-lt"/>
              </a:rPr>
              <a:t>Enjoy books together and take trips to the library. Some great book are ‘Starting School’ by Janet </a:t>
            </a:r>
            <a:r>
              <a:rPr lang="en-GB" sz="1400" dirty="0" err="1">
                <a:latin typeface="+mj-lt"/>
              </a:rPr>
              <a:t>Ahlberg</a:t>
            </a:r>
            <a:r>
              <a:rPr lang="en-GB" sz="1400" dirty="0">
                <a:latin typeface="+mj-lt"/>
              </a:rPr>
              <a:t>, ‘I am too Absolutely Small for School’ by Lauren Child and ‘Harry and the Dinosaurs Go to School’ by Ian </a:t>
            </a:r>
            <a:r>
              <a:rPr lang="en-GB" sz="1400" dirty="0" err="1">
                <a:latin typeface="+mj-lt"/>
              </a:rPr>
              <a:t>Whybrow</a:t>
            </a:r>
            <a:r>
              <a:rPr lang="en-GB" sz="1400" dirty="0">
                <a:latin typeface="+mj-lt"/>
              </a:rPr>
              <a:t> and Adrian Reynolds.</a:t>
            </a:r>
          </a:p>
          <a:p>
            <a:pPr>
              <a:spcBef>
                <a:spcPct val="50000"/>
              </a:spcBef>
            </a:pPr>
            <a:endParaRPr lang="en-GB" sz="1400" dirty="0">
              <a:latin typeface="+mj-lt"/>
            </a:endParaRPr>
          </a:p>
          <a:p>
            <a:pPr marL="285750" indent="-285750">
              <a:spcBef>
                <a:spcPct val="50000"/>
              </a:spcBef>
              <a:buFont typeface="Arial" panose="020B0604020202020204" pitchFamily="34" charset="0"/>
              <a:buChar char="•"/>
            </a:pPr>
            <a:r>
              <a:rPr lang="en-GB" sz="1400" dirty="0">
                <a:latin typeface="+mj-lt"/>
              </a:rPr>
              <a:t>Encourage your child to do as much for themselves as they can e.g. dress/undress independently, manage their toilet needs, using cutlery correctly, recognise their own name and begin to make their own choice.</a:t>
            </a:r>
          </a:p>
          <a:p>
            <a:pPr>
              <a:spcBef>
                <a:spcPct val="50000"/>
              </a:spcBef>
            </a:pPr>
            <a:endParaRPr lang="en-GB" sz="1400" dirty="0">
              <a:latin typeface="+mj-lt"/>
            </a:endParaRPr>
          </a:p>
          <a:p>
            <a:pPr marL="285750" indent="-285750">
              <a:spcBef>
                <a:spcPct val="50000"/>
              </a:spcBef>
              <a:buFont typeface="Arial" panose="020B0604020202020204" pitchFamily="34" charset="0"/>
              <a:buChar char="•"/>
            </a:pPr>
            <a:r>
              <a:rPr lang="en-GB" sz="1400" dirty="0">
                <a:latin typeface="+mj-lt"/>
              </a:rPr>
              <a:t>Encourage lots of fine motor and gross motor activities.</a:t>
            </a:r>
          </a:p>
          <a:p>
            <a:pPr marL="285750" indent="-285750">
              <a:spcBef>
                <a:spcPct val="50000"/>
              </a:spcBef>
              <a:buFont typeface="Arial" panose="020B0604020202020204" pitchFamily="34" charset="0"/>
              <a:buChar char="•"/>
            </a:pPr>
            <a:endParaRPr lang="en-GB" sz="1400" dirty="0">
              <a:latin typeface="+mj-lt"/>
            </a:endParaRPr>
          </a:p>
          <a:p>
            <a:pPr marL="285750" indent="-285750">
              <a:spcBef>
                <a:spcPct val="50000"/>
              </a:spcBef>
              <a:buFont typeface="Arial" panose="020B0604020202020204" pitchFamily="34" charset="0"/>
              <a:buChar char="•"/>
            </a:pPr>
            <a:r>
              <a:rPr lang="en-GB" sz="1400" dirty="0">
                <a:latin typeface="+mj-lt"/>
              </a:rPr>
              <a:t>Talk with your child about school, new and old friends and how they are feeling about starting school.</a:t>
            </a:r>
          </a:p>
          <a:p>
            <a:pPr>
              <a:spcBef>
                <a:spcPct val="50000"/>
              </a:spcBef>
            </a:pPr>
            <a:endParaRPr lang="en-GB" sz="1400" dirty="0">
              <a:latin typeface="+mj-lt"/>
            </a:endParaRPr>
          </a:p>
          <a:p>
            <a:pPr>
              <a:spcBef>
                <a:spcPct val="50000"/>
              </a:spcBef>
            </a:pPr>
            <a:endParaRPr lang="en-GB" sz="1400" dirty="0">
              <a:latin typeface="+mj-lt"/>
            </a:endParaRPr>
          </a:p>
        </p:txBody>
      </p:sp>
      <p:pic>
        <p:nvPicPr>
          <p:cNvPr id="139270" name="Picture 6" descr="https://tapestryjournal.com/ky/pages/s_1000248/p_09-2022/m_o_1896_t2r29cxeavy26vaqs17d3b3dwaz71eky.jpg?s=1000248&amp;u=5&amp;Expires=1687781531&amp;Signature=NTsNWreX7Rkn9JC0A49erVM0L2ZoV9xVmsjMb7mmvGALl49rcPdwv76kIEtN6c931S0TGzN4wBYZWgZKn7Eq7TQWjuCYqP81DQ8CQGFD~peHXjuJyUZk2Au0mOSUYpd57FimnCNwCnbOODPvz8tGAAtBiMouMGInGcFsK8ZO3LKW6vcGOT6zCxr29rA5P3wVgOcy0gT5iGDaiTnE6y8NsXSEfVIBlyJnft7Iz~7nqckL6vXJowKIsHA6AFyjrfvQYF-BaHf310SwLAFmN8x6t0~DM62PaFzHar9BZtITmHrcHNP0cQzTAKdLbVWyeCgi9P858doOKaPPVlqy3wjasw__&amp;Key-Pair-Id=APKAJUSDRV55TOQKSATA">
            <a:extLst>
              <a:ext uri="{FF2B5EF4-FFF2-40B4-BE49-F238E27FC236}">
                <a16:creationId xmlns:a16="http://schemas.microsoft.com/office/drawing/2014/main" id="{954EF611-DAC1-4583-AB7B-82B57BB2AF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585"/>
          <a:stretch/>
        </p:blipFill>
        <p:spPr bwMode="auto">
          <a:xfrm>
            <a:off x="6746161" y="228134"/>
            <a:ext cx="2132263" cy="2343069"/>
          </a:xfrm>
          <a:prstGeom prst="rect">
            <a:avLst/>
          </a:prstGeom>
          <a:noFill/>
          <a:extLst>
            <a:ext uri="{909E8E84-426E-40DD-AFC4-6F175D3DCCD1}">
              <a14:hiddenFill xmlns:a14="http://schemas.microsoft.com/office/drawing/2010/main">
                <a:solidFill>
                  <a:srgbClr val="FFFFFF"/>
                </a:solidFill>
              </a14:hiddenFill>
            </a:ext>
          </a:extLst>
        </p:spPr>
      </p:pic>
      <p:pic>
        <p:nvPicPr>
          <p:cNvPr id="139274" name="Picture 10" descr="https://tapestryjournal.com/bd/pages/s_1000248/p_03-2023/m_o_3279_9p5ep92xrfrygccf36554g82yx39gwbd.jpg?s=1000248&amp;u=5&amp;Expires=1687781531&amp;Signature=HJSfZ~gqaKNyQ6JfrR4e0E88ZWY~1iJOO6pnyp~yjjL~r9hvnWDRXUwMvIitbctOkCR~OUR7K3e4yzzf~vbMzSzgIrWLcdywKUzRYRIHT6DARQEW8ZLoIPh5QNjm88fghckzRbtKyOCTfgMEE7v1ZFmTAAoECCf8BTPi~4tS2jEA7ECozC-tAKwFMrPMw~Mdr9tUBGID0FFCrVgHvwzGLWYh4~zc3hk1KL3XoAGCyhBYb6~14Q4hGFQT1cGkp1BAL5BTx5kSkT8Z10gxycTWX8dyJ5S2Zz3kSgO5izgJkXE-VRmwAJSMI9TzKqEN32aoAWjdFdvhmsfnR59jRdBlzg__&amp;Key-Pair-Id=APKAJUSDRV55TOQKSATA">
            <a:extLst>
              <a:ext uri="{FF2B5EF4-FFF2-40B4-BE49-F238E27FC236}">
                <a16:creationId xmlns:a16="http://schemas.microsoft.com/office/drawing/2014/main" id="{22F80BB9-6A19-494E-99B7-7F2300B1CA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5185" y="4697121"/>
            <a:ext cx="2583237" cy="19275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1CE52D9-CB8C-41FE-8E96-17AF09206E8A}"/>
              </a:ext>
            </a:extLst>
          </p:cNvPr>
          <p:cNvPicPr>
            <a:picLocks noChangeAspect="1"/>
          </p:cNvPicPr>
          <p:nvPr/>
        </p:nvPicPr>
        <p:blipFill>
          <a:blip r:embed="rId5"/>
          <a:stretch>
            <a:fillRect/>
          </a:stretch>
        </p:blipFill>
        <p:spPr>
          <a:xfrm>
            <a:off x="6295185" y="2721363"/>
            <a:ext cx="2583237" cy="1825598"/>
          </a:xfrm>
          <a:prstGeom prst="rect">
            <a:avLst/>
          </a:prstGeom>
        </p:spPr>
      </p:pic>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1" name="AutoShape 5"/>
          <p:cNvSpPr>
            <a:spLocks noGrp="1" noChangeArrowheads="1"/>
          </p:cNvSpPr>
          <p:nvPr>
            <p:ph type="title"/>
          </p:nvPr>
        </p:nvSpPr>
        <p:spPr>
          <a:xfrm>
            <a:off x="-828600" y="240011"/>
            <a:ext cx="7924800" cy="1143000"/>
          </a:xfrm>
        </p:spPr>
        <p:txBody>
          <a:bodyPr/>
          <a:lstStyle/>
          <a:p>
            <a:pPr algn="ctr" eaLnBrk="1" hangingPunct="1"/>
            <a:r>
              <a:rPr lang="en-GB" sz="3200" dirty="0">
                <a:solidFill>
                  <a:srgbClr val="FF0000"/>
                </a:solidFill>
              </a:rPr>
              <a:t>     </a:t>
            </a:r>
            <a:r>
              <a:rPr lang="en-GB" sz="3200" dirty="0"/>
              <a:t>School Term Dates and Day Closures</a:t>
            </a:r>
          </a:p>
        </p:txBody>
      </p:sp>
      <p:sp>
        <p:nvSpPr>
          <p:cNvPr id="147459" name="Slide Number Placeholder 5"/>
          <p:cNvSpPr>
            <a:spLocks noGrp="1"/>
          </p:cNvSpPr>
          <p:nvPr>
            <p:ph type="sldNum" sz="quarter" idx="12"/>
          </p:nvPr>
        </p:nvSpPr>
        <p:spPr>
          <a:noFill/>
        </p:spPr>
        <p:txBody>
          <a:bodyPr/>
          <a:lstStyle/>
          <a:p>
            <a:fld id="{3C5D3CB9-8141-4B55-A5B1-639040FA4238}" type="slidenum">
              <a:rPr lang="en-GB" smtClean="0">
                <a:cs typeface="Arial" charset="0"/>
              </a:rPr>
              <a:pPr/>
              <a:t>15</a:t>
            </a:fld>
            <a:endParaRPr lang="en-GB">
              <a:cs typeface="Arial" charset="0"/>
            </a:endParaRPr>
          </a:p>
        </p:txBody>
      </p:sp>
      <p:sp>
        <p:nvSpPr>
          <p:cNvPr id="147462" name="Text Box 6"/>
          <p:cNvSpPr txBox="1">
            <a:spLocks noChangeArrowheads="1"/>
          </p:cNvSpPr>
          <p:nvPr/>
        </p:nvSpPr>
        <p:spPr bwMode="auto">
          <a:xfrm>
            <a:off x="611188" y="2241550"/>
            <a:ext cx="8137525" cy="366713"/>
          </a:xfrm>
          <a:prstGeom prst="rect">
            <a:avLst/>
          </a:prstGeom>
          <a:noFill/>
          <a:ln w="9525">
            <a:noFill/>
            <a:miter lim="800000"/>
            <a:headEnd/>
            <a:tailEnd/>
          </a:ln>
        </p:spPr>
        <p:txBody>
          <a:bodyPr>
            <a:spAutoFit/>
          </a:bodyPr>
          <a:lstStyle/>
          <a:p>
            <a:pPr>
              <a:spcBef>
                <a:spcPct val="50000"/>
              </a:spcBef>
            </a:pPr>
            <a:endParaRPr lang="en-US"/>
          </a:p>
        </p:txBody>
      </p:sp>
      <p:sp>
        <p:nvSpPr>
          <p:cNvPr id="149511" name="Text Box 7"/>
          <p:cNvSpPr txBox="1">
            <a:spLocks noChangeArrowheads="1"/>
          </p:cNvSpPr>
          <p:nvPr/>
        </p:nvSpPr>
        <p:spPr bwMode="auto">
          <a:xfrm>
            <a:off x="292798" y="1383011"/>
            <a:ext cx="6808676" cy="4616648"/>
          </a:xfrm>
          <a:prstGeom prst="rect">
            <a:avLst/>
          </a:prstGeom>
          <a:noFill/>
          <a:ln w="9525">
            <a:noFill/>
            <a:miter lim="800000"/>
            <a:headEnd/>
            <a:tailEnd/>
          </a:ln>
          <a:effectLst/>
        </p:spPr>
        <p:txBody>
          <a:bodyPr wrap="square">
            <a:spAutoFit/>
          </a:bodyPr>
          <a:lstStyle/>
          <a:p>
            <a:pPr>
              <a:spcBef>
                <a:spcPct val="50000"/>
              </a:spcBef>
            </a:pPr>
            <a:r>
              <a:rPr lang="en-GB" sz="1600" dirty="0">
                <a:ln w="0"/>
              </a:rPr>
              <a:t>This year, all primary schools will hold 5 day closures in addition to the holiday dates when the school members of staff are engaged in staff training activities. </a:t>
            </a:r>
          </a:p>
          <a:p>
            <a:pPr>
              <a:spcBef>
                <a:spcPct val="50000"/>
              </a:spcBef>
            </a:pPr>
            <a:r>
              <a:rPr lang="en-GB" sz="1600" dirty="0">
                <a:ln w="0"/>
              </a:rPr>
              <a:t>The following term dates are for your information</a:t>
            </a:r>
            <a:r>
              <a:rPr lang="en-GB" sz="1000" dirty="0">
                <a:ln w="0"/>
              </a:rPr>
              <a:t>:</a:t>
            </a:r>
          </a:p>
          <a:p>
            <a:pPr>
              <a:spcBef>
                <a:spcPct val="50000"/>
              </a:spcBef>
            </a:pPr>
            <a:endParaRPr lang="en-GB" sz="1600" dirty="0">
              <a:ln w="0"/>
              <a:highlight>
                <a:srgbClr val="FFFF00"/>
              </a:highlight>
              <a:latin typeface="Comic Sans MS" pitchFamily="66" charset="0"/>
            </a:endParaRPr>
          </a:p>
          <a:p>
            <a:pPr>
              <a:spcBef>
                <a:spcPct val="50000"/>
              </a:spcBef>
            </a:pPr>
            <a:endParaRPr lang="en-GB" sz="1600" dirty="0">
              <a:ln w="0"/>
              <a:highlight>
                <a:srgbClr val="FFFF00"/>
              </a:highlight>
              <a:latin typeface="Comic Sans MS" pitchFamily="66" charset="0"/>
            </a:endParaRPr>
          </a:p>
          <a:p>
            <a:pPr>
              <a:spcBef>
                <a:spcPct val="50000"/>
              </a:spcBef>
            </a:pPr>
            <a:endParaRPr lang="en-GB" sz="1600" dirty="0">
              <a:ln w="0"/>
              <a:highlight>
                <a:srgbClr val="FFFF00"/>
              </a:highlight>
              <a:latin typeface="Comic Sans MS" pitchFamily="66" charset="0"/>
            </a:endParaRPr>
          </a:p>
          <a:p>
            <a:pPr>
              <a:spcBef>
                <a:spcPct val="50000"/>
              </a:spcBef>
            </a:pPr>
            <a:endParaRPr lang="en-GB" sz="1600" dirty="0">
              <a:ln w="0"/>
              <a:highlight>
                <a:srgbClr val="FFFF00"/>
              </a:highlight>
              <a:latin typeface="Comic Sans MS" pitchFamily="66" charset="0"/>
            </a:endParaRPr>
          </a:p>
          <a:p>
            <a:pPr>
              <a:spcBef>
                <a:spcPct val="50000"/>
              </a:spcBef>
            </a:pPr>
            <a:endParaRPr lang="en-GB" sz="1600" dirty="0">
              <a:ln w="0"/>
              <a:highlight>
                <a:srgbClr val="FFFF00"/>
              </a:highlight>
              <a:latin typeface="Comic Sans MS" pitchFamily="66" charset="0"/>
            </a:endParaRPr>
          </a:p>
          <a:p>
            <a:pPr>
              <a:spcBef>
                <a:spcPct val="50000"/>
              </a:spcBef>
            </a:pPr>
            <a:endParaRPr lang="en-GB" sz="1600" dirty="0">
              <a:ln w="0"/>
              <a:highlight>
                <a:srgbClr val="FFFF00"/>
              </a:highlight>
              <a:latin typeface="Comic Sans MS" pitchFamily="66" charset="0"/>
            </a:endParaRPr>
          </a:p>
          <a:p>
            <a:pPr>
              <a:spcBef>
                <a:spcPct val="50000"/>
              </a:spcBef>
            </a:pPr>
            <a:endParaRPr lang="en-GB" sz="1600" dirty="0">
              <a:ln w="0"/>
              <a:highlight>
                <a:srgbClr val="FFFF00"/>
              </a:highlight>
              <a:latin typeface="Comic Sans MS" pitchFamily="66" charset="0"/>
            </a:endParaRPr>
          </a:p>
          <a:p>
            <a:pPr>
              <a:spcBef>
                <a:spcPct val="50000"/>
              </a:spcBef>
            </a:pPr>
            <a:r>
              <a:rPr lang="en-GB" dirty="0">
                <a:ln w="0"/>
              </a:rPr>
              <a:t>The first day of the academic year for your child will be</a:t>
            </a:r>
            <a:r>
              <a:rPr lang="en-GB" sz="2000" dirty="0">
                <a:ln w="0"/>
              </a:rPr>
              <a:t> –</a:t>
            </a:r>
          </a:p>
          <a:p>
            <a:pPr algn="ctr">
              <a:spcBef>
                <a:spcPts val="0"/>
              </a:spcBef>
            </a:pPr>
            <a:r>
              <a:rPr lang="en-GB" sz="2400" dirty="0">
                <a:ln w="0"/>
                <a:latin typeface="Cooper Black" pitchFamily="18" charset="0"/>
              </a:rPr>
              <a:t>     </a:t>
            </a:r>
            <a:r>
              <a:rPr lang="en-GB" sz="2400" dirty="0">
                <a:ln w="0"/>
                <a:solidFill>
                  <a:srgbClr val="FF0000"/>
                </a:solidFill>
                <a:latin typeface="+mj-lt"/>
              </a:rPr>
              <a:t>Wednesday 4</a:t>
            </a:r>
            <a:r>
              <a:rPr lang="en-GB" sz="2400" baseline="30000" dirty="0">
                <a:ln w="0"/>
                <a:solidFill>
                  <a:srgbClr val="FF0000"/>
                </a:solidFill>
                <a:latin typeface="+mj-lt"/>
              </a:rPr>
              <a:t>th</a:t>
            </a:r>
            <a:r>
              <a:rPr lang="en-GB" sz="2400" dirty="0">
                <a:ln w="0"/>
                <a:solidFill>
                  <a:srgbClr val="FF0000"/>
                </a:solidFill>
                <a:latin typeface="+mj-lt"/>
              </a:rPr>
              <a:t> September (until 12noon)</a:t>
            </a:r>
            <a:endParaRPr lang="en-GB" sz="2400" u="sng" dirty="0">
              <a:ln w="0"/>
              <a:solidFill>
                <a:srgbClr val="FF0000"/>
              </a:solidFill>
              <a:latin typeface="+mj-l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52636"/>
            <a:ext cx="1277525" cy="1097471"/>
          </a:xfrm>
          <a:prstGeom prst="rect">
            <a:avLst/>
          </a:prstGeom>
        </p:spPr>
      </p:pic>
      <p:pic>
        <p:nvPicPr>
          <p:cNvPr id="5" name="Picture 4">
            <a:extLst>
              <a:ext uri="{FF2B5EF4-FFF2-40B4-BE49-F238E27FC236}">
                <a16:creationId xmlns:a16="http://schemas.microsoft.com/office/drawing/2014/main" id="{5B4C0B8E-D7EF-4C2E-A9B1-24F128B4AB3C}"/>
              </a:ext>
            </a:extLst>
          </p:cNvPr>
          <p:cNvPicPr>
            <a:picLocks noChangeAspect="1"/>
          </p:cNvPicPr>
          <p:nvPr/>
        </p:nvPicPr>
        <p:blipFill rotWithShape="1">
          <a:blip r:embed="rId4"/>
          <a:srcRect t="3261" r="19540" b="1"/>
          <a:stretch/>
        </p:blipFill>
        <p:spPr>
          <a:xfrm>
            <a:off x="518707" y="2815680"/>
            <a:ext cx="5040560" cy="2082339"/>
          </a:xfrm>
          <a:prstGeom prst="rect">
            <a:avLst/>
          </a:prstGeom>
        </p:spPr>
      </p:pic>
      <p:sp>
        <p:nvSpPr>
          <p:cNvPr id="6" name="TextBox 5">
            <a:extLst>
              <a:ext uri="{FF2B5EF4-FFF2-40B4-BE49-F238E27FC236}">
                <a16:creationId xmlns:a16="http://schemas.microsoft.com/office/drawing/2014/main" id="{05352E9D-5BC1-452A-95CF-38587E12F285}"/>
              </a:ext>
            </a:extLst>
          </p:cNvPr>
          <p:cNvSpPr txBox="1"/>
          <p:nvPr/>
        </p:nvSpPr>
        <p:spPr>
          <a:xfrm>
            <a:off x="5848522" y="2754794"/>
            <a:ext cx="3169355" cy="1754326"/>
          </a:xfrm>
          <a:prstGeom prst="rect">
            <a:avLst/>
          </a:prstGeom>
          <a:noFill/>
        </p:spPr>
        <p:txBody>
          <a:bodyPr wrap="square" rtlCol="0">
            <a:spAutoFit/>
          </a:bodyPr>
          <a:lstStyle/>
          <a:p>
            <a:r>
              <a:rPr lang="en-GB" dirty="0">
                <a:solidFill>
                  <a:srgbClr val="FF0000"/>
                </a:solidFill>
              </a:rPr>
              <a:t>INSET DAYS FOR 2024-25</a:t>
            </a:r>
          </a:p>
          <a:p>
            <a:r>
              <a:rPr lang="en-GB" dirty="0"/>
              <a:t>Monday 2</a:t>
            </a:r>
            <a:r>
              <a:rPr lang="en-GB" baseline="30000" dirty="0"/>
              <a:t>nd</a:t>
            </a:r>
            <a:r>
              <a:rPr lang="en-GB" dirty="0"/>
              <a:t> September 2024</a:t>
            </a:r>
          </a:p>
          <a:p>
            <a:r>
              <a:rPr lang="en-GB" dirty="0"/>
              <a:t>Tuesday 3</a:t>
            </a:r>
            <a:r>
              <a:rPr lang="en-GB" baseline="30000" dirty="0"/>
              <a:t>rd</a:t>
            </a:r>
            <a:r>
              <a:rPr lang="en-GB" dirty="0"/>
              <a:t> September 2024</a:t>
            </a:r>
          </a:p>
          <a:p>
            <a:r>
              <a:rPr lang="en-GB" dirty="0"/>
              <a:t>Monday 2</a:t>
            </a:r>
            <a:r>
              <a:rPr lang="en-GB" baseline="30000" dirty="0"/>
              <a:t>nd</a:t>
            </a:r>
            <a:r>
              <a:rPr lang="en-GB" dirty="0"/>
              <a:t> June 2025</a:t>
            </a:r>
          </a:p>
          <a:p>
            <a:r>
              <a:rPr lang="en-GB" dirty="0"/>
              <a:t>Tuesday 3</a:t>
            </a:r>
            <a:r>
              <a:rPr lang="en-GB" baseline="30000" dirty="0"/>
              <a:t>rd</a:t>
            </a:r>
            <a:r>
              <a:rPr lang="en-GB" dirty="0"/>
              <a:t> June 2025</a:t>
            </a:r>
          </a:p>
          <a:p>
            <a:r>
              <a:rPr lang="en-GB" dirty="0"/>
              <a:t>Wednesday 4</a:t>
            </a:r>
            <a:r>
              <a:rPr lang="en-GB" baseline="30000" dirty="0"/>
              <a:t>th</a:t>
            </a:r>
            <a:r>
              <a:rPr lang="en-GB" dirty="0"/>
              <a:t> June 2025</a:t>
            </a:r>
          </a:p>
        </p:txBody>
      </p:sp>
      <p:sp>
        <p:nvSpPr>
          <p:cNvPr id="8" name="Rectangle 7">
            <a:extLst>
              <a:ext uri="{FF2B5EF4-FFF2-40B4-BE49-F238E27FC236}">
                <a16:creationId xmlns:a16="http://schemas.microsoft.com/office/drawing/2014/main" id="{C7994190-DE23-4D40-936B-6962C0442DE1}"/>
              </a:ext>
            </a:extLst>
          </p:cNvPr>
          <p:cNvSpPr/>
          <p:nvPr/>
        </p:nvSpPr>
        <p:spPr>
          <a:xfrm>
            <a:off x="405744" y="2722543"/>
            <a:ext cx="5163158" cy="21754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BAF98C9-612B-4250-9F90-C032EDEFC10F}"/>
              </a:ext>
            </a:extLst>
          </p:cNvPr>
          <p:cNvSpPr/>
          <p:nvPr/>
        </p:nvSpPr>
        <p:spPr>
          <a:xfrm>
            <a:off x="5838887" y="2747771"/>
            <a:ext cx="3077879" cy="1761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AutoShape 2"/>
          <p:cNvSpPr>
            <a:spLocks noGrp="1" noChangeArrowheads="1"/>
          </p:cNvSpPr>
          <p:nvPr>
            <p:ph type="title"/>
          </p:nvPr>
        </p:nvSpPr>
        <p:spPr/>
        <p:txBody>
          <a:bodyPr/>
          <a:lstStyle/>
          <a:p>
            <a:pPr eaLnBrk="1" hangingPunct="1"/>
            <a:r>
              <a:rPr lang="en-GB" b="1" dirty="0">
                <a:solidFill>
                  <a:srgbClr val="0000FF"/>
                </a:solidFill>
              </a:rPr>
              <a:t>On Reflection…</a:t>
            </a:r>
            <a:endParaRPr lang="en-US" b="1" dirty="0">
              <a:solidFill>
                <a:srgbClr val="0000FF"/>
              </a:solidFill>
            </a:endParaRPr>
          </a:p>
        </p:txBody>
      </p:sp>
      <p:sp>
        <p:nvSpPr>
          <p:cNvPr id="2" name="Content Placeholder 1"/>
          <p:cNvSpPr>
            <a:spLocks noGrp="1"/>
          </p:cNvSpPr>
          <p:nvPr>
            <p:ph idx="1"/>
          </p:nvPr>
        </p:nvSpPr>
        <p:spPr>
          <a:xfrm>
            <a:off x="304910" y="1607767"/>
            <a:ext cx="7543454" cy="4821342"/>
          </a:xfrm>
        </p:spPr>
        <p:txBody>
          <a:bodyPr>
            <a:normAutofit/>
          </a:bodyPr>
          <a:lstStyle/>
          <a:p>
            <a:pPr marL="0" indent="0" algn="ctr">
              <a:buNone/>
            </a:pPr>
            <a:r>
              <a:rPr lang="en-GB" sz="3600" b="1" dirty="0">
                <a:latin typeface="+mj-lt"/>
              </a:rPr>
              <a:t>We are looking forward to a </a:t>
            </a:r>
            <a:r>
              <a:rPr lang="en-GB" sz="3600" b="1" dirty="0">
                <a:solidFill>
                  <a:srgbClr val="0000FF"/>
                </a:solidFill>
                <a:latin typeface="+mj-lt"/>
              </a:rPr>
              <a:t>‘super’ </a:t>
            </a:r>
            <a:r>
              <a:rPr lang="en-GB" sz="3600" b="1" dirty="0">
                <a:latin typeface="+mj-lt"/>
              </a:rPr>
              <a:t>year ahead with you!</a:t>
            </a: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r>
              <a:rPr lang="en-GB" sz="2400" dirty="0">
                <a:latin typeface="+mj-lt"/>
              </a:rPr>
              <a:t>Please take a superhero pencil to start creating with, during the summer holiday.</a:t>
            </a:r>
          </a:p>
        </p:txBody>
      </p:sp>
      <p:sp>
        <p:nvSpPr>
          <p:cNvPr id="149507" name="Slide Number Placeholder 5"/>
          <p:cNvSpPr>
            <a:spLocks noGrp="1"/>
          </p:cNvSpPr>
          <p:nvPr>
            <p:ph type="sldNum" sz="quarter" idx="12"/>
          </p:nvPr>
        </p:nvSpPr>
        <p:spPr>
          <a:noFill/>
        </p:spPr>
        <p:txBody>
          <a:bodyPr/>
          <a:lstStyle/>
          <a:p>
            <a:fld id="{B3B8544C-4810-41C8-B1CB-5E09D0CD9B22}" type="slidenum">
              <a:rPr lang="en-GB" smtClean="0">
                <a:cs typeface="Arial" charset="0"/>
              </a:rPr>
              <a:pPr/>
              <a:t>16</a:t>
            </a:fld>
            <a:endParaRPr lang="en-GB">
              <a:cs typeface="Arial"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324" y="224644"/>
            <a:ext cx="1476164" cy="1268114"/>
          </a:xfrm>
          <a:prstGeom prst="rect">
            <a:avLst/>
          </a:prstGeom>
        </p:spPr>
      </p:pic>
      <p:pic>
        <p:nvPicPr>
          <p:cNvPr id="4" name="Picture 3">
            <a:extLst>
              <a:ext uri="{FF2B5EF4-FFF2-40B4-BE49-F238E27FC236}">
                <a16:creationId xmlns:a16="http://schemas.microsoft.com/office/drawing/2014/main" id="{EBDBECE6-01F0-44EF-A82D-5EF1E9A991AE}"/>
              </a:ext>
            </a:extLst>
          </p:cNvPr>
          <p:cNvPicPr>
            <a:picLocks noChangeAspect="1"/>
          </p:cNvPicPr>
          <p:nvPr/>
        </p:nvPicPr>
        <p:blipFill>
          <a:blip r:embed="rId4"/>
          <a:stretch>
            <a:fillRect/>
          </a:stretch>
        </p:blipFill>
        <p:spPr>
          <a:xfrm>
            <a:off x="2375756" y="2960837"/>
            <a:ext cx="3600400" cy="2022967"/>
          </a:xfrm>
          <a:prstGeom prst="rect">
            <a:avLst/>
          </a:prstGeom>
        </p:spPr>
      </p:pic>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2"/>
          <p:cNvSpPr>
            <a:spLocks noGrp="1" noChangeArrowheads="1"/>
          </p:cNvSpPr>
          <p:nvPr>
            <p:ph type="title" sz="quarter"/>
          </p:nvPr>
        </p:nvSpPr>
        <p:spPr>
          <a:xfrm>
            <a:off x="297571" y="530675"/>
            <a:ext cx="8229600" cy="1646324"/>
          </a:xfrm>
        </p:spPr>
        <p:txBody>
          <a:bodyPr/>
          <a:lstStyle/>
          <a:p>
            <a:pPr algn="ctr" eaLnBrk="1" hangingPunct="1"/>
            <a:r>
              <a:rPr lang="en-GB" sz="3200" dirty="0"/>
              <a:t>A Catholic Christian Community</a:t>
            </a:r>
            <a:br>
              <a:rPr lang="en-GB" sz="3200" dirty="0"/>
            </a:br>
            <a:r>
              <a:rPr lang="en-GB" sz="3200" dirty="0"/>
              <a:t>Our Mission</a:t>
            </a:r>
            <a:br>
              <a:rPr lang="en-GB" sz="2400" dirty="0">
                <a:solidFill>
                  <a:srgbClr val="0000FF"/>
                </a:solidFill>
              </a:rPr>
            </a:br>
            <a:endParaRPr lang="en-GB" sz="1200" dirty="0">
              <a:solidFill>
                <a:srgbClr val="0000FF"/>
              </a:solidFill>
            </a:endParaRPr>
          </a:p>
        </p:txBody>
      </p:sp>
      <p:sp>
        <p:nvSpPr>
          <p:cNvPr id="20483" name="Slide Number Placeholder 8"/>
          <p:cNvSpPr>
            <a:spLocks noGrp="1"/>
          </p:cNvSpPr>
          <p:nvPr>
            <p:ph type="sldNum" sz="quarter" idx="12"/>
          </p:nvPr>
        </p:nvSpPr>
        <p:spPr>
          <a:noFill/>
        </p:spPr>
        <p:txBody>
          <a:bodyPr/>
          <a:lstStyle/>
          <a:p>
            <a:fld id="{D15A8142-496F-41EF-B232-BC0D91C7922F}" type="slidenum">
              <a:rPr lang="en-GB" smtClean="0">
                <a:cs typeface="Arial" charset="0"/>
              </a:rPr>
              <a:pPr/>
              <a:t>2</a:t>
            </a:fld>
            <a:endParaRPr lang="en-GB">
              <a:cs typeface="Arial" charset="0"/>
            </a:endParaRPr>
          </a:p>
        </p:txBody>
      </p:sp>
      <p:sp>
        <p:nvSpPr>
          <p:cNvPr id="20486" name="Text Box 22"/>
          <p:cNvSpPr txBox="1">
            <a:spLocks noChangeArrowheads="1"/>
          </p:cNvSpPr>
          <p:nvPr/>
        </p:nvSpPr>
        <p:spPr bwMode="auto">
          <a:xfrm>
            <a:off x="368300" y="4353329"/>
            <a:ext cx="6840538" cy="2323713"/>
          </a:xfrm>
          <a:prstGeom prst="rect">
            <a:avLst/>
          </a:prstGeom>
          <a:noFill/>
          <a:ln w="9525">
            <a:noFill/>
            <a:miter lim="800000"/>
            <a:headEnd/>
            <a:tailEnd/>
          </a:ln>
        </p:spPr>
        <p:txBody>
          <a:bodyPr>
            <a:spAutoFit/>
          </a:bodyPr>
          <a:lstStyle/>
          <a:p>
            <a:pPr algn="ctr">
              <a:spcBef>
                <a:spcPct val="50000"/>
              </a:spcBef>
            </a:pPr>
            <a:endParaRPr lang="en-GB" i="1" dirty="0">
              <a:solidFill>
                <a:schemeClr val="hlink"/>
              </a:solidFill>
              <a:latin typeface="Comic Sans MS" pitchFamily="66" charset="0"/>
            </a:endParaRPr>
          </a:p>
          <a:p>
            <a:pPr algn="ctr">
              <a:spcBef>
                <a:spcPct val="50000"/>
              </a:spcBef>
            </a:pPr>
            <a:r>
              <a:rPr lang="en-GB" sz="2000" i="1" dirty="0">
                <a:solidFill>
                  <a:schemeClr val="accent2"/>
                </a:solidFill>
                <a:latin typeface="+mj-lt"/>
              </a:rPr>
              <a:t>To develop each individual child’s talents and potential in a caring Catholic community inspired by the teachings of Jesus Christ. </a:t>
            </a:r>
          </a:p>
          <a:p>
            <a:pPr algn="ctr">
              <a:spcBef>
                <a:spcPct val="50000"/>
              </a:spcBef>
            </a:pPr>
            <a:r>
              <a:rPr lang="en-GB" sz="2000" b="1" i="1" dirty="0">
                <a:solidFill>
                  <a:schemeClr val="accent3"/>
                </a:solidFill>
                <a:latin typeface="+mj-lt"/>
              </a:rPr>
              <a:t>To Live, Love and Learn Like Jesus</a:t>
            </a:r>
          </a:p>
          <a:p>
            <a:pPr algn="ctr">
              <a:spcBef>
                <a:spcPct val="50000"/>
              </a:spcBef>
            </a:pPr>
            <a:endParaRPr lang="en-US" i="1" dirty="0">
              <a:solidFill>
                <a:schemeClr val="hlink"/>
              </a:solidFill>
              <a:latin typeface="+mj-lt"/>
            </a:endParaRPr>
          </a:p>
        </p:txBody>
      </p:sp>
      <p:sp>
        <p:nvSpPr>
          <p:cNvPr id="4" name="AutoShape 2" descr="https://outlook.office365.com/owa/service.svc/s/GetFileAttachment?id=AAMkAGNlOWEyYTU3LWQ4YzQtNGJmMi04OTQyLWQ3NzE3N2I0NGNhYgBGAAAAAABDglKAB5qZSKlTjO9BNdlrBwBrw2wp7AZvTpumyU%2FVWJCmAAAAAAEMAABrw2wp7AZvTpumyU%2FVWJCmAADTbCf5AAABEgAQAIUQPzIeaAtHn5qKX8mttKA%3D&amp;X-OWA-CANARY=TP_bOmFxiUipmjw93phBeWD6V6qFrtQYXJ2FbBdoXLIWPSxH22l99JnpAj94mBki_4a9cADpS28.&amp;isImagePreview=Tru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2" descr="https://outlook.office365.com/owa/service.svc/s/GetFileAttachment?id=AAMkAGNlOWEyYTU3LWQ4YzQtNGJmMi04OTQyLWQ3NzE3N2I0NGNhYgBGAAAAAABDglKAB5qZSKlTjO9BNdlrBwBrw2wp7AZvTpumyU%2FVWJCmAAAAAAEMAABrw2wp7AZvTpumyU%2FVWJCmAADTbCf5AAABEgAQAHt618Lg9vBNq0A%2Fw20WxfU%3D&amp;X-OWA-CANARY=6ijRQUvXv0eszDKoG_yZtGDvcpp1ttQYBK3OOAMY39c-yC9oCM_IOfUKxr2JZKhacNtoyCzIEFU.&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989" y="209632"/>
            <a:ext cx="1258888" cy="1081461"/>
          </a:xfrm>
          <a:prstGeom prst="rect">
            <a:avLst/>
          </a:prstGeom>
        </p:spPr>
      </p:pic>
      <p:pic>
        <p:nvPicPr>
          <p:cNvPr id="138242" name="Picture 2" descr="https://tapestryjournal.com/jv/pages/s_1000248/p_06-2023/m_o_3882_2w8xwp1e5hb70qerqwy6fpyz5b84n5jv.jpg?s=1000248&amp;u=5&amp;Expires=1687781531&amp;Signature=DsNQtB74dxrx~vVRwt-Qeh5Rpyd9LfdY~SnMIXIJIMBTuMxo4aoAEcFgHyakxRBvw3u9rNcayROcy~rY5jo1v-nEvaaApmfErp-mDm8jVrSSEFTbOikGv81NQz8oMh9WDTzU9tCFA0lGGZq~rfoAg0Etn~RD9eCM~6hTDHtCl3zvVfQbdUkB5~tAz8BEm1hS06r-jrBJiZPknKp~dQLKlMFYkzkUaK8gvRVC5Mw9U8tD0Q7ssqeJroMLx-ggUx2Kk-Y2q4Pp1RAHAQm0tGyRFR1AqiQ2n85L4UUalKJo2UcuWL5NrKUOp76lAOTDjj6L2HCQ5cT27sF6ZTZ6cihVeA__&amp;Key-Pair-Id=APKAJUSDRV55TOQKSATA">
            <a:extLst>
              <a:ext uri="{FF2B5EF4-FFF2-40B4-BE49-F238E27FC236}">
                <a16:creationId xmlns:a16="http://schemas.microsoft.com/office/drawing/2014/main" id="{49727647-EE0D-466B-805B-59F5553A68E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74"/>
          <a:stretch/>
        </p:blipFill>
        <p:spPr bwMode="auto">
          <a:xfrm>
            <a:off x="627401" y="1827421"/>
            <a:ext cx="2520937" cy="21651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3258F70-021F-4522-A2FE-FDF7BF4CBBF8}"/>
              </a:ext>
            </a:extLst>
          </p:cNvPr>
          <p:cNvPicPr>
            <a:picLocks noChangeAspect="1"/>
          </p:cNvPicPr>
          <p:nvPr/>
        </p:nvPicPr>
        <p:blipFill rotWithShape="1">
          <a:blip r:embed="rId5"/>
          <a:srcRect l="22173" t="393" r="3687" b="-393"/>
          <a:stretch/>
        </p:blipFill>
        <p:spPr>
          <a:xfrm>
            <a:off x="3433915" y="1827421"/>
            <a:ext cx="2398225" cy="2187703"/>
          </a:xfrm>
          <a:prstGeom prst="rect">
            <a:avLst/>
          </a:prstGeom>
        </p:spPr>
      </p:pic>
      <p:pic>
        <p:nvPicPr>
          <p:cNvPr id="7" name="Picture 6">
            <a:extLst>
              <a:ext uri="{FF2B5EF4-FFF2-40B4-BE49-F238E27FC236}">
                <a16:creationId xmlns:a16="http://schemas.microsoft.com/office/drawing/2014/main" id="{AF9BC8EF-342A-400D-9C4E-76293D2E0448}"/>
              </a:ext>
            </a:extLst>
          </p:cNvPr>
          <p:cNvPicPr>
            <a:picLocks noChangeAspect="1"/>
          </p:cNvPicPr>
          <p:nvPr/>
        </p:nvPicPr>
        <p:blipFill rotWithShape="1">
          <a:blip r:embed="rId6"/>
          <a:srcRect l="4440" r="8772"/>
          <a:stretch/>
        </p:blipFill>
        <p:spPr>
          <a:xfrm>
            <a:off x="6140204" y="1839108"/>
            <a:ext cx="2398225" cy="2165956"/>
          </a:xfrm>
          <a:prstGeom prst="rect">
            <a:avLst/>
          </a:prstGeom>
        </p:spPr>
      </p:pic>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6"/>
          <p:cNvSpPr>
            <a:spLocks noGrp="1" noChangeArrowheads="1"/>
          </p:cNvSpPr>
          <p:nvPr>
            <p:ph type="title"/>
          </p:nvPr>
        </p:nvSpPr>
        <p:spPr>
          <a:xfrm>
            <a:off x="377171" y="458354"/>
            <a:ext cx="6870700" cy="1044575"/>
          </a:xfrm>
        </p:spPr>
        <p:txBody>
          <a:bodyPr>
            <a:normAutofit fontScale="90000"/>
          </a:bodyPr>
          <a:lstStyle/>
          <a:p>
            <a:pPr algn="ctr" eaLnBrk="1" hangingPunct="1"/>
            <a:r>
              <a:rPr lang="en-GB" dirty="0"/>
              <a:t>Home School Partnership Agreement</a:t>
            </a:r>
          </a:p>
        </p:txBody>
      </p:sp>
      <p:sp>
        <p:nvSpPr>
          <p:cNvPr id="22533" name="Rectangle 7"/>
          <p:cNvSpPr>
            <a:spLocks noGrp="1" noChangeArrowheads="1"/>
          </p:cNvSpPr>
          <p:nvPr>
            <p:ph type="body" sz="half" idx="1"/>
          </p:nvPr>
        </p:nvSpPr>
        <p:spPr>
          <a:xfrm>
            <a:off x="359532" y="1270101"/>
            <a:ext cx="6812533" cy="4535163"/>
          </a:xfrm>
        </p:spPr>
        <p:txBody>
          <a:bodyPr>
            <a:normAutofit/>
          </a:bodyPr>
          <a:lstStyle/>
          <a:p>
            <a:pPr eaLnBrk="1" hangingPunct="1">
              <a:buFont typeface="Wingdings" pitchFamily="2" charset="2"/>
              <a:buNone/>
            </a:pPr>
            <a:r>
              <a:rPr lang="en-GB" dirty="0"/>
              <a:t>  </a:t>
            </a:r>
          </a:p>
          <a:p>
            <a:pPr eaLnBrk="1" hangingPunct="1">
              <a:buFont typeface="Wingdings" pitchFamily="2" charset="2"/>
              <a:buNone/>
            </a:pPr>
            <a:endParaRPr lang="en-GB" dirty="0"/>
          </a:p>
          <a:p>
            <a:pPr eaLnBrk="1" hangingPunct="1">
              <a:buFont typeface="Wingdings" pitchFamily="2" charset="2"/>
              <a:buNone/>
            </a:pPr>
            <a:r>
              <a:rPr lang="en-GB" sz="2000" dirty="0"/>
              <a:t>The Home School Agreement is a contract which lasts for the next seven years.  </a:t>
            </a:r>
          </a:p>
          <a:p>
            <a:pPr eaLnBrk="1" hangingPunct="1">
              <a:buFont typeface="Wingdings" pitchFamily="2" charset="2"/>
              <a:buNone/>
            </a:pPr>
            <a:endParaRPr lang="en-GB" sz="2000" dirty="0"/>
          </a:p>
          <a:p>
            <a:pPr eaLnBrk="1" hangingPunct="1">
              <a:buFont typeface="Wingdings" pitchFamily="2" charset="2"/>
              <a:buNone/>
            </a:pPr>
            <a:r>
              <a:rPr lang="en-GB" sz="2000" dirty="0"/>
              <a:t> It is a commitment between parents and the school to ensure that we forge a </a:t>
            </a:r>
            <a:r>
              <a:rPr lang="en-GB" sz="2000" dirty="0">
                <a:solidFill>
                  <a:schemeClr val="accent2"/>
                </a:solidFill>
              </a:rPr>
              <a:t>dynamic partnership </a:t>
            </a:r>
            <a:r>
              <a:rPr lang="en-GB" sz="2000" dirty="0"/>
              <a:t>in educating all of our pupils. </a:t>
            </a:r>
          </a:p>
          <a:p>
            <a:pPr eaLnBrk="1" hangingPunct="1">
              <a:buFont typeface="Wingdings" pitchFamily="2" charset="2"/>
              <a:buNone/>
            </a:pPr>
            <a:r>
              <a:rPr lang="en-GB" sz="2000" i="1" dirty="0">
                <a:solidFill>
                  <a:schemeClr val="hlink"/>
                </a:solidFill>
              </a:rPr>
              <a:t>       </a:t>
            </a:r>
          </a:p>
          <a:p>
            <a:pPr eaLnBrk="1" hangingPunct="1">
              <a:buFont typeface="Wingdings" pitchFamily="2" charset="2"/>
              <a:buNone/>
            </a:pPr>
            <a:r>
              <a:rPr lang="en-GB" sz="2000" i="1" dirty="0">
                <a:solidFill>
                  <a:schemeClr val="accent2"/>
                </a:solidFill>
              </a:rPr>
              <a:t>        </a:t>
            </a:r>
            <a:r>
              <a:rPr lang="en-GB" sz="2000" b="1" i="1" dirty="0">
                <a:solidFill>
                  <a:schemeClr val="accent2"/>
                </a:solidFill>
              </a:rPr>
              <a:t>What does it look like in everyday terms?</a:t>
            </a:r>
          </a:p>
        </p:txBody>
      </p:sp>
      <p:sp>
        <p:nvSpPr>
          <p:cNvPr id="22531" name="Slide Number Placeholder 7"/>
          <p:cNvSpPr>
            <a:spLocks noGrp="1"/>
          </p:cNvSpPr>
          <p:nvPr>
            <p:ph type="sldNum" sz="quarter" idx="12"/>
          </p:nvPr>
        </p:nvSpPr>
        <p:spPr>
          <a:noFill/>
        </p:spPr>
        <p:txBody>
          <a:bodyPr/>
          <a:lstStyle/>
          <a:p>
            <a:fld id="{18B33953-A359-42F0-BDD5-A3D663EA613C}" type="slidenum">
              <a:rPr lang="en-GB" smtClean="0">
                <a:cs typeface="Arial" charset="0"/>
              </a:rPr>
              <a:pPr/>
              <a:t>3</a:t>
            </a:fld>
            <a:endParaRPr lang="en-GB">
              <a:cs typeface="Arial"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6778" y="188640"/>
            <a:ext cx="1258888" cy="1081461"/>
          </a:xfrm>
          <a:prstGeom prst="rect">
            <a:avLst/>
          </a:prstGeom>
        </p:spPr>
      </p:pic>
      <p:pic>
        <p:nvPicPr>
          <p:cNvPr id="2" name="Picture 1"/>
          <p:cNvPicPr>
            <a:picLocks noChangeAspect="1"/>
          </p:cNvPicPr>
          <p:nvPr/>
        </p:nvPicPr>
        <p:blipFill>
          <a:blip r:embed="rId4"/>
          <a:stretch>
            <a:fillRect/>
          </a:stretch>
        </p:blipFill>
        <p:spPr>
          <a:xfrm rot="642572">
            <a:off x="6537766" y="3668327"/>
            <a:ext cx="1963596" cy="2818396"/>
          </a:xfrm>
          <a:prstGeom prst="rect">
            <a:avLst/>
          </a:prstGeom>
        </p:spPr>
      </p:pic>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2"/>
          <p:cNvSpPr>
            <a:spLocks noGrp="1" noChangeArrowheads="1"/>
          </p:cNvSpPr>
          <p:nvPr>
            <p:ph type="title"/>
          </p:nvPr>
        </p:nvSpPr>
        <p:spPr>
          <a:xfrm>
            <a:off x="350657" y="393888"/>
            <a:ext cx="7924800" cy="717550"/>
          </a:xfrm>
        </p:spPr>
        <p:txBody>
          <a:bodyPr/>
          <a:lstStyle/>
          <a:p>
            <a:pPr algn="ctr" eaLnBrk="1" hangingPunct="1"/>
            <a:r>
              <a:rPr lang="en-GB" dirty="0"/>
              <a:t>Pastoral Support</a:t>
            </a:r>
          </a:p>
        </p:txBody>
      </p:sp>
      <p:sp>
        <p:nvSpPr>
          <p:cNvPr id="24581" name="Rectangle 3"/>
          <p:cNvSpPr>
            <a:spLocks noGrp="1" noChangeArrowheads="1"/>
          </p:cNvSpPr>
          <p:nvPr>
            <p:ph type="body" sz="half" idx="1"/>
          </p:nvPr>
        </p:nvSpPr>
        <p:spPr>
          <a:xfrm>
            <a:off x="473689" y="1466990"/>
            <a:ext cx="7678737" cy="4084865"/>
          </a:xfrm>
        </p:spPr>
        <p:txBody>
          <a:bodyPr>
            <a:normAutofit/>
          </a:bodyPr>
          <a:lstStyle/>
          <a:p>
            <a:pPr eaLnBrk="1" hangingPunct="1">
              <a:lnSpc>
                <a:spcPct val="80000"/>
              </a:lnSpc>
              <a:buFont typeface="Wingdings" pitchFamily="2" charset="2"/>
              <a:buNone/>
            </a:pPr>
            <a:r>
              <a:rPr lang="en-GB" sz="1200" b="1" dirty="0"/>
              <a:t> </a:t>
            </a:r>
          </a:p>
          <a:p>
            <a:pPr eaLnBrk="1" hangingPunct="1">
              <a:lnSpc>
                <a:spcPct val="80000"/>
              </a:lnSpc>
            </a:pPr>
            <a:r>
              <a:rPr lang="en-GB" dirty="0"/>
              <a:t>AN INCLUSIVE…FAMILY…COMMUNITY</a:t>
            </a:r>
          </a:p>
          <a:p>
            <a:pPr eaLnBrk="1" hangingPunct="1">
              <a:lnSpc>
                <a:spcPct val="80000"/>
              </a:lnSpc>
            </a:pPr>
            <a:r>
              <a:rPr lang="en-GB" dirty="0"/>
              <a:t>SCHOOL / PARISHES / COMMUNITY / HOME</a:t>
            </a:r>
          </a:p>
          <a:p>
            <a:pPr eaLnBrk="1" hangingPunct="1">
              <a:lnSpc>
                <a:spcPct val="80000"/>
              </a:lnSpc>
            </a:pPr>
            <a:r>
              <a:rPr lang="en-GB" dirty="0"/>
              <a:t>Education of the whole child as a team</a:t>
            </a:r>
          </a:p>
          <a:p>
            <a:pPr eaLnBrk="1" hangingPunct="1">
              <a:lnSpc>
                <a:spcPct val="80000"/>
              </a:lnSpc>
            </a:pPr>
            <a:r>
              <a:rPr lang="en-GB" dirty="0"/>
              <a:t>Communication - duty of care</a:t>
            </a:r>
          </a:p>
          <a:p>
            <a:pPr eaLnBrk="1" hangingPunct="1">
              <a:lnSpc>
                <a:spcPct val="80000"/>
              </a:lnSpc>
            </a:pPr>
            <a:r>
              <a:rPr lang="en-GB" dirty="0"/>
              <a:t>Pastoral Care for your child </a:t>
            </a:r>
          </a:p>
          <a:p>
            <a:pPr eaLnBrk="1" hangingPunct="1">
              <a:lnSpc>
                <a:spcPct val="80000"/>
              </a:lnSpc>
            </a:pPr>
            <a:r>
              <a:rPr lang="en-GB" dirty="0"/>
              <a:t>Our school is a DYNAMIC LIVING ORGANISM – </a:t>
            </a:r>
          </a:p>
          <a:p>
            <a:pPr eaLnBrk="1" hangingPunct="1">
              <a:lnSpc>
                <a:spcPct val="80000"/>
              </a:lnSpc>
              <a:buFont typeface="Wingdings" pitchFamily="2" charset="2"/>
              <a:buNone/>
            </a:pPr>
            <a:r>
              <a:rPr lang="en-GB" dirty="0"/>
              <a:t>     always growing, developing and seeking to better itself…</a:t>
            </a:r>
          </a:p>
          <a:p>
            <a:pPr eaLnBrk="1" hangingPunct="1">
              <a:lnSpc>
                <a:spcPct val="80000"/>
              </a:lnSpc>
            </a:pPr>
            <a:r>
              <a:rPr lang="en-GB" dirty="0"/>
              <a:t>As a result, Saint Patrick’s seeks the active involvement, support and opinions of the members of its community.</a:t>
            </a:r>
          </a:p>
          <a:p>
            <a:pPr eaLnBrk="1" hangingPunct="1">
              <a:buFont typeface="Wingdings" pitchFamily="2" charset="2"/>
              <a:buNone/>
            </a:pPr>
            <a:endParaRPr lang="en-GB" sz="1600" dirty="0"/>
          </a:p>
        </p:txBody>
      </p:sp>
      <p:sp>
        <p:nvSpPr>
          <p:cNvPr id="24579" name="Slide Number Placeholder 7"/>
          <p:cNvSpPr>
            <a:spLocks noGrp="1"/>
          </p:cNvSpPr>
          <p:nvPr>
            <p:ph type="sldNum" sz="quarter" idx="12"/>
          </p:nvPr>
        </p:nvSpPr>
        <p:spPr>
          <a:noFill/>
        </p:spPr>
        <p:txBody>
          <a:bodyPr/>
          <a:lstStyle/>
          <a:p>
            <a:fld id="{106FD7B2-6F87-45BE-99E2-FE57CC0EED01}" type="slidenum">
              <a:rPr lang="en-GB" smtClean="0">
                <a:cs typeface="Arial" charset="0"/>
              </a:rPr>
              <a:pPr/>
              <a:t>4</a:t>
            </a:fld>
            <a:endParaRPr lang="en-GB">
              <a:cs typeface="Arial" charset="0"/>
            </a:endParaRPr>
          </a:p>
        </p:txBody>
      </p:sp>
      <p:pic>
        <p:nvPicPr>
          <p:cNvPr id="24583" name="Picture 10" descr="3-LeggedStool"/>
          <p:cNvPicPr>
            <a:picLocks noChangeAspect="1" noChangeArrowheads="1"/>
          </p:cNvPicPr>
          <p:nvPr/>
        </p:nvPicPr>
        <p:blipFill>
          <a:blip r:embed="rId3"/>
          <a:srcRect/>
          <a:stretch>
            <a:fillRect/>
          </a:stretch>
        </p:blipFill>
        <p:spPr bwMode="auto">
          <a:xfrm>
            <a:off x="7497386" y="4767867"/>
            <a:ext cx="1556143" cy="1942163"/>
          </a:xfrm>
          <a:prstGeom prst="rect">
            <a:avLst/>
          </a:prstGeom>
          <a:noFill/>
          <a:ln w="9525">
            <a:noFill/>
            <a:miter lim="800000"/>
            <a:headEnd/>
            <a:tailEnd/>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664" y="173852"/>
            <a:ext cx="1224136" cy="1051607"/>
          </a:xfrm>
          <a:prstGeom prst="rect">
            <a:avLst/>
          </a:prstGeom>
        </p:spPr>
      </p:pic>
      <p:sp>
        <p:nvSpPr>
          <p:cNvPr id="2" name="Rectangle 1"/>
          <p:cNvSpPr/>
          <p:nvPr/>
        </p:nvSpPr>
        <p:spPr>
          <a:xfrm>
            <a:off x="683568" y="5121188"/>
            <a:ext cx="6549600" cy="1138773"/>
          </a:xfrm>
          <a:prstGeom prst="rect">
            <a:avLst/>
          </a:prstGeom>
        </p:spPr>
        <p:txBody>
          <a:bodyPr wrap="square">
            <a:spAutoFit/>
          </a:bodyPr>
          <a:lstStyle/>
          <a:p>
            <a:endParaRPr lang="en-GB" dirty="0">
              <a:solidFill>
                <a:srgbClr val="000000"/>
              </a:solidFill>
              <a:latin typeface="Tahoma" panose="020B0604030504040204" pitchFamily="34" charset="0"/>
            </a:endParaRPr>
          </a:p>
          <a:p>
            <a:r>
              <a:rPr lang="en-GB" sz="1600" dirty="0"/>
              <a:t>“The school community has its foundations in the values of the Catholic faith. The school’s motto, ‘Live, Love and Learn Like Jesus,’ guides pupils every day.” </a:t>
            </a:r>
            <a:r>
              <a:rPr lang="en-GB" sz="1600" i="1" dirty="0">
                <a:solidFill>
                  <a:schemeClr val="accent2"/>
                </a:solidFill>
                <a:latin typeface="Tahoma" panose="020B0604030504040204" pitchFamily="34" charset="0"/>
              </a:rPr>
              <a:t>OFSTED 2022</a:t>
            </a:r>
            <a:r>
              <a:rPr lang="en-GB" i="1" dirty="0">
                <a:solidFill>
                  <a:schemeClr val="accent2"/>
                </a:solidFill>
                <a:latin typeface="Tahoma" panose="020B0604030504040204" pitchFamily="34" charset="0"/>
              </a:rPr>
              <a:t>	</a:t>
            </a:r>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12" y="121263"/>
            <a:ext cx="4981851" cy="679400"/>
          </a:xfrm>
        </p:spPr>
        <p:txBody>
          <a:bodyPr>
            <a:normAutofit fontScale="90000"/>
          </a:bodyPr>
          <a:lstStyle/>
          <a:p>
            <a:r>
              <a:rPr lang="en-GB" dirty="0"/>
              <a:t>Current Early Years Team</a:t>
            </a:r>
          </a:p>
        </p:txBody>
      </p:sp>
      <p:sp>
        <p:nvSpPr>
          <p:cNvPr id="8" name="Slide Number Placeholder 7"/>
          <p:cNvSpPr>
            <a:spLocks noGrp="1"/>
          </p:cNvSpPr>
          <p:nvPr>
            <p:ph type="sldNum" sz="quarter" idx="12"/>
          </p:nvPr>
        </p:nvSpPr>
        <p:spPr/>
        <p:txBody>
          <a:bodyPr/>
          <a:lstStyle/>
          <a:p>
            <a:pPr>
              <a:defRPr/>
            </a:pPr>
            <a:fld id="{606EBDBB-B8D2-4DC7-989F-7A072843664C}" type="slidenum">
              <a:rPr lang="en-GB" smtClean="0"/>
              <a:pPr>
                <a:defRPr/>
              </a:pPr>
              <a:t>5</a:t>
            </a:fld>
            <a:endParaRPr lang="en-GB"/>
          </a:p>
        </p:txBody>
      </p:sp>
      <p:pic>
        <p:nvPicPr>
          <p:cNvPr id="10" name="Picture 9"/>
          <p:cNvPicPr>
            <a:picLocks noChangeAspect="1"/>
          </p:cNvPicPr>
          <p:nvPr/>
        </p:nvPicPr>
        <p:blipFill rotWithShape="1">
          <a:blip r:embed="rId3"/>
          <a:srcRect b="12205"/>
          <a:stretch/>
        </p:blipFill>
        <p:spPr>
          <a:xfrm>
            <a:off x="4228341" y="967911"/>
            <a:ext cx="1716409" cy="2114967"/>
          </a:xfrm>
          <a:prstGeom prst="rect">
            <a:avLst/>
          </a:prstGeom>
        </p:spPr>
      </p:pic>
      <p:sp>
        <p:nvSpPr>
          <p:cNvPr id="12" name="TextBox 11"/>
          <p:cNvSpPr txBox="1"/>
          <p:nvPr/>
        </p:nvSpPr>
        <p:spPr>
          <a:xfrm>
            <a:off x="4291218" y="3135972"/>
            <a:ext cx="1574284" cy="430887"/>
          </a:xfrm>
          <a:prstGeom prst="rect">
            <a:avLst/>
          </a:prstGeom>
          <a:noFill/>
        </p:spPr>
        <p:txBody>
          <a:bodyPr wrap="square" rtlCol="0">
            <a:spAutoFit/>
          </a:bodyPr>
          <a:lstStyle/>
          <a:p>
            <a:pPr algn="ctr"/>
            <a:r>
              <a:rPr lang="en-GB" sz="1100" dirty="0"/>
              <a:t>Mrs A Fudge</a:t>
            </a:r>
          </a:p>
          <a:p>
            <a:pPr algn="ctr"/>
            <a:r>
              <a:rPr lang="en-GB" sz="1100" dirty="0"/>
              <a:t>Teaching Assistant</a:t>
            </a:r>
          </a:p>
        </p:txBody>
      </p:sp>
      <p:sp>
        <p:nvSpPr>
          <p:cNvPr id="15" name="TextBox 14"/>
          <p:cNvSpPr txBox="1"/>
          <p:nvPr/>
        </p:nvSpPr>
        <p:spPr>
          <a:xfrm>
            <a:off x="1399544" y="6104927"/>
            <a:ext cx="1574284" cy="415498"/>
          </a:xfrm>
          <a:prstGeom prst="rect">
            <a:avLst/>
          </a:prstGeom>
          <a:noFill/>
        </p:spPr>
        <p:txBody>
          <a:bodyPr wrap="square" rtlCol="0">
            <a:spAutoFit/>
          </a:bodyPr>
          <a:lstStyle/>
          <a:p>
            <a:pPr algn="ctr"/>
            <a:r>
              <a:rPr lang="en-GB" sz="1050" dirty="0"/>
              <a:t>Mrs R Hogg</a:t>
            </a:r>
          </a:p>
          <a:p>
            <a:pPr algn="ctr"/>
            <a:r>
              <a:rPr lang="en-GB" sz="1050" dirty="0"/>
              <a:t>Teaching Assistant</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188640"/>
            <a:ext cx="1224136" cy="1051607"/>
          </a:xfrm>
          <a:prstGeom prst="rect">
            <a:avLst/>
          </a:prstGeom>
        </p:spPr>
      </p:pic>
      <p:pic>
        <p:nvPicPr>
          <p:cNvPr id="138242" name="Picture 2" descr="Image preview">
            <a:extLst>
              <a:ext uri="{FF2B5EF4-FFF2-40B4-BE49-F238E27FC236}">
                <a16:creationId xmlns:a16="http://schemas.microsoft.com/office/drawing/2014/main" id="{2A43B17B-5859-4598-92B7-21643B4136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1160" y="3899942"/>
            <a:ext cx="2011052" cy="21414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preview">
            <a:extLst>
              <a:ext uri="{FF2B5EF4-FFF2-40B4-BE49-F238E27FC236}">
                <a16:creationId xmlns:a16="http://schemas.microsoft.com/office/drawing/2014/main" id="{BDCF29AC-0E58-4151-A760-152BAF20CC8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271" t="24155" r="9015"/>
          <a:stretch/>
        </p:blipFill>
        <p:spPr bwMode="auto">
          <a:xfrm>
            <a:off x="1256360" y="945493"/>
            <a:ext cx="1704938" cy="207214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405C78D-0DFE-4B82-B167-48B747F2B1BB}"/>
              </a:ext>
            </a:extLst>
          </p:cNvPr>
          <p:cNvSpPr txBox="1"/>
          <p:nvPr/>
        </p:nvSpPr>
        <p:spPr>
          <a:xfrm>
            <a:off x="1533133" y="3082878"/>
            <a:ext cx="1266029" cy="430887"/>
          </a:xfrm>
          <a:prstGeom prst="rect">
            <a:avLst/>
          </a:prstGeom>
          <a:noFill/>
        </p:spPr>
        <p:txBody>
          <a:bodyPr wrap="square" rtlCol="0">
            <a:spAutoFit/>
          </a:bodyPr>
          <a:lstStyle/>
          <a:p>
            <a:pPr algn="ctr"/>
            <a:r>
              <a:rPr lang="en-GB" sz="1100" dirty="0"/>
              <a:t>Miss A Harding</a:t>
            </a:r>
          </a:p>
          <a:p>
            <a:pPr algn="ctr"/>
            <a:r>
              <a:rPr lang="en-GB" sz="1100" dirty="0"/>
              <a:t>Class Teacher</a:t>
            </a:r>
          </a:p>
        </p:txBody>
      </p:sp>
      <p:sp>
        <p:nvSpPr>
          <p:cNvPr id="13" name="TextBox 12">
            <a:extLst>
              <a:ext uri="{FF2B5EF4-FFF2-40B4-BE49-F238E27FC236}">
                <a16:creationId xmlns:a16="http://schemas.microsoft.com/office/drawing/2014/main" id="{289E391C-53C3-401D-9A38-9D60B8BC21F2}"/>
              </a:ext>
            </a:extLst>
          </p:cNvPr>
          <p:cNvSpPr txBox="1"/>
          <p:nvPr/>
        </p:nvSpPr>
        <p:spPr>
          <a:xfrm>
            <a:off x="4291218" y="6096976"/>
            <a:ext cx="1574284" cy="415498"/>
          </a:xfrm>
          <a:prstGeom prst="rect">
            <a:avLst/>
          </a:prstGeom>
          <a:noFill/>
        </p:spPr>
        <p:txBody>
          <a:bodyPr wrap="square" rtlCol="0">
            <a:spAutoFit/>
          </a:bodyPr>
          <a:lstStyle/>
          <a:p>
            <a:pPr algn="ctr"/>
            <a:r>
              <a:rPr lang="en-GB" sz="1050" dirty="0"/>
              <a:t>Mrs H Redpath</a:t>
            </a:r>
          </a:p>
          <a:p>
            <a:pPr algn="ctr"/>
            <a:r>
              <a:rPr lang="en-GB" sz="1050" dirty="0"/>
              <a:t>Teaching Assistant</a:t>
            </a:r>
          </a:p>
        </p:txBody>
      </p:sp>
      <p:pic>
        <p:nvPicPr>
          <p:cNvPr id="4" name="Picture 3">
            <a:extLst>
              <a:ext uri="{FF2B5EF4-FFF2-40B4-BE49-F238E27FC236}">
                <a16:creationId xmlns:a16="http://schemas.microsoft.com/office/drawing/2014/main" id="{ABE6E0A9-00E4-4908-99F5-E8D577F8CFDF}"/>
              </a:ext>
            </a:extLst>
          </p:cNvPr>
          <p:cNvPicPr>
            <a:picLocks noChangeAspect="1"/>
          </p:cNvPicPr>
          <p:nvPr/>
        </p:nvPicPr>
        <p:blipFill rotWithShape="1">
          <a:blip r:embed="rId7"/>
          <a:srcRect l="3428"/>
          <a:stretch/>
        </p:blipFill>
        <p:spPr>
          <a:xfrm>
            <a:off x="4220155" y="3911408"/>
            <a:ext cx="1716409" cy="2145884"/>
          </a:xfrm>
          <a:prstGeom prst="rect">
            <a:avLst/>
          </a:prstGeom>
        </p:spPr>
      </p:pic>
    </p:spTree>
    <p:extLst>
      <p:ext uri="{BB962C8B-B14F-4D97-AF65-F5344CB8AC3E}">
        <p14:creationId xmlns:p14="http://schemas.microsoft.com/office/powerpoint/2010/main" val="87258907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AutoShape 6"/>
          <p:cNvSpPr>
            <a:spLocks noGrp="1" noChangeArrowheads="1"/>
          </p:cNvSpPr>
          <p:nvPr>
            <p:ph type="title"/>
          </p:nvPr>
        </p:nvSpPr>
        <p:spPr>
          <a:xfrm>
            <a:off x="629816" y="121766"/>
            <a:ext cx="6282444" cy="642938"/>
          </a:xfrm>
        </p:spPr>
        <p:txBody>
          <a:bodyPr>
            <a:normAutofit fontScale="90000"/>
          </a:bodyPr>
          <a:lstStyle/>
          <a:p>
            <a:pPr algn="ctr" eaLnBrk="1" hangingPunct="1"/>
            <a:r>
              <a:rPr lang="en-GB" sz="3200" dirty="0"/>
              <a:t>The Early Years Framework</a:t>
            </a:r>
            <a:br>
              <a:rPr lang="en-GB" sz="3200" dirty="0"/>
            </a:br>
            <a:r>
              <a:rPr lang="en-GB" sz="3200" dirty="0"/>
              <a:t> </a:t>
            </a:r>
          </a:p>
        </p:txBody>
      </p:sp>
      <p:sp>
        <p:nvSpPr>
          <p:cNvPr id="28677" name="Rectangle 7"/>
          <p:cNvSpPr>
            <a:spLocks noGrp="1" noChangeArrowheads="1"/>
          </p:cNvSpPr>
          <p:nvPr>
            <p:ph type="body" sz="half" idx="1"/>
          </p:nvPr>
        </p:nvSpPr>
        <p:spPr>
          <a:xfrm>
            <a:off x="186421" y="1186339"/>
            <a:ext cx="7440252" cy="1986797"/>
          </a:xfrm>
        </p:spPr>
        <p:txBody>
          <a:bodyPr>
            <a:noAutofit/>
          </a:bodyPr>
          <a:lstStyle/>
          <a:p>
            <a:pPr defTabSz="914400" eaLnBrk="0" fontAlgn="base" hangingPunct="0">
              <a:spcBef>
                <a:spcPct val="0"/>
              </a:spcBef>
              <a:spcAft>
                <a:spcPct val="0"/>
              </a:spcAft>
              <a:buClrTx/>
              <a:buSzTx/>
              <a:buFont typeface="Arial" panose="020B0604020202020204" pitchFamily="34" charset="0"/>
              <a:buChar char="•"/>
            </a:pPr>
            <a:r>
              <a:rPr lang="en-GB" sz="1200" dirty="0">
                <a:solidFill>
                  <a:schemeClr val="tx1"/>
                </a:solidFill>
              </a:rPr>
              <a:t>The Early Years framework is designed for children aged 0 – 5. This is the last stage in the Framework before Year 1 begins. Why did the framework change in 2021? </a:t>
            </a:r>
            <a:r>
              <a:rPr lang="en-US" altLang="en-US" sz="1200" dirty="0">
                <a:solidFill>
                  <a:schemeClr val="tx1"/>
                </a:solidFill>
              </a:rPr>
              <a:t>The changes to the EYFS statutory framework were made to: 1) improve outcomes at age 5, particularly in early language and vocabulary. 2) Reduce workload such as unnecessary paperwork, so we can spend more time with the children in our care.</a:t>
            </a:r>
          </a:p>
          <a:p>
            <a:pPr marL="0" indent="0" defTabSz="914400" eaLnBrk="0" fontAlgn="base" hangingPunct="0">
              <a:spcBef>
                <a:spcPct val="0"/>
              </a:spcBef>
              <a:spcAft>
                <a:spcPct val="0"/>
              </a:spcAft>
              <a:buClrTx/>
              <a:buSzTx/>
              <a:buNone/>
            </a:pPr>
            <a:endParaRPr lang="en-US" altLang="en-US" sz="1200" dirty="0">
              <a:solidFill>
                <a:schemeClr val="tx1"/>
              </a:solidFill>
            </a:endParaRPr>
          </a:p>
          <a:p>
            <a:pPr defTabSz="914400" eaLnBrk="0" fontAlgn="base" hangingPunct="0">
              <a:spcBef>
                <a:spcPct val="0"/>
              </a:spcBef>
              <a:spcAft>
                <a:spcPct val="0"/>
              </a:spcAft>
              <a:buClrTx/>
              <a:buSzTx/>
              <a:buFont typeface="Arial" panose="020B0604020202020204" pitchFamily="34" charset="0"/>
              <a:buChar char="•"/>
            </a:pPr>
            <a:r>
              <a:rPr lang="en-GB" sz="1200" dirty="0">
                <a:solidFill>
                  <a:schemeClr val="tx1"/>
                </a:solidFill>
              </a:rPr>
              <a:t>This first year at school prepares children for the start of the National Curriculum. </a:t>
            </a:r>
          </a:p>
          <a:p>
            <a:pPr marL="0" indent="0" defTabSz="914400" eaLnBrk="0" fontAlgn="base" hangingPunct="0">
              <a:spcBef>
                <a:spcPct val="0"/>
              </a:spcBef>
              <a:spcAft>
                <a:spcPct val="0"/>
              </a:spcAft>
              <a:buClrTx/>
              <a:buSzTx/>
              <a:buNone/>
            </a:pPr>
            <a:endParaRPr lang="en-GB" sz="1200" dirty="0">
              <a:solidFill>
                <a:schemeClr val="tx1"/>
              </a:solidFill>
            </a:endParaRPr>
          </a:p>
          <a:p>
            <a:pPr defTabSz="914400" eaLnBrk="0" fontAlgn="base" hangingPunct="0">
              <a:spcBef>
                <a:spcPct val="0"/>
              </a:spcBef>
              <a:spcAft>
                <a:spcPct val="0"/>
              </a:spcAft>
              <a:buClrTx/>
              <a:buSzTx/>
              <a:buFont typeface="Arial" panose="020B0604020202020204" pitchFamily="34" charset="0"/>
              <a:buChar char="•"/>
            </a:pPr>
            <a:r>
              <a:rPr lang="en-GB" sz="1200" dirty="0">
                <a:solidFill>
                  <a:schemeClr val="tx1"/>
                </a:solidFill>
              </a:rPr>
              <a:t>The EYFS curriculum has a particular focus on the importance of developing and strengthening Communication and Language, Physical Development and Personal and Social Development.</a:t>
            </a:r>
          </a:p>
          <a:p>
            <a:pPr marL="0" indent="0" defTabSz="914400" eaLnBrk="0" fontAlgn="base" hangingPunct="0">
              <a:spcBef>
                <a:spcPct val="0"/>
              </a:spcBef>
              <a:spcAft>
                <a:spcPct val="0"/>
              </a:spcAft>
              <a:buClrTx/>
              <a:buSzTx/>
              <a:buNone/>
            </a:pPr>
            <a:endParaRPr lang="en-GB" sz="1200" dirty="0">
              <a:solidFill>
                <a:schemeClr val="tx1"/>
              </a:solidFill>
            </a:endParaRPr>
          </a:p>
          <a:p>
            <a:pPr defTabSz="914400" eaLnBrk="0" fontAlgn="base" hangingPunct="0">
              <a:lnSpc>
                <a:spcPct val="120000"/>
              </a:lnSpc>
              <a:spcBef>
                <a:spcPct val="0"/>
              </a:spcBef>
              <a:spcAft>
                <a:spcPct val="0"/>
              </a:spcAft>
              <a:buClrTx/>
              <a:buSzTx/>
              <a:buFont typeface="Arial" panose="020B0604020202020204" pitchFamily="34" charset="0"/>
              <a:buChar char="•"/>
            </a:pPr>
            <a:r>
              <a:rPr lang="en-GB" sz="1200" dirty="0">
                <a:solidFill>
                  <a:schemeClr val="tx1"/>
                </a:solidFill>
              </a:rPr>
              <a:t>If you would like more information about the EYFS Framework, please visit the Gov.uk website. </a:t>
            </a:r>
            <a:endParaRPr lang="en-GB" dirty="0">
              <a:solidFill>
                <a:schemeClr val="tx1"/>
              </a:solidFill>
            </a:endParaRPr>
          </a:p>
          <a:p>
            <a:pPr eaLnBrk="1" hangingPunct="1">
              <a:lnSpc>
                <a:spcPct val="80000"/>
              </a:lnSpc>
              <a:buFont typeface="Wingdings" pitchFamily="2" charset="2"/>
              <a:buNone/>
            </a:pPr>
            <a:endParaRPr lang="en-GB" sz="800" dirty="0"/>
          </a:p>
          <a:p>
            <a:pPr eaLnBrk="1" hangingPunct="1">
              <a:lnSpc>
                <a:spcPct val="80000"/>
              </a:lnSpc>
              <a:buFont typeface="Arial" charset="0"/>
              <a:buChar char="•"/>
            </a:pPr>
            <a:endParaRPr lang="en-GB" sz="500" dirty="0"/>
          </a:p>
        </p:txBody>
      </p:sp>
      <p:sp>
        <p:nvSpPr>
          <p:cNvPr id="28675" name="Slide Number Placeholder 7"/>
          <p:cNvSpPr>
            <a:spLocks noGrp="1"/>
          </p:cNvSpPr>
          <p:nvPr>
            <p:ph type="sldNum" sz="quarter" idx="12"/>
          </p:nvPr>
        </p:nvSpPr>
        <p:spPr>
          <a:noFill/>
        </p:spPr>
        <p:txBody>
          <a:bodyPr/>
          <a:lstStyle/>
          <a:p>
            <a:fld id="{E8A00274-253A-45B5-8F4A-20E6F1960874}" type="slidenum">
              <a:rPr lang="en-GB" smtClean="0">
                <a:cs typeface="Arial" charset="0"/>
              </a:rPr>
              <a:pPr/>
              <a:t>6</a:t>
            </a:fld>
            <a:endParaRPr lang="en-GB">
              <a:cs typeface="Arial"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356" y="117188"/>
            <a:ext cx="1224136" cy="1051607"/>
          </a:xfrm>
          <a:prstGeom prst="rect">
            <a:avLst/>
          </a:prstGeom>
        </p:spPr>
      </p:pic>
      <p:pic>
        <p:nvPicPr>
          <p:cNvPr id="5" name="Picture 4">
            <a:extLst>
              <a:ext uri="{FF2B5EF4-FFF2-40B4-BE49-F238E27FC236}">
                <a16:creationId xmlns:a16="http://schemas.microsoft.com/office/drawing/2014/main" id="{6FDC1ED6-DDA6-466D-A396-AD1E76E8B9C6}"/>
              </a:ext>
            </a:extLst>
          </p:cNvPr>
          <p:cNvPicPr>
            <a:picLocks noChangeAspect="1"/>
          </p:cNvPicPr>
          <p:nvPr/>
        </p:nvPicPr>
        <p:blipFill rotWithShape="1">
          <a:blip r:embed="rId4">
            <a:extLst>
              <a:ext uri="{28A0092B-C50C-407E-A947-70E740481C1C}">
                <a14:useLocalDpi xmlns:a14="http://schemas.microsoft.com/office/drawing/2010/main" val="0"/>
              </a:ext>
            </a:extLst>
          </a:blip>
          <a:srcRect b="3150"/>
          <a:stretch/>
        </p:blipFill>
        <p:spPr>
          <a:xfrm>
            <a:off x="359532" y="3641207"/>
            <a:ext cx="6882228" cy="3086750"/>
          </a:xfrm>
          <a:prstGeom prst="rect">
            <a:avLst/>
          </a:prstGeom>
        </p:spPr>
      </p:pic>
      <p:sp>
        <p:nvSpPr>
          <p:cNvPr id="6" name="Rectangle 3">
            <a:extLst>
              <a:ext uri="{FF2B5EF4-FFF2-40B4-BE49-F238E27FC236}">
                <a16:creationId xmlns:a16="http://schemas.microsoft.com/office/drawing/2014/main" id="{DA6EEB53-2890-4BC6-86AA-B4000784B5A9}"/>
              </a:ext>
            </a:extLst>
          </p:cNvPr>
          <p:cNvSpPr>
            <a:spLocks noChangeArrowheads="1"/>
          </p:cNvSpPr>
          <p:nvPr/>
        </p:nvSpPr>
        <p:spPr bwMode="auto">
          <a:xfrm>
            <a:off x="0" y="-6441"/>
            <a:ext cx="181147" cy="639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9331" tIns="179331" rIns="0" bIns="17933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AutoShape 2"/>
          <p:cNvSpPr>
            <a:spLocks noGrp="1" noChangeArrowheads="1"/>
          </p:cNvSpPr>
          <p:nvPr>
            <p:ph type="title"/>
          </p:nvPr>
        </p:nvSpPr>
        <p:spPr>
          <a:xfrm>
            <a:off x="935038" y="368300"/>
            <a:ext cx="7924800" cy="1143000"/>
          </a:xfrm>
        </p:spPr>
        <p:txBody>
          <a:bodyPr/>
          <a:lstStyle/>
          <a:p>
            <a:pPr eaLnBrk="1" hangingPunct="1"/>
            <a:r>
              <a:rPr lang="en-US"/>
              <a:t>The Early Years Principles </a:t>
            </a:r>
          </a:p>
        </p:txBody>
      </p:sp>
      <p:sp>
        <p:nvSpPr>
          <p:cNvPr id="30725" name="Rectangle 3"/>
          <p:cNvSpPr>
            <a:spLocks noGrp="1" noChangeArrowheads="1"/>
          </p:cNvSpPr>
          <p:nvPr>
            <p:ph idx="1"/>
          </p:nvPr>
        </p:nvSpPr>
        <p:spPr>
          <a:xfrm>
            <a:off x="284162" y="1309173"/>
            <a:ext cx="6858148" cy="5180527"/>
          </a:xfrm>
        </p:spPr>
        <p:txBody>
          <a:bodyPr>
            <a:normAutofit fontScale="92500" lnSpcReduction="10000"/>
          </a:bodyPr>
          <a:lstStyle/>
          <a:p>
            <a:pPr marL="0" indent="0" eaLnBrk="1" hangingPunct="1">
              <a:buNone/>
            </a:pPr>
            <a:r>
              <a:rPr lang="en-GB" sz="1900" dirty="0"/>
              <a:t>Within the EYFS Framework, there are four main principles which guide all settings.</a:t>
            </a:r>
            <a:endParaRPr lang="en-GB" sz="1600" dirty="0"/>
          </a:p>
          <a:p>
            <a:pPr marL="0" indent="0" eaLnBrk="1" hangingPunct="1">
              <a:buNone/>
            </a:pPr>
            <a:r>
              <a:rPr lang="en-GB" sz="1600" dirty="0"/>
              <a:t>They are:</a:t>
            </a:r>
          </a:p>
          <a:p>
            <a:r>
              <a:rPr lang="en-GB" sz="1600" dirty="0"/>
              <a:t>Every child is a </a:t>
            </a:r>
            <a:r>
              <a:rPr lang="en-GB" sz="1600" b="1" dirty="0">
                <a:solidFill>
                  <a:schemeClr val="accent1"/>
                </a:solidFill>
              </a:rPr>
              <a:t>unique child</a:t>
            </a:r>
            <a:r>
              <a:rPr lang="en-GB" sz="1600" b="1" dirty="0"/>
              <a:t>, </a:t>
            </a:r>
            <a:r>
              <a:rPr lang="en-GB" sz="1600" dirty="0"/>
              <a:t>who is constantly learning and can learn to be </a:t>
            </a:r>
            <a:r>
              <a:rPr lang="en-GB" sz="1600" b="1" dirty="0">
                <a:solidFill>
                  <a:schemeClr val="accent1"/>
                </a:solidFill>
              </a:rPr>
              <a:t>resilient, capable, confident </a:t>
            </a:r>
            <a:r>
              <a:rPr lang="en-GB" sz="1600" dirty="0"/>
              <a:t>and</a:t>
            </a:r>
            <a:r>
              <a:rPr lang="en-GB" sz="1600" b="1" dirty="0">
                <a:solidFill>
                  <a:srgbClr val="0000FF"/>
                </a:solidFill>
              </a:rPr>
              <a:t> </a:t>
            </a:r>
            <a:r>
              <a:rPr lang="en-GB" sz="1600" b="1" dirty="0">
                <a:solidFill>
                  <a:schemeClr val="accent1"/>
                </a:solidFill>
              </a:rPr>
              <a:t>self-assured; </a:t>
            </a:r>
          </a:p>
          <a:p>
            <a:pPr eaLnBrk="1" hangingPunct="1">
              <a:buFont typeface="Wingdings" pitchFamily="2" charset="2"/>
              <a:buNone/>
            </a:pPr>
            <a:endParaRPr lang="en-GB" sz="1600" b="1" dirty="0"/>
          </a:p>
          <a:p>
            <a:pPr eaLnBrk="1" hangingPunct="1"/>
            <a:r>
              <a:rPr lang="en-GB" sz="1600" dirty="0"/>
              <a:t>Children learn to be strong and independent through </a:t>
            </a:r>
            <a:r>
              <a:rPr lang="en-GB" sz="1600" b="1" dirty="0">
                <a:solidFill>
                  <a:schemeClr val="accent1"/>
                </a:solidFill>
              </a:rPr>
              <a:t>positive relationships; </a:t>
            </a:r>
          </a:p>
          <a:p>
            <a:pPr eaLnBrk="1" hangingPunct="1">
              <a:buFont typeface="Wingdings" pitchFamily="2" charset="2"/>
              <a:buNone/>
            </a:pPr>
            <a:endParaRPr lang="en-GB" sz="1600" b="1" dirty="0"/>
          </a:p>
          <a:p>
            <a:r>
              <a:rPr lang="en-GB" sz="1600" dirty="0"/>
              <a:t>Children learn and develop well in </a:t>
            </a:r>
            <a:r>
              <a:rPr lang="en-GB" sz="1600" b="1" dirty="0">
                <a:solidFill>
                  <a:schemeClr val="accent1"/>
                </a:solidFill>
              </a:rPr>
              <a:t>enabling environments </a:t>
            </a:r>
            <a:r>
              <a:rPr lang="en-GB" sz="1600" dirty="0"/>
              <a:t>with teaching and support from adults, who respond to their individual interests and needs and help them to build their learning over time. Children benefit from a strong partnership between practitioners and parents and/or carers</a:t>
            </a:r>
            <a:r>
              <a:rPr lang="en-GB" sz="1600" b="1" dirty="0"/>
              <a:t>;</a:t>
            </a:r>
          </a:p>
          <a:p>
            <a:pPr eaLnBrk="1" hangingPunct="1">
              <a:buFont typeface="Wingdings" pitchFamily="2" charset="2"/>
              <a:buNone/>
            </a:pPr>
            <a:endParaRPr lang="en-GB" sz="1600" b="1" dirty="0"/>
          </a:p>
          <a:p>
            <a:pPr eaLnBrk="1" hangingPunct="1"/>
            <a:r>
              <a:rPr lang="en-GB" sz="1600" dirty="0"/>
              <a:t>Children develop and </a:t>
            </a:r>
            <a:r>
              <a:rPr lang="en-GB" sz="1600" b="1" dirty="0">
                <a:solidFill>
                  <a:schemeClr val="accent1"/>
                </a:solidFill>
              </a:rPr>
              <a:t>learn in different ways and at different rates. </a:t>
            </a:r>
            <a:r>
              <a:rPr lang="en-GB" sz="1600" dirty="0"/>
              <a:t>The framework covers the education and care of all children in Early Years provision, including children with Special Educational Needs and Disabilities (SEND) .</a:t>
            </a:r>
          </a:p>
        </p:txBody>
      </p:sp>
      <p:sp>
        <p:nvSpPr>
          <p:cNvPr id="30723" name="Slide Number Placeholder 5"/>
          <p:cNvSpPr>
            <a:spLocks noGrp="1"/>
          </p:cNvSpPr>
          <p:nvPr>
            <p:ph type="sldNum" sz="quarter" idx="12"/>
          </p:nvPr>
        </p:nvSpPr>
        <p:spPr>
          <a:noFill/>
        </p:spPr>
        <p:txBody>
          <a:bodyPr/>
          <a:lstStyle/>
          <a:p>
            <a:fld id="{099BA3FE-9C7A-4C20-8015-1B961FE27068}" type="slidenum">
              <a:rPr lang="en-GB" smtClean="0">
                <a:cs typeface="Arial" charset="0"/>
              </a:rPr>
              <a:pPr/>
              <a:t>7</a:t>
            </a:fld>
            <a:endParaRPr lang="en-GB">
              <a:cs typeface="Arial"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307" y="152636"/>
            <a:ext cx="1581570" cy="1358664"/>
          </a:xfrm>
          <a:prstGeom prst="rect">
            <a:avLst/>
          </a:prstGeom>
        </p:spPr>
      </p:pic>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AutoShape 2"/>
          <p:cNvSpPr>
            <a:spLocks noGrp="1" noChangeArrowheads="1"/>
          </p:cNvSpPr>
          <p:nvPr>
            <p:ph type="title"/>
          </p:nvPr>
        </p:nvSpPr>
        <p:spPr>
          <a:xfrm>
            <a:off x="933719" y="194536"/>
            <a:ext cx="6347713" cy="880698"/>
          </a:xfrm>
        </p:spPr>
        <p:txBody>
          <a:bodyPr>
            <a:normAutofit fontScale="90000"/>
          </a:bodyPr>
          <a:lstStyle/>
          <a:p>
            <a:pPr algn="ctr" eaLnBrk="1" hangingPunct="1"/>
            <a:r>
              <a:rPr lang="en-GB" dirty="0"/>
              <a:t>Curriculum Enrichments </a:t>
            </a:r>
            <a:br>
              <a:rPr lang="en-GB" dirty="0"/>
            </a:br>
            <a:r>
              <a:rPr lang="en-GB" dirty="0"/>
              <a:t>at our School</a:t>
            </a:r>
            <a:endParaRPr lang="en-US" dirty="0"/>
          </a:p>
        </p:txBody>
      </p:sp>
      <p:sp>
        <p:nvSpPr>
          <p:cNvPr id="32773" name="Rectangle 3"/>
          <p:cNvSpPr>
            <a:spLocks noGrp="1" noChangeArrowheads="1"/>
          </p:cNvSpPr>
          <p:nvPr>
            <p:ph idx="1"/>
          </p:nvPr>
        </p:nvSpPr>
        <p:spPr>
          <a:xfrm>
            <a:off x="424478" y="1736812"/>
            <a:ext cx="3991859" cy="3974209"/>
          </a:xfrm>
        </p:spPr>
        <p:txBody>
          <a:bodyPr>
            <a:normAutofit fontScale="85000" lnSpcReduction="10000"/>
          </a:bodyPr>
          <a:lstStyle/>
          <a:p>
            <a:pPr eaLnBrk="1" hangingPunct="1">
              <a:lnSpc>
                <a:spcPct val="80000"/>
              </a:lnSpc>
            </a:pPr>
            <a:r>
              <a:rPr lang="en-GB" sz="2400" dirty="0"/>
              <a:t>Saint Patrick’s themed day </a:t>
            </a:r>
          </a:p>
          <a:p>
            <a:pPr eaLnBrk="1" hangingPunct="1">
              <a:lnSpc>
                <a:spcPct val="80000"/>
              </a:lnSpc>
            </a:pPr>
            <a:r>
              <a:rPr lang="en-GB" sz="2400" dirty="0"/>
              <a:t>PE enrichment days</a:t>
            </a:r>
          </a:p>
          <a:p>
            <a:pPr eaLnBrk="1" hangingPunct="1">
              <a:lnSpc>
                <a:spcPct val="80000"/>
              </a:lnSpc>
            </a:pPr>
            <a:r>
              <a:rPr lang="en-GB" sz="2400" dirty="0"/>
              <a:t>Charity work –collected food for the local food bank</a:t>
            </a:r>
          </a:p>
          <a:p>
            <a:pPr>
              <a:lnSpc>
                <a:spcPct val="80000"/>
              </a:lnSpc>
            </a:pPr>
            <a:r>
              <a:rPr lang="en-GB" sz="2400" dirty="0"/>
              <a:t>Saint Patrick’s Art Exhibition</a:t>
            </a:r>
          </a:p>
          <a:p>
            <a:pPr eaLnBrk="1" hangingPunct="1">
              <a:lnSpc>
                <a:spcPct val="80000"/>
              </a:lnSpc>
            </a:pPr>
            <a:r>
              <a:rPr lang="en-GB" sz="2400" dirty="0"/>
              <a:t>Boccia Day</a:t>
            </a:r>
          </a:p>
          <a:p>
            <a:pPr eaLnBrk="1" hangingPunct="1">
              <a:lnSpc>
                <a:spcPct val="80000"/>
              </a:lnSpc>
            </a:pPr>
            <a:r>
              <a:rPr lang="en-GB" sz="2400" dirty="0"/>
              <a:t>STEM WEEK – working with Colchester Zoo</a:t>
            </a:r>
          </a:p>
          <a:p>
            <a:pPr eaLnBrk="1" hangingPunct="1">
              <a:lnSpc>
                <a:spcPct val="80000"/>
              </a:lnSpc>
            </a:pPr>
            <a:r>
              <a:rPr lang="en-GB" sz="2400" dirty="0"/>
              <a:t>World Book Day</a:t>
            </a:r>
          </a:p>
          <a:p>
            <a:pPr eaLnBrk="1" hangingPunct="1">
              <a:lnSpc>
                <a:spcPct val="80000"/>
              </a:lnSpc>
            </a:pPr>
            <a:r>
              <a:rPr lang="en-GB" sz="2400" dirty="0"/>
              <a:t>Career’s Week </a:t>
            </a:r>
          </a:p>
          <a:p>
            <a:pPr>
              <a:lnSpc>
                <a:spcPct val="80000"/>
              </a:lnSpc>
            </a:pPr>
            <a:r>
              <a:rPr lang="en-GB" sz="2400" dirty="0"/>
              <a:t>School trips – castle, theatre, Aerospace Bristol… </a:t>
            </a:r>
          </a:p>
        </p:txBody>
      </p:sp>
      <p:sp>
        <p:nvSpPr>
          <p:cNvPr id="32771" name="Slide Number Placeholder 5"/>
          <p:cNvSpPr>
            <a:spLocks noGrp="1"/>
          </p:cNvSpPr>
          <p:nvPr>
            <p:ph type="sldNum" sz="quarter" idx="12"/>
          </p:nvPr>
        </p:nvSpPr>
        <p:spPr>
          <a:noFill/>
        </p:spPr>
        <p:txBody>
          <a:bodyPr/>
          <a:lstStyle/>
          <a:p>
            <a:fld id="{1836A388-2FAF-43CD-AB7F-2A6EA4116D58}" type="slidenum">
              <a:rPr lang="en-GB" smtClean="0">
                <a:cs typeface="Arial" charset="0"/>
              </a:rPr>
              <a:pPr/>
              <a:t>8</a:t>
            </a:fld>
            <a:endParaRPr lang="en-GB">
              <a:cs typeface="Arial" charset="0"/>
            </a:endParaRPr>
          </a:p>
        </p:txBody>
      </p:sp>
      <p:sp>
        <p:nvSpPr>
          <p:cNvPr id="3" name="Rectangle 2"/>
          <p:cNvSpPr/>
          <p:nvPr/>
        </p:nvSpPr>
        <p:spPr>
          <a:xfrm>
            <a:off x="424478" y="5625864"/>
            <a:ext cx="5774091" cy="830997"/>
          </a:xfrm>
          <a:prstGeom prst="rect">
            <a:avLst/>
          </a:prstGeom>
        </p:spPr>
        <p:txBody>
          <a:bodyPr wrap="square">
            <a:spAutoFit/>
          </a:bodyPr>
          <a:lstStyle/>
          <a:p>
            <a:r>
              <a:rPr lang="en-GB" sz="1600" b="1" i="1" dirty="0"/>
              <a:t>“The curriculum includes memorable experiences such as encounters with visitors to the school and trips.”</a:t>
            </a:r>
            <a:r>
              <a:rPr lang="en-GB" sz="1600" b="1" i="1" dirty="0">
                <a:solidFill>
                  <a:schemeClr val="accent1"/>
                </a:solidFill>
                <a:latin typeface="Tahoma" panose="020B0604030504040204" pitchFamily="34" charset="0"/>
              </a:rPr>
              <a:t> 	                                     OFSTED 2022</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356" y="137898"/>
            <a:ext cx="1224136" cy="1051607"/>
          </a:xfrm>
          <a:prstGeom prst="rect">
            <a:avLst/>
          </a:prstGeom>
        </p:spPr>
      </p:pic>
      <p:pic>
        <p:nvPicPr>
          <p:cNvPr id="7" name="Picture 6">
            <a:extLst>
              <a:ext uri="{FF2B5EF4-FFF2-40B4-BE49-F238E27FC236}">
                <a16:creationId xmlns:a16="http://schemas.microsoft.com/office/drawing/2014/main" id="{2A038C22-A409-495D-801C-9D0207034995}"/>
              </a:ext>
            </a:extLst>
          </p:cNvPr>
          <p:cNvPicPr>
            <a:picLocks noChangeAspect="1"/>
          </p:cNvPicPr>
          <p:nvPr/>
        </p:nvPicPr>
        <p:blipFill>
          <a:blip r:embed="rId4"/>
          <a:stretch>
            <a:fillRect/>
          </a:stretch>
        </p:blipFill>
        <p:spPr>
          <a:xfrm>
            <a:off x="4474535" y="2323377"/>
            <a:ext cx="2121819" cy="2876397"/>
          </a:xfrm>
          <a:prstGeom prst="rect">
            <a:avLst/>
          </a:prstGeom>
        </p:spPr>
      </p:pic>
      <p:pic>
        <p:nvPicPr>
          <p:cNvPr id="6" name="Picture 5">
            <a:extLst>
              <a:ext uri="{FF2B5EF4-FFF2-40B4-BE49-F238E27FC236}">
                <a16:creationId xmlns:a16="http://schemas.microsoft.com/office/drawing/2014/main" id="{CB049D61-ED41-4A85-BD7B-92A7C6F3A575}"/>
              </a:ext>
            </a:extLst>
          </p:cNvPr>
          <p:cNvPicPr>
            <a:picLocks noChangeAspect="1"/>
          </p:cNvPicPr>
          <p:nvPr/>
        </p:nvPicPr>
        <p:blipFill>
          <a:blip r:embed="rId5"/>
          <a:stretch>
            <a:fillRect/>
          </a:stretch>
        </p:blipFill>
        <p:spPr>
          <a:xfrm>
            <a:off x="5622260" y="1284841"/>
            <a:ext cx="3346654" cy="1607949"/>
          </a:xfrm>
          <a:prstGeom prst="rect">
            <a:avLst/>
          </a:prstGeom>
        </p:spPr>
      </p:pic>
      <p:pic>
        <p:nvPicPr>
          <p:cNvPr id="4" name="Picture 3">
            <a:extLst>
              <a:ext uri="{FF2B5EF4-FFF2-40B4-BE49-F238E27FC236}">
                <a16:creationId xmlns:a16="http://schemas.microsoft.com/office/drawing/2014/main" id="{5F15BDD2-B4A3-4C04-B8AD-CD19DDD6DACC}"/>
              </a:ext>
            </a:extLst>
          </p:cNvPr>
          <p:cNvPicPr>
            <a:picLocks noChangeAspect="1"/>
          </p:cNvPicPr>
          <p:nvPr/>
        </p:nvPicPr>
        <p:blipFill>
          <a:blip r:embed="rId6"/>
          <a:stretch>
            <a:fillRect/>
          </a:stretch>
        </p:blipFill>
        <p:spPr>
          <a:xfrm>
            <a:off x="6372200" y="4788787"/>
            <a:ext cx="2596714" cy="1855181"/>
          </a:xfrm>
          <a:prstGeom prst="rect">
            <a:avLst/>
          </a:prstGeom>
        </p:spPr>
      </p:pic>
      <p:pic>
        <p:nvPicPr>
          <p:cNvPr id="14" name="Picture 13">
            <a:extLst>
              <a:ext uri="{FF2B5EF4-FFF2-40B4-BE49-F238E27FC236}">
                <a16:creationId xmlns:a16="http://schemas.microsoft.com/office/drawing/2014/main" id="{42F2B9A5-675F-4837-A37E-2F56EF76159B}"/>
              </a:ext>
            </a:extLst>
          </p:cNvPr>
          <p:cNvPicPr/>
          <p:nvPr/>
        </p:nvPicPr>
        <p:blipFill>
          <a:blip r:embed="rId7">
            <a:extLst>
              <a:ext uri="{28A0092B-C50C-407E-A947-70E740481C1C}">
                <a14:useLocalDpi xmlns:a14="http://schemas.microsoft.com/office/drawing/2010/main" val="0"/>
              </a:ext>
            </a:extLst>
          </a:blip>
          <a:stretch>
            <a:fillRect/>
          </a:stretch>
        </p:blipFill>
        <p:spPr>
          <a:xfrm>
            <a:off x="6444676" y="3067855"/>
            <a:ext cx="2524237" cy="1607949"/>
          </a:xfrm>
          <a:prstGeom prst="rect">
            <a:avLst/>
          </a:prstGeom>
        </p:spPr>
      </p:pic>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AutoShape 2"/>
          <p:cNvSpPr>
            <a:spLocks noGrp="1" noChangeArrowheads="1"/>
          </p:cNvSpPr>
          <p:nvPr>
            <p:ph type="title"/>
          </p:nvPr>
        </p:nvSpPr>
        <p:spPr>
          <a:xfrm>
            <a:off x="938474" y="394385"/>
            <a:ext cx="6018840" cy="1033403"/>
          </a:xfrm>
        </p:spPr>
        <p:txBody>
          <a:bodyPr>
            <a:normAutofit/>
          </a:bodyPr>
          <a:lstStyle/>
          <a:p>
            <a:pPr algn="ctr" eaLnBrk="1" hangingPunct="1"/>
            <a:r>
              <a:rPr lang="en-GB" sz="3200" dirty="0"/>
              <a:t>Induction Weeks</a:t>
            </a:r>
            <a:endParaRPr lang="en-US" sz="3200" dirty="0"/>
          </a:p>
        </p:txBody>
      </p:sp>
      <p:sp>
        <p:nvSpPr>
          <p:cNvPr id="207875" name="Rectangle 3"/>
          <p:cNvSpPr>
            <a:spLocks noGrp="1" noChangeArrowheads="1"/>
          </p:cNvSpPr>
          <p:nvPr>
            <p:ph idx="1"/>
          </p:nvPr>
        </p:nvSpPr>
        <p:spPr>
          <a:xfrm>
            <a:off x="234062" y="1930400"/>
            <a:ext cx="8450270" cy="2269343"/>
          </a:xfrm>
        </p:spPr>
        <p:txBody>
          <a:bodyPr>
            <a:normAutofit fontScale="25000" lnSpcReduction="20000"/>
          </a:bodyPr>
          <a:lstStyle/>
          <a:p>
            <a:pPr marL="0" indent="0" eaLnBrk="1" hangingPunct="1">
              <a:lnSpc>
                <a:spcPct val="90000"/>
              </a:lnSpc>
              <a:buNone/>
            </a:pPr>
            <a:r>
              <a:rPr lang="en-GB" sz="7200" dirty="0">
                <a:solidFill>
                  <a:srgbClr val="001933"/>
                </a:solidFill>
              </a:rPr>
              <a:t>Your child’s induction… </a:t>
            </a:r>
            <a:endParaRPr lang="en-GB" sz="7200" b="1" u="sng" dirty="0">
              <a:solidFill>
                <a:srgbClr val="001933"/>
              </a:solidFill>
            </a:endParaRPr>
          </a:p>
          <a:p>
            <a:pPr eaLnBrk="1" hangingPunct="1">
              <a:lnSpc>
                <a:spcPct val="90000"/>
              </a:lnSpc>
              <a:buFont typeface="Arial" panose="020B0604020202020204" pitchFamily="34" charset="0"/>
              <a:buChar char="•"/>
            </a:pPr>
            <a:endParaRPr lang="en-GB" sz="7200" dirty="0">
              <a:solidFill>
                <a:srgbClr val="001933"/>
              </a:solidFill>
            </a:endParaRPr>
          </a:p>
          <a:p>
            <a:pPr eaLnBrk="1" hangingPunct="1">
              <a:lnSpc>
                <a:spcPct val="90000"/>
              </a:lnSpc>
              <a:buFont typeface="Arial" panose="020B0604020202020204" pitchFamily="34" charset="0"/>
              <a:buChar char="•"/>
            </a:pPr>
            <a:r>
              <a:rPr lang="en-GB" sz="7200" b="1" u="sng" dirty="0">
                <a:solidFill>
                  <a:srgbClr val="001933"/>
                </a:solidFill>
              </a:rPr>
              <a:t>Induction Weeks</a:t>
            </a:r>
            <a:r>
              <a:rPr lang="en-GB" sz="7200" dirty="0">
                <a:solidFill>
                  <a:srgbClr val="001933"/>
                </a:solidFill>
              </a:rPr>
              <a:t>:</a:t>
            </a:r>
            <a:endParaRPr lang="en-GB" sz="6400" dirty="0">
              <a:solidFill>
                <a:srgbClr val="001933"/>
              </a:solidFill>
            </a:endParaRPr>
          </a:p>
          <a:p>
            <a:pPr>
              <a:lnSpc>
                <a:spcPct val="90000"/>
              </a:lnSpc>
              <a:buFont typeface="Arial" panose="020B0604020202020204" pitchFamily="34" charset="0"/>
              <a:buChar char="•"/>
            </a:pPr>
            <a:r>
              <a:rPr lang="en-GB" sz="6400" b="1" dirty="0">
                <a:solidFill>
                  <a:schemeClr val="tx1"/>
                </a:solidFill>
                <a:latin typeface="SassoonCRInfant" panose="02010503020300020003" pitchFamily="2" charset="0"/>
              </a:rPr>
              <a:t>Week 1: </a:t>
            </a:r>
            <a:r>
              <a:rPr lang="en-GB" sz="6400" dirty="0">
                <a:solidFill>
                  <a:schemeClr val="tx1"/>
                </a:solidFill>
                <a:latin typeface="SassoonCRInfant" panose="02010503020300020003" pitchFamily="2" charset="0"/>
              </a:rPr>
              <a:t>Wednesday 4</a:t>
            </a:r>
            <a:r>
              <a:rPr lang="en-GB" sz="6400" baseline="30000" dirty="0">
                <a:solidFill>
                  <a:schemeClr val="tx1"/>
                </a:solidFill>
                <a:latin typeface="SassoonCRInfant" panose="02010503020300020003" pitchFamily="2" charset="0"/>
              </a:rPr>
              <a:t>th</a:t>
            </a:r>
            <a:r>
              <a:rPr lang="en-GB" sz="6400" dirty="0">
                <a:solidFill>
                  <a:schemeClr val="tx1"/>
                </a:solidFill>
                <a:latin typeface="SassoonCRInfant" panose="02010503020300020003" pitchFamily="2" charset="0"/>
              </a:rPr>
              <a:t> September to Friday 6</a:t>
            </a:r>
            <a:r>
              <a:rPr lang="en-GB" sz="6400" baseline="30000" dirty="0">
                <a:solidFill>
                  <a:schemeClr val="tx1"/>
                </a:solidFill>
                <a:latin typeface="SassoonCRInfant" panose="02010503020300020003" pitchFamily="2" charset="0"/>
              </a:rPr>
              <a:t>th</a:t>
            </a:r>
            <a:r>
              <a:rPr lang="en-GB" sz="6400" dirty="0">
                <a:solidFill>
                  <a:schemeClr val="tx1"/>
                </a:solidFill>
                <a:latin typeface="SassoonCRInfant" panose="02010503020300020003" pitchFamily="2" charset="0"/>
              </a:rPr>
              <a:t> September - </a:t>
            </a:r>
            <a:r>
              <a:rPr lang="en-GB" sz="6400" dirty="0">
                <a:ln w="0"/>
                <a:solidFill>
                  <a:schemeClr val="tx1"/>
                </a:solidFill>
                <a:latin typeface="SassoonCRInfant" panose="02010503020300020003" pitchFamily="2" charset="0"/>
              </a:rPr>
              <a:t>half days (8.40am -12:00)</a:t>
            </a:r>
          </a:p>
          <a:p>
            <a:pPr>
              <a:lnSpc>
                <a:spcPct val="90000"/>
              </a:lnSpc>
              <a:buFont typeface="Arial" panose="020B0604020202020204" pitchFamily="34" charset="0"/>
              <a:buChar char="•"/>
            </a:pPr>
            <a:r>
              <a:rPr lang="en-GB" sz="6400" b="1" dirty="0">
                <a:ln w="0"/>
                <a:solidFill>
                  <a:schemeClr val="tx1"/>
                </a:solidFill>
                <a:latin typeface="SassoonCRInfant" panose="02010503020300020003" pitchFamily="2" charset="0"/>
              </a:rPr>
              <a:t>Week 2: </a:t>
            </a:r>
            <a:r>
              <a:rPr lang="en-GB" sz="6400" dirty="0">
                <a:solidFill>
                  <a:schemeClr val="tx1"/>
                </a:solidFill>
                <a:latin typeface="SassoonCRInfant" panose="02010503020300020003" pitchFamily="2" charset="0"/>
              </a:rPr>
              <a:t>Monday 9</a:t>
            </a:r>
            <a:r>
              <a:rPr lang="en-GB" sz="6400" baseline="30000" dirty="0">
                <a:solidFill>
                  <a:schemeClr val="tx1"/>
                </a:solidFill>
                <a:latin typeface="SassoonCRInfant" panose="02010503020300020003" pitchFamily="2" charset="0"/>
              </a:rPr>
              <a:t>th</a:t>
            </a:r>
            <a:r>
              <a:rPr lang="en-GB" sz="6400" dirty="0">
                <a:solidFill>
                  <a:schemeClr val="tx1"/>
                </a:solidFill>
                <a:latin typeface="SassoonCRInfant" panose="02010503020300020003" pitchFamily="2" charset="0"/>
              </a:rPr>
              <a:t> to Friday 13</a:t>
            </a:r>
            <a:r>
              <a:rPr lang="en-GB" sz="6400" baseline="30000" dirty="0">
                <a:solidFill>
                  <a:schemeClr val="tx1"/>
                </a:solidFill>
                <a:latin typeface="SassoonCRInfant" panose="02010503020300020003" pitchFamily="2" charset="0"/>
              </a:rPr>
              <a:t>th </a:t>
            </a:r>
            <a:r>
              <a:rPr lang="en-GB" sz="6400" dirty="0">
                <a:solidFill>
                  <a:schemeClr val="tx1"/>
                </a:solidFill>
                <a:latin typeface="SassoonCRInfant" panose="02010503020300020003" pitchFamily="2" charset="0"/>
              </a:rPr>
              <a:t>September – </a:t>
            </a:r>
            <a:r>
              <a:rPr lang="en-GB" sz="6400" dirty="0">
                <a:ln w="0"/>
                <a:solidFill>
                  <a:schemeClr val="tx1"/>
                </a:solidFill>
                <a:latin typeface="SassoonCRInfant" panose="02010503020300020003" pitchFamily="2" charset="0"/>
              </a:rPr>
              <a:t>half days including lunch (8.40am -1.15pm)</a:t>
            </a:r>
          </a:p>
          <a:p>
            <a:pPr>
              <a:lnSpc>
                <a:spcPct val="90000"/>
              </a:lnSpc>
              <a:buFont typeface="Arial" panose="020B0604020202020204" pitchFamily="34" charset="0"/>
              <a:buChar char="•"/>
            </a:pPr>
            <a:r>
              <a:rPr lang="en-GB" sz="6400" b="1" dirty="0">
                <a:ln w="0"/>
                <a:solidFill>
                  <a:schemeClr val="tx1"/>
                </a:solidFill>
                <a:latin typeface="SassoonCRInfant" panose="02010503020300020003" pitchFamily="2" charset="0"/>
              </a:rPr>
              <a:t>Week 3: </a:t>
            </a:r>
            <a:r>
              <a:rPr lang="en-GB" sz="6400" dirty="0">
                <a:ln w="0"/>
                <a:solidFill>
                  <a:schemeClr val="tx1"/>
                </a:solidFill>
                <a:latin typeface="SassoonCRInfant" panose="02010503020300020003" pitchFamily="2" charset="0"/>
              </a:rPr>
              <a:t>Monday 16</a:t>
            </a:r>
            <a:r>
              <a:rPr lang="en-GB" sz="6400" baseline="30000" dirty="0">
                <a:ln w="0"/>
                <a:solidFill>
                  <a:schemeClr val="tx1"/>
                </a:solidFill>
                <a:latin typeface="SassoonCRInfant" panose="02010503020300020003" pitchFamily="2" charset="0"/>
              </a:rPr>
              <a:t>th</a:t>
            </a:r>
            <a:r>
              <a:rPr lang="en-GB" sz="6400" dirty="0">
                <a:ln w="0"/>
                <a:solidFill>
                  <a:schemeClr val="tx1"/>
                </a:solidFill>
                <a:latin typeface="SassoonCRInfant" panose="02010503020300020003" pitchFamily="2" charset="0"/>
              </a:rPr>
              <a:t> September onwards – full days at school (8.40am – 3:15pm)</a:t>
            </a:r>
          </a:p>
          <a:p>
            <a:pPr eaLnBrk="1" hangingPunct="1">
              <a:lnSpc>
                <a:spcPct val="90000"/>
              </a:lnSpc>
              <a:buFont typeface="Arial" panose="020B0604020202020204" pitchFamily="34" charset="0"/>
              <a:buChar char="•"/>
            </a:pPr>
            <a:endParaRPr lang="en-GB" sz="6400" dirty="0">
              <a:ln w="0"/>
              <a:solidFill>
                <a:schemeClr val="tx1"/>
              </a:solidFill>
              <a:latin typeface="+mj-lt"/>
            </a:endParaRPr>
          </a:p>
          <a:p>
            <a:pPr eaLnBrk="1" hangingPunct="1">
              <a:lnSpc>
                <a:spcPct val="90000"/>
              </a:lnSpc>
              <a:buFont typeface="Arial" panose="020B0604020202020204" pitchFamily="34" charset="0"/>
              <a:buChar char="•"/>
            </a:pPr>
            <a:endParaRPr lang="en-GB" sz="7200" dirty="0">
              <a:solidFill>
                <a:srgbClr val="001933"/>
              </a:solidFill>
            </a:endParaRPr>
          </a:p>
          <a:p>
            <a:pPr marL="0" indent="0" eaLnBrk="1" hangingPunct="1">
              <a:lnSpc>
                <a:spcPct val="90000"/>
              </a:lnSpc>
              <a:buNone/>
            </a:pPr>
            <a:endParaRPr lang="en-GB" sz="7200" dirty="0">
              <a:solidFill>
                <a:srgbClr val="001933"/>
              </a:solidFill>
            </a:endParaRPr>
          </a:p>
          <a:p>
            <a:pPr eaLnBrk="1" hangingPunct="1">
              <a:lnSpc>
                <a:spcPct val="90000"/>
              </a:lnSpc>
              <a:buNone/>
            </a:pPr>
            <a:endParaRPr lang="en-GB" sz="6400" b="1" dirty="0">
              <a:solidFill>
                <a:schemeClr val="tx1"/>
              </a:solidFill>
              <a:highlight>
                <a:srgbClr val="FFFF00"/>
              </a:highlight>
            </a:endParaRPr>
          </a:p>
          <a:p>
            <a:pPr eaLnBrk="1" hangingPunct="1">
              <a:lnSpc>
                <a:spcPct val="90000"/>
              </a:lnSpc>
              <a:buFontTx/>
              <a:buNone/>
            </a:pPr>
            <a:endParaRPr lang="en-GB" sz="1600" b="1" dirty="0">
              <a:solidFill>
                <a:srgbClr val="001933"/>
              </a:solidFill>
              <a:highlight>
                <a:srgbClr val="FFFF00"/>
              </a:highlight>
            </a:endParaRPr>
          </a:p>
          <a:p>
            <a:pPr eaLnBrk="1" hangingPunct="1">
              <a:lnSpc>
                <a:spcPct val="90000"/>
              </a:lnSpc>
              <a:buFontTx/>
              <a:buChar char="•"/>
            </a:pPr>
            <a:endParaRPr lang="en-GB" sz="2000" b="1" dirty="0">
              <a:highlight>
                <a:srgbClr val="FFFF00"/>
              </a:highlight>
            </a:endParaRPr>
          </a:p>
          <a:p>
            <a:pPr eaLnBrk="1" hangingPunct="1">
              <a:lnSpc>
                <a:spcPct val="90000"/>
              </a:lnSpc>
              <a:buFontTx/>
              <a:buChar char="•"/>
            </a:pPr>
            <a:endParaRPr lang="en-GB" sz="2000" dirty="0">
              <a:highlight>
                <a:srgbClr val="FFFF00"/>
              </a:highlight>
            </a:endParaRPr>
          </a:p>
          <a:p>
            <a:pPr eaLnBrk="1" hangingPunct="1">
              <a:lnSpc>
                <a:spcPct val="90000"/>
              </a:lnSpc>
              <a:buFontTx/>
              <a:buChar char="•"/>
            </a:pPr>
            <a:endParaRPr lang="en-US" sz="2000" dirty="0"/>
          </a:p>
        </p:txBody>
      </p:sp>
      <p:pic>
        <p:nvPicPr>
          <p:cNvPr id="34822" name="Picture 4" descr="j0234131"/>
          <p:cNvPicPr>
            <a:picLocks noChangeAspect="1" noChangeArrowheads="1"/>
          </p:cNvPicPr>
          <p:nvPr/>
        </p:nvPicPr>
        <p:blipFill>
          <a:blip r:embed="rId3"/>
          <a:srcRect/>
          <a:stretch>
            <a:fillRect/>
          </a:stretch>
        </p:blipFill>
        <p:spPr bwMode="auto">
          <a:xfrm>
            <a:off x="1727684" y="4370660"/>
            <a:ext cx="1952625" cy="2076450"/>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0192" y="196389"/>
            <a:ext cx="1224136" cy="1051607"/>
          </a:xfrm>
          <a:prstGeom prst="rect">
            <a:avLst/>
          </a:prstGeom>
        </p:spPr>
      </p:pic>
    </p:spTree>
  </p:cSld>
  <p:clrMapOvr>
    <a:masterClrMapping/>
  </p:clrMapOvr>
  <p:transition spd="med">
    <p:pull/>
  </p:transition>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4659</TotalTime>
  <Words>1508</Words>
  <Application>Microsoft Office PowerPoint</Application>
  <PresentationFormat>On-screen Show (4:3)</PresentationFormat>
  <Paragraphs>218</Paragraphs>
  <Slides>16</Slides>
  <Notes>16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9" baseType="lpstr">
      <vt:lpstr>Arial</vt:lpstr>
      <vt:lpstr>Arial Rounded MT Bold</vt:lpstr>
      <vt:lpstr>Century Gothic</vt:lpstr>
      <vt:lpstr>Comic Sans MS</vt:lpstr>
      <vt:lpstr>Cooper Black</vt:lpstr>
      <vt:lpstr>SassoonCRInfant</vt:lpstr>
      <vt:lpstr>Tahoma</vt:lpstr>
      <vt:lpstr>Times New Roman</vt:lpstr>
      <vt:lpstr>Trebuchet MS</vt:lpstr>
      <vt:lpstr>Wingdings</vt:lpstr>
      <vt:lpstr>Wingdings 3</vt:lpstr>
      <vt:lpstr>Facet</vt:lpstr>
      <vt:lpstr>Chart</vt:lpstr>
      <vt:lpstr> RECEPTION INDUCTION 2024/25</vt:lpstr>
      <vt:lpstr>A Catholic Christian Community Our Mission </vt:lpstr>
      <vt:lpstr>Home School Partnership Agreement</vt:lpstr>
      <vt:lpstr>Pastoral Support</vt:lpstr>
      <vt:lpstr>Current Early Years Team</vt:lpstr>
      <vt:lpstr>The Early Years Framework  </vt:lpstr>
      <vt:lpstr>The Early Years Principles </vt:lpstr>
      <vt:lpstr>Curriculum Enrichments  at our School</vt:lpstr>
      <vt:lpstr>Induction Weeks</vt:lpstr>
      <vt:lpstr>Lunch times –  UFSM / FSM explained!</vt:lpstr>
      <vt:lpstr>Essential Information</vt:lpstr>
      <vt:lpstr>Developing Parent Partnerships at Saint Patrick’s</vt:lpstr>
      <vt:lpstr> </vt:lpstr>
      <vt:lpstr>Preparing My Child for School</vt:lpstr>
      <vt:lpstr>     School Term Dates and Day Closures</vt:lpstr>
      <vt:lpstr>On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Ariana Harding</cp:lastModifiedBy>
  <cp:revision>216</cp:revision>
  <cp:lastPrinted>2018-06-20T16:50:08Z</cp:lastPrinted>
  <dcterms:created xsi:type="dcterms:W3CDTF">1601-01-01T00:00:00Z</dcterms:created>
  <dcterms:modified xsi:type="dcterms:W3CDTF">2024-06-27T21:39:55Z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