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notesMasterIdLst>
    <p:notesMasterId r:id="rId18"/>
  </p:notesMasterIdLst>
  <p:handoutMasterIdLst>
    <p:handoutMasterId r:id="rId19"/>
  </p:handoutMasterIdLst>
  <p:sldIdLst>
    <p:sldId id="256" r:id="rId2"/>
    <p:sldId id="270" r:id="rId3"/>
    <p:sldId id="262" r:id="rId4"/>
    <p:sldId id="276" r:id="rId5"/>
    <p:sldId id="286" r:id="rId6"/>
    <p:sldId id="258" r:id="rId7"/>
    <p:sldId id="284" r:id="rId8"/>
    <p:sldId id="281" r:id="rId9"/>
    <p:sldId id="285" r:id="rId10"/>
    <p:sldId id="265" r:id="rId11"/>
    <p:sldId id="263" r:id="rId12"/>
    <p:sldId id="271" r:id="rId13"/>
    <p:sldId id="282" r:id="rId14"/>
    <p:sldId id="266" r:id="rId15"/>
    <p:sldId id="274" r:id="rId16"/>
    <p:sldId id="283" r:id="rId1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EM Preinstalled"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9966"/>
    <a:srgbClr val="003399"/>
    <a:srgbClr val="336699"/>
    <a:srgbClr val="009999"/>
    <a:srgbClr val="008080"/>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19" autoAdjust="0"/>
    <p:restoredTop sz="94719" autoAdjust="0"/>
  </p:normalViewPr>
  <p:slideViewPr>
    <p:cSldViewPr>
      <p:cViewPr varScale="1">
        <p:scale>
          <a:sx n="107" d="100"/>
          <a:sy n="107" d="100"/>
        </p:scale>
        <p:origin x="147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46400" cy="4967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cs typeface="+mn-cs"/>
              </a:defRPr>
            </a:lvl1pPr>
          </a:lstStyle>
          <a:p>
            <a:pPr>
              <a:defRPr/>
            </a:pPr>
            <a:endParaRPr lang="en-GB"/>
          </a:p>
        </p:txBody>
      </p:sp>
      <p:sp>
        <p:nvSpPr>
          <p:cNvPr id="17411" name="Rectangle 3"/>
          <p:cNvSpPr>
            <a:spLocks noGrp="1" noChangeArrowheads="1"/>
          </p:cNvSpPr>
          <p:nvPr>
            <p:ph type="dt" sz="quarter" idx="1"/>
          </p:nvPr>
        </p:nvSpPr>
        <p:spPr bwMode="auto">
          <a:xfrm>
            <a:off x="3851275" y="0"/>
            <a:ext cx="2946400" cy="4967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cs typeface="+mn-cs"/>
              </a:defRPr>
            </a:lvl1pPr>
          </a:lstStyle>
          <a:p>
            <a:pPr>
              <a:defRPr/>
            </a:pPr>
            <a:endParaRPr lang="en-GB"/>
          </a:p>
        </p:txBody>
      </p:sp>
      <p:sp>
        <p:nvSpPr>
          <p:cNvPr id="17412" name="Rectangle 4"/>
          <p:cNvSpPr>
            <a:spLocks noGrp="1" noChangeArrowheads="1"/>
          </p:cNvSpPr>
          <p:nvPr>
            <p:ph type="ftr" sz="quarter" idx="2"/>
          </p:nvPr>
        </p:nvSpPr>
        <p:spPr bwMode="auto">
          <a:xfrm>
            <a:off x="0" y="9429909"/>
            <a:ext cx="2946400" cy="49672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cs typeface="+mn-cs"/>
              </a:defRPr>
            </a:lvl1pPr>
          </a:lstStyle>
          <a:p>
            <a:pPr>
              <a:defRPr/>
            </a:pPr>
            <a:endParaRPr lang="en-GB"/>
          </a:p>
        </p:txBody>
      </p:sp>
      <p:sp>
        <p:nvSpPr>
          <p:cNvPr id="17413" name="Rectangle 5"/>
          <p:cNvSpPr>
            <a:spLocks noGrp="1" noChangeArrowheads="1"/>
          </p:cNvSpPr>
          <p:nvPr>
            <p:ph type="sldNum" sz="quarter" idx="3"/>
          </p:nvPr>
        </p:nvSpPr>
        <p:spPr bwMode="auto">
          <a:xfrm>
            <a:off x="3851275" y="9429909"/>
            <a:ext cx="2946400" cy="49672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cs typeface="+mn-cs"/>
              </a:defRPr>
            </a:lvl1pPr>
          </a:lstStyle>
          <a:p>
            <a:pPr>
              <a:defRPr/>
            </a:pPr>
            <a:fld id="{E7B3781E-75B8-47A6-88D0-4BC1FC277C54}" type="slidenum">
              <a:rPr lang="en-GB"/>
              <a:pPr>
                <a:defRPr/>
              </a:pPr>
              <a:t>‹#›</a:t>
            </a:fld>
            <a:endParaRPr lang="en-GB"/>
          </a:p>
        </p:txBody>
      </p:sp>
    </p:spTree>
    <p:extLst>
      <p:ext uri="{BB962C8B-B14F-4D97-AF65-F5344CB8AC3E}">
        <p14:creationId xmlns:p14="http://schemas.microsoft.com/office/powerpoint/2010/main" val="1399835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6400" cy="4967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cs typeface="+mn-cs"/>
              </a:defRPr>
            </a:lvl1pPr>
          </a:lstStyle>
          <a:p>
            <a:pPr>
              <a:defRPr/>
            </a:pPr>
            <a:endParaRPr lang="en-GB"/>
          </a:p>
        </p:txBody>
      </p:sp>
      <p:sp>
        <p:nvSpPr>
          <p:cNvPr id="15363" name="Rectangle 3"/>
          <p:cNvSpPr>
            <a:spLocks noGrp="1" noChangeArrowheads="1"/>
          </p:cNvSpPr>
          <p:nvPr>
            <p:ph type="dt" idx="1"/>
          </p:nvPr>
        </p:nvSpPr>
        <p:spPr bwMode="auto">
          <a:xfrm>
            <a:off x="3851275" y="0"/>
            <a:ext cx="2946400" cy="4967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cs typeface="+mn-cs"/>
              </a:defRPr>
            </a:lvl1pPr>
          </a:lstStyle>
          <a:p>
            <a:pPr>
              <a:defRPr/>
            </a:pPr>
            <a:endParaRPr lang="en-GB"/>
          </a:p>
        </p:txBody>
      </p:sp>
      <p:sp>
        <p:nvSpPr>
          <p:cNvPr id="1638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06463" y="4714955"/>
            <a:ext cx="4984750" cy="44673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366" name="Rectangle 6"/>
          <p:cNvSpPr>
            <a:spLocks noGrp="1" noChangeArrowheads="1"/>
          </p:cNvSpPr>
          <p:nvPr>
            <p:ph type="ftr" sz="quarter" idx="4"/>
          </p:nvPr>
        </p:nvSpPr>
        <p:spPr bwMode="auto">
          <a:xfrm>
            <a:off x="0" y="9429909"/>
            <a:ext cx="2946400" cy="49672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cs typeface="+mn-cs"/>
              </a:defRPr>
            </a:lvl1pPr>
          </a:lstStyle>
          <a:p>
            <a:pPr>
              <a:defRPr/>
            </a:pPr>
            <a:endParaRPr lang="en-GB"/>
          </a:p>
        </p:txBody>
      </p:sp>
      <p:sp>
        <p:nvSpPr>
          <p:cNvPr id="15367" name="Rectangle 7"/>
          <p:cNvSpPr>
            <a:spLocks noGrp="1" noChangeArrowheads="1"/>
          </p:cNvSpPr>
          <p:nvPr>
            <p:ph type="sldNum" sz="quarter" idx="5"/>
          </p:nvPr>
        </p:nvSpPr>
        <p:spPr bwMode="auto">
          <a:xfrm>
            <a:off x="3851275" y="9429909"/>
            <a:ext cx="2946400" cy="49672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cs typeface="+mn-cs"/>
              </a:defRPr>
            </a:lvl1pPr>
          </a:lstStyle>
          <a:p>
            <a:pPr>
              <a:defRPr/>
            </a:pPr>
            <a:fld id="{403EE7FE-4542-4EA0-9664-C22C53498077}" type="slidenum">
              <a:rPr lang="en-GB"/>
              <a:pPr>
                <a:defRPr/>
              </a:pPr>
              <a:t>‹#›</a:t>
            </a:fld>
            <a:endParaRPr lang="en-GB"/>
          </a:p>
        </p:txBody>
      </p:sp>
    </p:spTree>
    <p:extLst>
      <p:ext uri="{BB962C8B-B14F-4D97-AF65-F5344CB8AC3E}">
        <p14:creationId xmlns:p14="http://schemas.microsoft.com/office/powerpoint/2010/main" val="5149278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B2832C65-35EE-49F1-A9E8-E0F44112EC7D}" type="slidenum">
              <a:rPr lang="en-GB" smtClean="0">
                <a:cs typeface="Arial" charset="0"/>
              </a:rPr>
              <a:pPr/>
              <a:t>1</a:t>
            </a:fld>
            <a:endParaRPr lang="en-GB">
              <a:cs typeface="Arial" charset="0"/>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p:spPr>
        <p:txBody>
          <a:bodyPr/>
          <a:lstStyle/>
          <a:p>
            <a:pPr eaLnBrk="1" hangingPunct="1"/>
            <a:r>
              <a:rPr lang="en-GB" dirty="0"/>
              <a:t>Jennie </a:t>
            </a:r>
          </a:p>
          <a:p>
            <a:pPr eaLnBrk="1" hangingPunct="1"/>
            <a:endParaRPr lang="en-GB" dirty="0"/>
          </a:p>
          <a:p>
            <a:pPr eaLnBrk="1" hangingPunct="1"/>
            <a:endParaRPr lang="en-GB" dirty="0"/>
          </a:p>
          <a:p>
            <a:pPr eaLnBrk="1" hangingPunct="1"/>
            <a:endParaRPr lang="en-GB" dirty="0"/>
          </a:p>
          <a:p>
            <a:pPr eaLnBrk="1" hangingPunct="1"/>
            <a:endParaRPr lang="en-GB" dirty="0"/>
          </a:p>
          <a:p>
            <a:pPr eaLnBrk="1" hangingPunct="1"/>
            <a:endParaRPr lang="en-GB" dirty="0"/>
          </a:p>
        </p:txBody>
      </p:sp>
    </p:spTree>
    <p:extLst>
      <p:ext uri="{BB962C8B-B14F-4D97-AF65-F5344CB8AC3E}">
        <p14:creationId xmlns:p14="http://schemas.microsoft.com/office/powerpoint/2010/main" val="1862412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EF4C5687-0C0B-4766-8983-9290F97006BE}" type="slidenum">
              <a:rPr lang="en-GB" smtClean="0">
                <a:cs typeface="Arial" charset="0"/>
              </a:rPr>
              <a:pPr/>
              <a:t>10</a:t>
            </a:fld>
            <a:endParaRPr lang="en-GB">
              <a:cs typeface="Arial" charset="0"/>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r>
              <a:rPr lang="en-US" dirty="0"/>
              <a:t>Jennie </a:t>
            </a:r>
          </a:p>
        </p:txBody>
      </p:sp>
    </p:spTree>
    <p:extLst>
      <p:ext uri="{BB962C8B-B14F-4D97-AF65-F5344CB8AC3E}">
        <p14:creationId xmlns:p14="http://schemas.microsoft.com/office/powerpoint/2010/main" val="4170301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4A763DEB-CB01-4D37-AB39-C5E434D3BEBF}" type="slidenum">
              <a:rPr lang="en-GB" smtClean="0">
                <a:cs typeface="Arial" charset="0"/>
              </a:rPr>
              <a:pPr/>
              <a:t>11</a:t>
            </a:fld>
            <a:endParaRPr lang="en-GB">
              <a:cs typeface="Arial" charset="0"/>
            </a:endParaRP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eaLnBrk="1" hangingPunct="1"/>
            <a:r>
              <a:rPr lang="en-US" dirty="0"/>
              <a:t>Ariana </a:t>
            </a:r>
          </a:p>
          <a:p>
            <a:pPr eaLnBrk="1" hangingPunct="1"/>
            <a:endParaRPr lang="en-US" dirty="0"/>
          </a:p>
        </p:txBody>
      </p:sp>
    </p:spTree>
    <p:extLst>
      <p:ext uri="{BB962C8B-B14F-4D97-AF65-F5344CB8AC3E}">
        <p14:creationId xmlns:p14="http://schemas.microsoft.com/office/powerpoint/2010/main" val="1451314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p:spPr>
        <p:txBody>
          <a:bodyPr/>
          <a:lstStyle/>
          <a:p>
            <a:fld id="{DEEB0529-1E0C-4D77-9A7B-D521C6CE25C0}" type="slidenum">
              <a:rPr lang="en-GB" smtClean="0">
                <a:cs typeface="Arial" charset="0"/>
              </a:rPr>
              <a:pPr/>
              <a:t>12</a:t>
            </a:fld>
            <a:endParaRPr lang="en-GB">
              <a:cs typeface="Arial" charset="0"/>
            </a:endParaRPr>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p:spPr>
        <p:txBody>
          <a:bodyPr/>
          <a:lstStyle/>
          <a:p>
            <a:pPr eaLnBrk="1" hangingPunct="1"/>
            <a:r>
              <a:rPr lang="en-GB" dirty="0"/>
              <a:t>Ariana</a:t>
            </a:r>
            <a:endParaRPr lang="en-US" baseline="0" dirty="0"/>
          </a:p>
        </p:txBody>
      </p:sp>
    </p:spTree>
    <p:extLst>
      <p:ext uri="{BB962C8B-B14F-4D97-AF65-F5344CB8AC3E}">
        <p14:creationId xmlns:p14="http://schemas.microsoft.com/office/powerpoint/2010/main" val="512101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a:spLocks noGrp="1" noChangeArrowheads="1"/>
          </p:cNvSpPr>
          <p:nvPr>
            <p:ph type="sldNum" sz="quarter" idx="5"/>
          </p:nvPr>
        </p:nvSpPr>
        <p:spPr>
          <a:noFill/>
        </p:spPr>
        <p:txBody>
          <a:bodyPr/>
          <a:lstStyle/>
          <a:p>
            <a:fld id="{7EA8A2F6-6149-433C-B1F1-4AD887B0DD60}" type="slidenum">
              <a:rPr lang="en-GB" smtClean="0">
                <a:cs typeface="Arial" charset="0"/>
              </a:rPr>
              <a:pPr/>
              <a:t>13</a:t>
            </a:fld>
            <a:endParaRPr lang="en-GB">
              <a:cs typeface="Arial" charset="0"/>
            </a:endParaRPr>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pPr eaLnBrk="1" hangingPunct="1"/>
            <a:r>
              <a:rPr lang="en-US" dirty="0"/>
              <a:t>Jennie </a:t>
            </a:r>
          </a:p>
        </p:txBody>
      </p:sp>
    </p:spTree>
    <p:extLst>
      <p:ext uri="{BB962C8B-B14F-4D97-AF65-F5344CB8AC3E}">
        <p14:creationId xmlns:p14="http://schemas.microsoft.com/office/powerpoint/2010/main" val="1122828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Grp="1" noChangeArrowheads="1"/>
          </p:cNvSpPr>
          <p:nvPr>
            <p:ph type="sldNum" sz="quarter" idx="5"/>
          </p:nvPr>
        </p:nvSpPr>
        <p:spPr>
          <a:noFill/>
        </p:spPr>
        <p:txBody>
          <a:bodyPr/>
          <a:lstStyle/>
          <a:p>
            <a:fld id="{F730E09D-2805-4E7B-AFA3-CE64BDF8FED5}" type="slidenum">
              <a:rPr lang="en-GB" smtClean="0">
                <a:cs typeface="Arial" charset="0"/>
              </a:rPr>
              <a:pPr/>
              <a:t>14</a:t>
            </a:fld>
            <a:endParaRPr lang="en-GB">
              <a:cs typeface="Arial" charset="0"/>
            </a:endParaRPr>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p:spPr>
        <p:txBody>
          <a:bodyPr/>
          <a:lstStyle/>
          <a:p>
            <a:pPr eaLnBrk="1" hangingPunct="1"/>
            <a:r>
              <a:rPr lang="en-GB" dirty="0"/>
              <a:t>Ariana – mention the QR code &amp; Poster already in their admission packs!</a:t>
            </a:r>
            <a:endParaRPr lang="en-US" dirty="0"/>
          </a:p>
        </p:txBody>
      </p:sp>
    </p:spTree>
    <p:extLst>
      <p:ext uri="{BB962C8B-B14F-4D97-AF65-F5344CB8AC3E}">
        <p14:creationId xmlns:p14="http://schemas.microsoft.com/office/powerpoint/2010/main" val="2140650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7"/>
          <p:cNvSpPr>
            <a:spLocks noGrp="1" noChangeArrowheads="1"/>
          </p:cNvSpPr>
          <p:nvPr>
            <p:ph type="sldNum" sz="quarter" idx="5"/>
          </p:nvPr>
        </p:nvSpPr>
        <p:spPr>
          <a:noFill/>
        </p:spPr>
        <p:txBody>
          <a:bodyPr/>
          <a:lstStyle/>
          <a:p>
            <a:fld id="{1075DCF3-3A1F-4A5A-8B2B-55E5EA9F3C9A}" type="slidenum">
              <a:rPr lang="en-GB" smtClean="0">
                <a:cs typeface="Arial" charset="0"/>
              </a:rPr>
              <a:pPr/>
              <a:t>15</a:t>
            </a:fld>
            <a:endParaRPr lang="en-GB">
              <a:cs typeface="Arial" charset="0"/>
            </a:endParaRPr>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a:noFill/>
          <a:ln/>
        </p:spPr>
        <p:txBody>
          <a:bodyPr/>
          <a:lstStyle/>
          <a:p>
            <a:pPr eaLnBrk="1" hangingPunct="1"/>
            <a:r>
              <a:rPr lang="en-US" dirty="0"/>
              <a:t>Jennie </a:t>
            </a:r>
          </a:p>
        </p:txBody>
      </p:sp>
    </p:spTree>
    <p:extLst>
      <p:ext uri="{BB962C8B-B14F-4D97-AF65-F5344CB8AC3E}">
        <p14:creationId xmlns:p14="http://schemas.microsoft.com/office/powerpoint/2010/main" val="3016250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7"/>
          <p:cNvSpPr>
            <a:spLocks noGrp="1" noChangeArrowheads="1"/>
          </p:cNvSpPr>
          <p:nvPr>
            <p:ph type="sldNum" sz="quarter" idx="5"/>
          </p:nvPr>
        </p:nvSpPr>
        <p:spPr>
          <a:noFill/>
        </p:spPr>
        <p:txBody>
          <a:bodyPr/>
          <a:lstStyle/>
          <a:p>
            <a:fld id="{E903F21F-877C-455F-ACFB-162C237CB512}" type="slidenum">
              <a:rPr lang="en-GB" smtClean="0">
                <a:cs typeface="Arial" charset="0"/>
              </a:rPr>
              <a:pPr/>
              <a:t>16</a:t>
            </a:fld>
            <a:endParaRPr lang="en-GB">
              <a:cs typeface="Arial" charset="0"/>
            </a:endParaRPr>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a:ln/>
        </p:spPr>
        <p:txBody>
          <a:bodyPr/>
          <a:lstStyle/>
          <a:p>
            <a:pPr eaLnBrk="1" hangingPunct="1"/>
            <a:r>
              <a:rPr lang="en-US" dirty="0"/>
              <a:t>Jennie</a:t>
            </a:r>
          </a:p>
        </p:txBody>
      </p:sp>
    </p:spTree>
    <p:extLst>
      <p:ext uri="{BB962C8B-B14F-4D97-AF65-F5344CB8AC3E}">
        <p14:creationId xmlns:p14="http://schemas.microsoft.com/office/powerpoint/2010/main" val="3770558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31699B4A-5DA8-4DD5-9A26-C954D03CD6E5}" type="slidenum">
              <a:rPr lang="en-GB" smtClean="0">
                <a:cs typeface="Arial" charset="0"/>
              </a:rPr>
              <a:pPr/>
              <a:t>2</a:t>
            </a:fld>
            <a:endParaRPr lang="en-GB">
              <a:cs typeface="Arial" charset="0"/>
            </a:endParaRP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pPr eaLnBrk="1" hangingPunct="1"/>
            <a:r>
              <a:rPr lang="en-US" sz="500" dirty="0">
                <a:solidFill>
                  <a:srgbClr val="0000FF"/>
                </a:solidFill>
              </a:rPr>
              <a:t>Jennie </a:t>
            </a:r>
          </a:p>
        </p:txBody>
      </p:sp>
    </p:spTree>
    <p:extLst>
      <p:ext uri="{BB962C8B-B14F-4D97-AF65-F5344CB8AC3E}">
        <p14:creationId xmlns:p14="http://schemas.microsoft.com/office/powerpoint/2010/main" val="4021171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p>
            <a:fld id="{0A23ABE6-D030-4F1C-9AB0-907FE636DD2C}" type="slidenum">
              <a:rPr lang="en-GB" smtClean="0">
                <a:cs typeface="Arial" charset="0"/>
              </a:rPr>
              <a:pPr/>
              <a:t>3</a:t>
            </a:fld>
            <a:endParaRPr lang="en-GB">
              <a:cs typeface="Arial" charset="0"/>
            </a:endParaRPr>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p:spPr>
        <p:txBody>
          <a:bodyPr/>
          <a:lstStyle/>
          <a:p>
            <a:pPr eaLnBrk="1" hangingPunct="1"/>
            <a:r>
              <a:rPr lang="en-US" dirty="0"/>
              <a:t> Jennie </a:t>
            </a:r>
          </a:p>
        </p:txBody>
      </p:sp>
    </p:spTree>
    <p:extLst>
      <p:ext uri="{BB962C8B-B14F-4D97-AF65-F5344CB8AC3E}">
        <p14:creationId xmlns:p14="http://schemas.microsoft.com/office/powerpoint/2010/main" val="1091344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fld id="{1B104B63-436E-4189-9010-BDB86DFA276E}" type="slidenum">
              <a:rPr lang="en-GB" smtClean="0">
                <a:cs typeface="Arial" charset="0"/>
              </a:rPr>
              <a:pPr/>
              <a:t>4</a:t>
            </a:fld>
            <a:endParaRPr lang="en-GB">
              <a:cs typeface="Arial" charset="0"/>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r>
              <a:rPr lang="en-US" dirty="0"/>
              <a:t> Jennie </a:t>
            </a:r>
          </a:p>
        </p:txBody>
      </p:sp>
    </p:spTree>
    <p:extLst>
      <p:ext uri="{BB962C8B-B14F-4D97-AF65-F5344CB8AC3E}">
        <p14:creationId xmlns:p14="http://schemas.microsoft.com/office/powerpoint/2010/main" val="45456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Ariana</a:t>
            </a:r>
          </a:p>
        </p:txBody>
      </p:sp>
      <p:sp>
        <p:nvSpPr>
          <p:cNvPr id="4" name="Slide Number Placeholder 3"/>
          <p:cNvSpPr>
            <a:spLocks noGrp="1"/>
          </p:cNvSpPr>
          <p:nvPr>
            <p:ph type="sldNum" sz="quarter" idx="10"/>
          </p:nvPr>
        </p:nvSpPr>
        <p:spPr/>
        <p:txBody>
          <a:bodyPr/>
          <a:lstStyle/>
          <a:p>
            <a:pPr>
              <a:defRPr/>
            </a:pPr>
            <a:fld id="{403EE7FE-4542-4EA0-9664-C22C53498077}" type="slidenum">
              <a:rPr lang="en-GB" smtClean="0"/>
              <a:pPr>
                <a:defRPr/>
              </a:pPr>
              <a:t>5</a:t>
            </a:fld>
            <a:endParaRPr lang="en-GB"/>
          </a:p>
        </p:txBody>
      </p:sp>
    </p:spTree>
    <p:extLst>
      <p:ext uri="{BB962C8B-B14F-4D97-AF65-F5344CB8AC3E}">
        <p14:creationId xmlns:p14="http://schemas.microsoft.com/office/powerpoint/2010/main" val="3594265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0B2D40ED-37DD-4656-9153-2D7080D4A379}" type="slidenum">
              <a:rPr lang="en-GB" smtClean="0">
                <a:cs typeface="Arial" charset="0"/>
              </a:rPr>
              <a:pPr/>
              <a:t>6</a:t>
            </a:fld>
            <a:endParaRPr lang="en-GB">
              <a:cs typeface="Arial" charset="0"/>
            </a:endParaRP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Ariana</a:t>
            </a:r>
            <a:endParaRPr lang="en-US" dirty="0"/>
          </a:p>
        </p:txBody>
      </p:sp>
    </p:spTree>
    <p:extLst>
      <p:ext uri="{BB962C8B-B14F-4D97-AF65-F5344CB8AC3E}">
        <p14:creationId xmlns:p14="http://schemas.microsoft.com/office/powerpoint/2010/main" val="3624317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F82CAB9D-DE7F-406B-AE02-A6DFE212D4EA}" type="slidenum">
              <a:rPr lang="en-GB" smtClean="0">
                <a:cs typeface="Arial" charset="0"/>
              </a:rPr>
              <a:pPr/>
              <a:t>7</a:t>
            </a:fld>
            <a:endParaRPr lang="en-GB">
              <a:cs typeface="Arial" charset="0"/>
            </a:endParaRPr>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pPr eaLnBrk="1" hangingPunct="1"/>
            <a:r>
              <a:rPr lang="en-GB" dirty="0"/>
              <a:t>Ariana – take this slide out next year?</a:t>
            </a:r>
            <a:endParaRPr lang="en-US" dirty="0"/>
          </a:p>
        </p:txBody>
      </p:sp>
    </p:spTree>
    <p:extLst>
      <p:ext uri="{BB962C8B-B14F-4D97-AF65-F5344CB8AC3E}">
        <p14:creationId xmlns:p14="http://schemas.microsoft.com/office/powerpoint/2010/main" val="715580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p:spPr>
        <p:txBody>
          <a:bodyPr/>
          <a:lstStyle/>
          <a:p>
            <a:fld id="{CCA461DE-DF1F-4E10-8492-14E4FD9A2BBB}" type="slidenum">
              <a:rPr lang="en-GB" smtClean="0">
                <a:cs typeface="Arial" charset="0"/>
              </a:rPr>
              <a:pPr/>
              <a:t>8</a:t>
            </a:fld>
            <a:endParaRPr lang="en-GB">
              <a:cs typeface="Arial"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pPr eaLnBrk="1" hangingPunct="1"/>
            <a:r>
              <a:rPr lang="en-US" dirty="0"/>
              <a:t>Jennie </a:t>
            </a:r>
          </a:p>
          <a:p>
            <a:pPr eaLnBrk="1" hangingPunct="1"/>
            <a:r>
              <a:rPr lang="en-US" dirty="0"/>
              <a:t>Well walk science</a:t>
            </a:r>
          </a:p>
        </p:txBody>
      </p:sp>
    </p:spTree>
    <p:extLst>
      <p:ext uri="{BB962C8B-B14F-4D97-AF65-F5344CB8AC3E}">
        <p14:creationId xmlns:p14="http://schemas.microsoft.com/office/powerpoint/2010/main" val="222065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p:spPr>
        <p:txBody>
          <a:bodyPr/>
          <a:lstStyle/>
          <a:p>
            <a:fld id="{32E40CEF-59B0-4704-9731-E74612DF6CFB}" type="slidenum">
              <a:rPr lang="en-GB" smtClean="0">
                <a:cs typeface="Arial" charset="0"/>
              </a:rPr>
              <a:pPr/>
              <a:t>9</a:t>
            </a:fld>
            <a:endParaRPr lang="en-GB">
              <a:cs typeface="Arial" charset="0"/>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marL="0" indent="0" eaLnBrk="1" hangingPunct="1">
              <a:lnSpc>
                <a:spcPct val="90000"/>
              </a:lnSpc>
              <a:buNone/>
            </a:pPr>
            <a:r>
              <a:rPr lang="en-US" dirty="0"/>
              <a:t>Ariana </a:t>
            </a:r>
          </a:p>
        </p:txBody>
      </p:sp>
    </p:spTree>
    <p:extLst>
      <p:ext uri="{BB962C8B-B14F-4D97-AF65-F5344CB8AC3E}">
        <p14:creationId xmlns:p14="http://schemas.microsoft.com/office/powerpoint/2010/main" val="244016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48F239E9-5152-441E-A0BB-390312F78FE1}"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908E03BC-7D96-454B-81F7-2E9AB64EEF04}" type="slidenum">
              <a:rPr lang="en-GB" smtClean="0"/>
              <a:pPr>
                <a:defRPr/>
              </a:pPr>
              <a:t>‹#›</a:t>
            </a:fld>
            <a:endParaRPr lang="en-GB"/>
          </a:p>
        </p:txBody>
      </p:sp>
    </p:spTree>
    <p:extLst>
      <p:ext uri="{BB962C8B-B14F-4D97-AF65-F5344CB8AC3E}">
        <p14:creationId xmlns:p14="http://schemas.microsoft.com/office/powerpoint/2010/main" val="5957662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build="p"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AF491DC-705D-4E93-92B5-FF291FE4892A}"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A54F3143-628B-4507-A441-4473A532E0ED}" type="slidenum">
              <a:rPr lang="en-GB" smtClean="0"/>
              <a:pPr>
                <a:defRPr/>
              </a:pPr>
              <a:t>‹#›</a:t>
            </a:fld>
            <a:endParaRPr lang="en-GB"/>
          </a:p>
        </p:txBody>
      </p:sp>
    </p:spTree>
    <p:extLst>
      <p:ext uri="{BB962C8B-B14F-4D97-AF65-F5344CB8AC3E}">
        <p14:creationId xmlns:p14="http://schemas.microsoft.com/office/powerpoint/2010/main" val="2116705041"/>
      </p:ext>
    </p:extLst>
  </p:cSld>
  <p:clrMapOvr>
    <a:masterClrMapping/>
  </p:clrMapOvr>
  <p:transition spd="med">
    <p:pull/>
  </p:transition>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AF491DC-705D-4E93-92B5-FF291FE4892A}"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A54F3143-628B-4507-A441-4473A532E0ED}" type="slidenum">
              <a:rPr lang="en-GB" smtClean="0"/>
              <a:pPr>
                <a:defRPr/>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58026526"/>
      </p:ext>
    </p:extLst>
  </p:cSld>
  <p:clrMapOvr>
    <a:masterClrMapping/>
  </p:clrMapOvr>
  <p:transition spd="med">
    <p:pull/>
  </p:transition>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AF491DC-705D-4E93-92B5-FF291FE4892A}"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A54F3143-628B-4507-A441-4473A532E0ED}" type="slidenum">
              <a:rPr lang="en-GB" smtClean="0"/>
              <a:pPr>
                <a:defRPr/>
              </a:pPr>
              <a:t>‹#›</a:t>
            </a:fld>
            <a:endParaRPr lang="en-GB"/>
          </a:p>
        </p:txBody>
      </p:sp>
    </p:spTree>
    <p:extLst>
      <p:ext uri="{BB962C8B-B14F-4D97-AF65-F5344CB8AC3E}">
        <p14:creationId xmlns:p14="http://schemas.microsoft.com/office/powerpoint/2010/main" val="388549983"/>
      </p:ext>
    </p:extLst>
  </p:cSld>
  <p:clrMapOvr>
    <a:masterClrMapping/>
  </p:clrMapOvr>
  <p:transition spd="med">
    <p:pull/>
  </p:transition>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AF491DC-705D-4E93-92B5-FF291FE4892A}"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A54F3143-628B-4507-A441-4473A532E0ED}" type="slidenum">
              <a:rPr lang="en-GB" smtClean="0"/>
              <a:pPr>
                <a:defRPr/>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37570778"/>
      </p:ext>
    </p:extLst>
  </p:cSld>
  <p:clrMapOvr>
    <a:masterClrMapping/>
  </p:clrMapOvr>
  <p:transition spd="med">
    <p:pull/>
  </p:transition>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AF491DC-705D-4E93-92B5-FF291FE4892A}"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A54F3143-628B-4507-A441-4473A532E0ED}" type="slidenum">
              <a:rPr lang="en-GB" smtClean="0"/>
              <a:pPr>
                <a:defRPr/>
              </a:pPr>
              <a:t>‹#›</a:t>
            </a:fld>
            <a:endParaRPr lang="en-GB"/>
          </a:p>
        </p:txBody>
      </p:sp>
    </p:spTree>
    <p:extLst>
      <p:ext uri="{BB962C8B-B14F-4D97-AF65-F5344CB8AC3E}">
        <p14:creationId xmlns:p14="http://schemas.microsoft.com/office/powerpoint/2010/main" val="241528045"/>
      </p:ext>
    </p:extLst>
  </p:cSld>
  <p:clrMapOvr>
    <a:masterClrMapping/>
  </p:clrMapOvr>
  <p:transition spd="med">
    <p:pull/>
  </p:transition>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B1DF743-EC5C-4EC3-996F-372524D20EC1}"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2BE3FC43-CB09-4863-AF7C-1BE46CD07507}" type="slidenum">
              <a:rPr lang="en-GB" smtClean="0"/>
              <a:pPr>
                <a:defRPr/>
              </a:pPr>
              <a:t>‹#›</a:t>
            </a:fld>
            <a:endParaRPr lang="en-GB"/>
          </a:p>
        </p:txBody>
      </p:sp>
    </p:spTree>
    <p:extLst>
      <p:ext uri="{BB962C8B-B14F-4D97-AF65-F5344CB8AC3E}">
        <p14:creationId xmlns:p14="http://schemas.microsoft.com/office/powerpoint/2010/main" val="1599151917"/>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2F07BCF-8CCB-4771-8D83-ED43B2701C86}"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BF18BEAF-D8BC-4932-8D21-0C6AE0456549}" type="slidenum">
              <a:rPr lang="en-GB" smtClean="0"/>
              <a:pPr>
                <a:defRPr/>
              </a:pPr>
              <a:t>‹#›</a:t>
            </a:fld>
            <a:endParaRPr lang="en-GB"/>
          </a:p>
        </p:txBody>
      </p:sp>
    </p:spTree>
    <p:extLst>
      <p:ext uri="{BB962C8B-B14F-4D97-AF65-F5344CB8AC3E}">
        <p14:creationId xmlns:p14="http://schemas.microsoft.com/office/powerpoint/2010/main" val="3891964034"/>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762000" y="762000"/>
            <a:ext cx="79248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838200" y="2362200"/>
            <a:ext cx="3770313" cy="178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760913" y="2362200"/>
            <a:ext cx="3770312" cy="178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838200" y="4300538"/>
            <a:ext cx="3770313" cy="1785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4760913" y="4300538"/>
            <a:ext cx="3770312" cy="1785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1"/>
          <p:cNvSpPr>
            <a:spLocks noGrp="1" noChangeArrowheads="1"/>
          </p:cNvSpPr>
          <p:nvPr>
            <p:ph type="dt" sz="half" idx="10"/>
          </p:nvPr>
        </p:nvSpPr>
        <p:spPr>
          <a:ln/>
        </p:spPr>
        <p:txBody>
          <a:bodyPr/>
          <a:lstStyle>
            <a:lvl1pPr>
              <a:defRPr/>
            </a:lvl1pPr>
          </a:lstStyle>
          <a:p>
            <a:pPr>
              <a:defRPr/>
            </a:pPr>
            <a:fld id="{6E7AB08F-21AC-4741-8DA0-CDFF2B85746B}" type="datetime1">
              <a:rPr lang="en-GB"/>
              <a:pPr>
                <a:defRPr/>
              </a:pPr>
              <a:t>30/06/2026</a:t>
            </a:fld>
            <a:endParaRPr lang="en-GB"/>
          </a:p>
        </p:txBody>
      </p:sp>
      <p:sp>
        <p:nvSpPr>
          <p:cNvPr id="8" name="Rectangle 12"/>
          <p:cNvSpPr>
            <a:spLocks noGrp="1" noChangeArrowheads="1"/>
          </p:cNvSpPr>
          <p:nvPr>
            <p:ph type="ftr" sz="quarter" idx="11"/>
          </p:nvPr>
        </p:nvSpPr>
        <p:spPr>
          <a:ln/>
        </p:spPr>
        <p:txBody>
          <a:bodyPr/>
          <a:lstStyle>
            <a:lvl1pPr>
              <a:defRPr/>
            </a:lvl1pPr>
          </a:lstStyle>
          <a:p>
            <a:pPr>
              <a:defRPr/>
            </a:pPr>
            <a:r>
              <a:rPr lang="en-GB"/>
              <a:t>SAINT PATRICK'S CATHOLIC PRIMARY SCHOOL</a:t>
            </a:r>
          </a:p>
        </p:txBody>
      </p:sp>
      <p:sp>
        <p:nvSpPr>
          <p:cNvPr id="9" name="Rectangle 13"/>
          <p:cNvSpPr>
            <a:spLocks noGrp="1" noChangeArrowheads="1"/>
          </p:cNvSpPr>
          <p:nvPr>
            <p:ph type="sldNum" sz="quarter" idx="12"/>
          </p:nvPr>
        </p:nvSpPr>
        <p:spPr>
          <a:ln/>
        </p:spPr>
        <p:txBody>
          <a:bodyPr/>
          <a:lstStyle>
            <a:lvl1pPr>
              <a:defRPr/>
            </a:lvl1pPr>
          </a:lstStyle>
          <a:p>
            <a:pPr>
              <a:defRPr/>
            </a:pPr>
            <a:fld id="{DA092019-C01B-4558-95F5-30D8B7ED9FB7}" type="slidenum">
              <a:rPr lang="en-GB"/>
              <a:pPr>
                <a:defRPr/>
              </a:pPr>
              <a:t>‹#›</a:t>
            </a:fld>
            <a:endParaRPr lang="en-GB"/>
          </a:p>
        </p:txBody>
      </p:sp>
    </p:spTree>
    <p:extLst>
      <p:ext uri="{BB962C8B-B14F-4D97-AF65-F5344CB8AC3E}">
        <p14:creationId xmlns:p14="http://schemas.microsoft.com/office/powerpoint/2010/main" val="1546527675"/>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838200" y="2362200"/>
            <a:ext cx="377031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760913" y="2362200"/>
            <a:ext cx="3770312" cy="178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760913" y="4300538"/>
            <a:ext cx="3770312" cy="1785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11"/>
          <p:cNvSpPr>
            <a:spLocks noGrp="1" noChangeArrowheads="1"/>
          </p:cNvSpPr>
          <p:nvPr>
            <p:ph type="dt" sz="half" idx="10"/>
          </p:nvPr>
        </p:nvSpPr>
        <p:spPr>
          <a:ln/>
        </p:spPr>
        <p:txBody>
          <a:bodyPr/>
          <a:lstStyle>
            <a:lvl1pPr>
              <a:defRPr/>
            </a:lvl1pPr>
          </a:lstStyle>
          <a:p>
            <a:pPr>
              <a:defRPr/>
            </a:pPr>
            <a:fld id="{C621EA17-91B0-4B32-82D5-DAA47A760ADB}" type="datetime1">
              <a:rPr lang="en-GB"/>
              <a:pPr>
                <a:defRPr/>
              </a:pPr>
              <a:t>30/06/2026</a:t>
            </a:fld>
            <a:endParaRPr lang="en-GB"/>
          </a:p>
        </p:txBody>
      </p:sp>
      <p:sp>
        <p:nvSpPr>
          <p:cNvPr id="7" name="Rectangle 12"/>
          <p:cNvSpPr>
            <a:spLocks noGrp="1" noChangeArrowheads="1"/>
          </p:cNvSpPr>
          <p:nvPr>
            <p:ph type="ftr" sz="quarter" idx="11"/>
          </p:nvPr>
        </p:nvSpPr>
        <p:spPr>
          <a:ln/>
        </p:spPr>
        <p:txBody>
          <a:bodyPr/>
          <a:lstStyle>
            <a:lvl1pPr>
              <a:defRPr/>
            </a:lvl1pPr>
          </a:lstStyle>
          <a:p>
            <a:pPr>
              <a:defRPr/>
            </a:pPr>
            <a:r>
              <a:rPr lang="en-GB"/>
              <a:t>SAINT PATRICK'S CATHOLIC PRIMARY SCHOOL</a:t>
            </a:r>
          </a:p>
        </p:txBody>
      </p:sp>
      <p:sp>
        <p:nvSpPr>
          <p:cNvPr id="8" name="Rectangle 13"/>
          <p:cNvSpPr>
            <a:spLocks noGrp="1" noChangeArrowheads="1"/>
          </p:cNvSpPr>
          <p:nvPr>
            <p:ph type="sldNum" sz="quarter" idx="12"/>
          </p:nvPr>
        </p:nvSpPr>
        <p:spPr>
          <a:ln/>
        </p:spPr>
        <p:txBody>
          <a:bodyPr/>
          <a:lstStyle>
            <a:lvl1pPr>
              <a:defRPr/>
            </a:lvl1pPr>
          </a:lstStyle>
          <a:p>
            <a:pPr>
              <a:defRPr/>
            </a:pPr>
            <a:fld id="{606EBDBB-B8D2-4DC7-989F-7A072843664C}" type="slidenum">
              <a:rPr lang="en-GB"/>
              <a:pPr>
                <a:defRPr/>
              </a:pPr>
              <a:t>‹#›</a:t>
            </a:fld>
            <a:endParaRPr lang="en-GB"/>
          </a:p>
        </p:txBody>
      </p:sp>
    </p:spTree>
    <p:extLst>
      <p:ext uri="{BB962C8B-B14F-4D97-AF65-F5344CB8AC3E}">
        <p14:creationId xmlns:p14="http://schemas.microsoft.com/office/powerpoint/2010/main" val="1248094545"/>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838200" y="2362200"/>
            <a:ext cx="377031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760913" y="2362200"/>
            <a:ext cx="3770312" cy="178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760913" y="4300538"/>
            <a:ext cx="3770312" cy="1785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11"/>
          <p:cNvSpPr>
            <a:spLocks noGrp="1" noChangeArrowheads="1"/>
          </p:cNvSpPr>
          <p:nvPr>
            <p:ph type="dt" sz="half" idx="10"/>
          </p:nvPr>
        </p:nvSpPr>
        <p:spPr>
          <a:ln/>
        </p:spPr>
        <p:txBody>
          <a:bodyPr/>
          <a:lstStyle>
            <a:lvl1pPr>
              <a:defRPr/>
            </a:lvl1pPr>
          </a:lstStyle>
          <a:p>
            <a:pPr>
              <a:defRPr/>
            </a:pPr>
            <a:fld id="{3C4265DA-54F0-4D04-83E2-C758A60E3680}" type="datetime1">
              <a:rPr lang="en-GB"/>
              <a:pPr>
                <a:defRPr/>
              </a:pPr>
              <a:t>30/06/2026</a:t>
            </a:fld>
            <a:endParaRPr lang="en-GB"/>
          </a:p>
        </p:txBody>
      </p:sp>
      <p:sp>
        <p:nvSpPr>
          <p:cNvPr id="7" name="Rectangle 12"/>
          <p:cNvSpPr>
            <a:spLocks noGrp="1" noChangeArrowheads="1"/>
          </p:cNvSpPr>
          <p:nvPr>
            <p:ph type="ftr" sz="quarter" idx="11"/>
          </p:nvPr>
        </p:nvSpPr>
        <p:spPr>
          <a:ln/>
        </p:spPr>
        <p:txBody>
          <a:bodyPr/>
          <a:lstStyle>
            <a:lvl1pPr>
              <a:defRPr/>
            </a:lvl1pPr>
          </a:lstStyle>
          <a:p>
            <a:pPr>
              <a:defRPr/>
            </a:pPr>
            <a:r>
              <a:rPr lang="en-GB"/>
              <a:t>SAINT PATRICK'S CATHOLIC PRIMARY SCHOOL</a:t>
            </a:r>
          </a:p>
        </p:txBody>
      </p:sp>
      <p:sp>
        <p:nvSpPr>
          <p:cNvPr id="8" name="Rectangle 13"/>
          <p:cNvSpPr>
            <a:spLocks noGrp="1" noChangeArrowheads="1"/>
          </p:cNvSpPr>
          <p:nvPr>
            <p:ph type="sldNum" sz="quarter" idx="12"/>
          </p:nvPr>
        </p:nvSpPr>
        <p:spPr>
          <a:ln/>
        </p:spPr>
        <p:txBody>
          <a:bodyPr/>
          <a:lstStyle>
            <a:lvl1pPr>
              <a:defRPr/>
            </a:lvl1pPr>
          </a:lstStyle>
          <a:p>
            <a:pPr>
              <a:defRPr/>
            </a:pPr>
            <a:fld id="{D03F8DB2-5CF5-455E-B5F6-EF8EDFCD8925}" type="slidenum">
              <a:rPr lang="en-GB"/>
              <a:pPr>
                <a:defRPr/>
              </a:pPr>
              <a:t>‹#›</a:t>
            </a:fld>
            <a:endParaRPr lang="en-GB"/>
          </a:p>
        </p:txBody>
      </p:sp>
    </p:spTree>
    <p:extLst>
      <p:ext uri="{BB962C8B-B14F-4D97-AF65-F5344CB8AC3E}">
        <p14:creationId xmlns:p14="http://schemas.microsoft.com/office/powerpoint/2010/main" val="2191528524"/>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7A3B51F5-C7F0-4DF6-B4B7-1D9B1E6A8E80}"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B8F45A95-E25A-4E0A-8457-A2CC62231D63}" type="slidenum">
              <a:rPr lang="en-GB" smtClean="0"/>
              <a:pPr>
                <a:defRPr/>
              </a:pPr>
              <a:t>‹#›</a:t>
            </a:fld>
            <a:endParaRPr lang="en-GB"/>
          </a:p>
        </p:txBody>
      </p:sp>
    </p:spTree>
    <p:extLst>
      <p:ext uri="{BB962C8B-B14F-4D97-AF65-F5344CB8AC3E}">
        <p14:creationId xmlns:p14="http://schemas.microsoft.com/office/powerpoint/2010/main" val="3226939216"/>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B86477F2-E47E-4EA3-8BEB-3C9FCC1A4A9F}" type="datetime1">
              <a:rPr lang="en-GB" smtClean="0"/>
              <a:pPr>
                <a:defRPr/>
              </a:pPr>
              <a:t>30/06/2026</a:t>
            </a:fld>
            <a:endParaRPr lang="en-GB"/>
          </a:p>
        </p:txBody>
      </p:sp>
      <p:sp>
        <p:nvSpPr>
          <p:cNvPr id="5" name="Footer Placeholder 4"/>
          <p:cNvSpPr>
            <a:spLocks noGrp="1"/>
          </p:cNvSpPr>
          <p:nvPr>
            <p:ph type="ftr" sz="quarter" idx="11"/>
          </p:nvPr>
        </p:nvSpPr>
        <p:spPr/>
        <p:txBody>
          <a:bodyPr/>
          <a:lstStyle/>
          <a:p>
            <a:pPr>
              <a:defRPr/>
            </a:pPr>
            <a:r>
              <a:rPr lang="en-GB"/>
              <a:t>SAINT PATRICK'S CATHOLIC PRIMARY SCHOOL</a:t>
            </a:r>
          </a:p>
        </p:txBody>
      </p:sp>
      <p:sp>
        <p:nvSpPr>
          <p:cNvPr id="6" name="Slide Number Placeholder 5"/>
          <p:cNvSpPr>
            <a:spLocks noGrp="1"/>
          </p:cNvSpPr>
          <p:nvPr>
            <p:ph type="sldNum" sz="quarter" idx="12"/>
          </p:nvPr>
        </p:nvSpPr>
        <p:spPr/>
        <p:txBody>
          <a:bodyPr/>
          <a:lstStyle/>
          <a:p>
            <a:pPr>
              <a:defRPr/>
            </a:pPr>
            <a:fld id="{352214F2-9AF9-4527-8574-2BFC2DB4D66B}" type="slidenum">
              <a:rPr lang="en-GB" smtClean="0"/>
              <a:pPr>
                <a:defRPr/>
              </a:pPr>
              <a:t>‹#›</a:t>
            </a:fld>
            <a:endParaRPr lang="en-GB"/>
          </a:p>
        </p:txBody>
      </p:sp>
    </p:spTree>
    <p:extLst>
      <p:ext uri="{BB962C8B-B14F-4D97-AF65-F5344CB8AC3E}">
        <p14:creationId xmlns:p14="http://schemas.microsoft.com/office/powerpoint/2010/main" val="2564934777"/>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04E0B557-5C16-44B2-8092-5465CC6F898F}" type="datetime1">
              <a:rPr lang="en-GB" smtClean="0"/>
              <a:pPr>
                <a:defRPr/>
              </a:pPr>
              <a:t>30/06/2026</a:t>
            </a:fld>
            <a:endParaRPr lang="en-GB"/>
          </a:p>
        </p:txBody>
      </p:sp>
      <p:sp>
        <p:nvSpPr>
          <p:cNvPr id="6" name="Footer Placeholder 5"/>
          <p:cNvSpPr>
            <a:spLocks noGrp="1"/>
          </p:cNvSpPr>
          <p:nvPr>
            <p:ph type="ftr" sz="quarter" idx="11"/>
          </p:nvPr>
        </p:nvSpPr>
        <p:spPr/>
        <p:txBody>
          <a:bodyPr/>
          <a:lstStyle/>
          <a:p>
            <a:pPr>
              <a:defRPr/>
            </a:pPr>
            <a:r>
              <a:rPr lang="en-GB"/>
              <a:t>SAINT PATRICK'S CATHOLIC PRIMARY SCHOOL</a:t>
            </a:r>
          </a:p>
        </p:txBody>
      </p:sp>
      <p:sp>
        <p:nvSpPr>
          <p:cNvPr id="7" name="Slide Number Placeholder 6"/>
          <p:cNvSpPr>
            <a:spLocks noGrp="1"/>
          </p:cNvSpPr>
          <p:nvPr>
            <p:ph type="sldNum" sz="quarter" idx="12"/>
          </p:nvPr>
        </p:nvSpPr>
        <p:spPr/>
        <p:txBody>
          <a:bodyPr/>
          <a:lstStyle/>
          <a:p>
            <a:pPr>
              <a:defRPr/>
            </a:pPr>
            <a:fld id="{4FDAF790-915C-4338-BF69-321EAE9B295A}" type="slidenum">
              <a:rPr lang="en-GB" smtClean="0"/>
              <a:pPr>
                <a:defRPr/>
              </a:pPr>
              <a:t>‹#›</a:t>
            </a:fld>
            <a:endParaRPr lang="en-GB"/>
          </a:p>
        </p:txBody>
      </p:sp>
    </p:spTree>
    <p:extLst>
      <p:ext uri="{BB962C8B-B14F-4D97-AF65-F5344CB8AC3E}">
        <p14:creationId xmlns:p14="http://schemas.microsoft.com/office/powerpoint/2010/main" val="1383640139"/>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090EEB1-74F6-417D-958F-7AD0C61B6F3D}" type="datetime1">
              <a:rPr lang="en-GB" smtClean="0"/>
              <a:pPr>
                <a:defRPr/>
              </a:pPr>
              <a:t>30/06/2026</a:t>
            </a:fld>
            <a:endParaRPr lang="en-GB"/>
          </a:p>
        </p:txBody>
      </p:sp>
      <p:sp>
        <p:nvSpPr>
          <p:cNvPr id="8" name="Footer Placeholder 7"/>
          <p:cNvSpPr>
            <a:spLocks noGrp="1"/>
          </p:cNvSpPr>
          <p:nvPr>
            <p:ph type="ftr" sz="quarter" idx="11"/>
          </p:nvPr>
        </p:nvSpPr>
        <p:spPr/>
        <p:txBody>
          <a:bodyPr/>
          <a:lstStyle/>
          <a:p>
            <a:pPr>
              <a:defRPr/>
            </a:pPr>
            <a:r>
              <a:rPr lang="en-GB"/>
              <a:t>SAINT PATRICK'S CATHOLIC PRIMARY SCHOOL</a:t>
            </a:r>
          </a:p>
        </p:txBody>
      </p:sp>
      <p:sp>
        <p:nvSpPr>
          <p:cNvPr id="9" name="Slide Number Placeholder 8"/>
          <p:cNvSpPr>
            <a:spLocks noGrp="1"/>
          </p:cNvSpPr>
          <p:nvPr>
            <p:ph type="sldNum" sz="quarter" idx="12"/>
          </p:nvPr>
        </p:nvSpPr>
        <p:spPr/>
        <p:txBody>
          <a:bodyPr/>
          <a:lstStyle/>
          <a:p>
            <a:pPr>
              <a:defRPr/>
            </a:pPr>
            <a:fld id="{6B58597C-D647-452C-BDBE-F5BBD60FCB2C}" type="slidenum">
              <a:rPr lang="en-GB" smtClean="0"/>
              <a:pPr>
                <a:defRPr/>
              </a:pPr>
              <a:t>‹#›</a:t>
            </a:fld>
            <a:endParaRPr lang="en-GB"/>
          </a:p>
        </p:txBody>
      </p:sp>
    </p:spTree>
    <p:extLst>
      <p:ext uri="{BB962C8B-B14F-4D97-AF65-F5344CB8AC3E}">
        <p14:creationId xmlns:p14="http://schemas.microsoft.com/office/powerpoint/2010/main" val="3834724352"/>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9A3B57D-1FDA-43D0-88A1-C8BB396153BC}" type="datetime1">
              <a:rPr lang="en-GB" smtClean="0"/>
              <a:pPr>
                <a:defRPr/>
              </a:pPr>
              <a:t>30/06/2026</a:t>
            </a:fld>
            <a:endParaRPr lang="en-GB"/>
          </a:p>
        </p:txBody>
      </p:sp>
      <p:sp>
        <p:nvSpPr>
          <p:cNvPr id="4" name="Footer Placeholder 3"/>
          <p:cNvSpPr>
            <a:spLocks noGrp="1"/>
          </p:cNvSpPr>
          <p:nvPr>
            <p:ph type="ftr" sz="quarter" idx="11"/>
          </p:nvPr>
        </p:nvSpPr>
        <p:spPr/>
        <p:txBody>
          <a:bodyPr/>
          <a:lstStyle/>
          <a:p>
            <a:pPr>
              <a:defRPr/>
            </a:pPr>
            <a:r>
              <a:rPr lang="en-GB"/>
              <a:t>SAINT PATRICK'S CATHOLIC PRIMARY SCHOOL</a:t>
            </a:r>
          </a:p>
        </p:txBody>
      </p:sp>
      <p:sp>
        <p:nvSpPr>
          <p:cNvPr id="5" name="Slide Number Placeholder 4"/>
          <p:cNvSpPr>
            <a:spLocks noGrp="1"/>
          </p:cNvSpPr>
          <p:nvPr>
            <p:ph type="sldNum" sz="quarter" idx="12"/>
          </p:nvPr>
        </p:nvSpPr>
        <p:spPr/>
        <p:txBody>
          <a:bodyPr/>
          <a:lstStyle/>
          <a:p>
            <a:pPr>
              <a:defRPr/>
            </a:pPr>
            <a:fld id="{C74EFF12-260E-4F6A-A056-FD4D6B1811DC}" type="slidenum">
              <a:rPr lang="en-GB" smtClean="0"/>
              <a:pPr>
                <a:defRPr/>
              </a:pPr>
              <a:t>‹#›</a:t>
            </a:fld>
            <a:endParaRPr lang="en-GB"/>
          </a:p>
        </p:txBody>
      </p:sp>
    </p:spTree>
    <p:extLst>
      <p:ext uri="{BB962C8B-B14F-4D97-AF65-F5344CB8AC3E}">
        <p14:creationId xmlns:p14="http://schemas.microsoft.com/office/powerpoint/2010/main" val="2617330017"/>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DF6C3EC-A073-4492-93C9-6E42B00DBD37}" type="datetime1">
              <a:rPr lang="en-GB" smtClean="0"/>
              <a:pPr>
                <a:defRPr/>
              </a:pPr>
              <a:t>30/06/2026</a:t>
            </a:fld>
            <a:endParaRPr lang="en-GB"/>
          </a:p>
        </p:txBody>
      </p:sp>
      <p:sp>
        <p:nvSpPr>
          <p:cNvPr id="3" name="Footer Placeholder 2"/>
          <p:cNvSpPr>
            <a:spLocks noGrp="1"/>
          </p:cNvSpPr>
          <p:nvPr>
            <p:ph type="ftr" sz="quarter" idx="11"/>
          </p:nvPr>
        </p:nvSpPr>
        <p:spPr/>
        <p:txBody>
          <a:bodyPr/>
          <a:lstStyle/>
          <a:p>
            <a:pPr>
              <a:defRPr/>
            </a:pPr>
            <a:r>
              <a:rPr lang="en-GB"/>
              <a:t>SAINT PATRICK'S CATHOLIC PRIMARY SCHOOL</a:t>
            </a:r>
          </a:p>
        </p:txBody>
      </p:sp>
      <p:sp>
        <p:nvSpPr>
          <p:cNvPr id="4" name="Slide Number Placeholder 3"/>
          <p:cNvSpPr>
            <a:spLocks noGrp="1"/>
          </p:cNvSpPr>
          <p:nvPr>
            <p:ph type="sldNum" sz="quarter" idx="12"/>
          </p:nvPr>
        </p:nvSpPr>
        <p:spPr/>
        <p:txBody>
          <a:bodyPr/>
          <a:lstStyle/>
          <a:p>
            <a:pPr>
              <a:defRPr/>
            </a:pPr>
            <a:fld id="{DC7CF2E3-8045-4A94-A4EF-EF933F5B8DF4}" type="slidenum">
              <a:rPr lang="en-GB" smtClean="0"/>
              <a:pPr>
                <a:defRPr/>
              </a:pPr>
              <a:t>‹#›</a:t>
            </a:fld>
            <a:endParaRPr lang="en-GB"/>
          </a:p>
        </p:txBody>
      </p:sp>
    </p:spTree>
    <p:extLst>
      <p:ext uri="{BB962C8B-B14F-4D97-AF65-F5344CB8AC3E}">
        <p14:creationId xmlns:p14="http://schemas.microsoft.com/office/powerpoint/2010/main" val="3047621245"/>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5B1E2DBA-85CA-49BE-98F0-6637A7892A0A}" type="datetime1">
              <a:rPr lang="en-GB" smtClean="0"/>
              <a:pPr>
                <a:defRPr/>
              </a:pPr>
              <a:t>30/06/2026</a:t>
            </a:fld>
            <a:endParaRPr lang="en-GB"/>
          </a:p>
        </p:txBody>
      </p:sp>
      <p:sp>
        <p:nvSpPr>
          <p:cNvPr id="6" name="Footer Placeholder 5"/>
          <p:cNvSpPr>
            <a:spLocks noGrp="1"/>
          </p:cNvSpPr>
          <p:nvPr>
            <p:ph type="ftr" sz="quarter" idx="11"/>
          </p:nvPr>
        </p:nvSpPr>
        <p:spPr/>
        <p:txBody>
          <a:bodyPr/>
          <a:lstStyle/>
          <a:p>
            <a:pPr>
              <a:defRPr/>
            </a:pPr>
            <a:r>
              <a:rPr lang="en-GB"/>
              <a:t>SAINT PATRICK'S CATHOLIC PRIMARY SCHOOL</a:t>
            </a:r>
          </a:p>
        </p:txBody>
      </p:sp>
      <p:sp>
        <p:nvSpPr>
          <p:cNvPr id="7" name="Slide Number Placeholder 6"/>
          <p:cNvSpPr>
            <a:spLocks noGrp="1"/>
          </p:cNvSpPr>
          <p:nvPr>
            <p:ph type="sldNum" sz="quarter" idx="12"/>
          </p:nvPr>
        </p:nvSpPr>
        <p:spPr/>
        <p:txBody>
          <a:bodyPr/>
          <a:lstStyle/>
          <a:p>
            <a:pPr>
              <a:defRPr/>
            </a:pPr>
            <a:fld id="{B2A1CE3C-583F-4E31-9BF2-C64CC34E1780}" type="slidenum">
              <a:rPr lang="en-GB" smtClean="0"/>
              <a:pPr>
                <a:defRPr/>
              </a:pPr>
              <a:t>‹#›</a:t>
            </a:fld>
            <a:endParaRPr lang="en-GB"/>
          </a:p>
        </p:txBody>
      </p:sp>
    </p:spTree>
    <p:extLst>
      <p:ext uri="{BB962C8B-B14F-4D97-AF65-F5344CB8AC3E}">
        <p14:creationId xmlns:p14="http://schemas.microsoft.com/office/powerpoint/2010/main" val="798056438"/>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64BE8DC8-36E6-447A-9740-40A18180E9F3}" type="datetime1">
              <a:rPr lang="en-GB" smtClean="0"/>
              <a:pPr>
                <a:defRPr/>
              </a:pPr>
              <a:t>30/06/2026</a:t>
            </a:fld>
            <a:endParaRPr lang="en-GB"/>
          </a:p>
        </p:txBody>
      </p:sp>
      <p:sp>
        <p:nvSpPr>
          <p:cNvPr id="6" name="Footer Placeholder 5"/>
          <p:cNvSpPr>
            <a:spLocks noGrp="1"/>
          </p:cNvSpPr>
          <p:nvPr>
            <p:ph type="ftr" sz="quarter" idx="11"/>
          </p:nvPr>
        </p:nvSpPr>
        <p:spPr/>
        <p:txBody>
          <a:bodyPr/>
          <a:lstStyle/>
          <a:p>
            <a:pPr>
              <a:defRPr/>
            </a:pPr>
            <a:r>
              <a:rPr lang="en-GB"/>
              <a:t>SAINT PATRICK'S CATHOLIC PRIMARY SCHOOL</a:t>
            </a:r>
          </a:p>
        </p:txBody>
      </p:sp>
      <p:sp>
        <p:nvSpPr>
          <p:cNvPr id="7" name="Slide Number Placeholder 6"/>
          <p:cNvSpPr>
            <a:spLocks noGrp="1"/>
          </p:cNvSpPr>
          <p:nvPr>
            <p:ph type="sldNum" sz="quarter" idx="12"/>
          </p:nvPr>
        </p:nvSpPr>
        <p:spPr/>
        <p:txBody>
          <a:bodyPr/>
          <a:lstStyle/>
          <a:p>
            <a:pPr>
              <a:defRPr/>
            </a:pPr>
            <a:fld id="{30A68E81-12D0-4250-84AE-BB634352FDC0}" type="slidenum">
              <a:rPr lang="en-GB" smtClean="0"/>
              <a:pPr>
                <a:defRPr/>
              </a:pPr>
              <a:t>‹#›</a:t>
            </a:fld>
            <a:endParaRPr lang="en-GB"/>
          </a:p>
        </p:txBody>
      </p:sp>
    </p:spTree>
    <p:extLst>
      <p:ext uri="{BB962C8B-B14F-4D97-AF65-F5344CB8AC3E}">
        <p14:creationId xmlns:p14="http://schemas.microsoft.com/office/powerpoint/2010/main" val="2511374914"/>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DAF491DC-705D-4E93-92B5-FF291FE4892A}" type="datetime1">
              <a:rPr lang="en-GB" smtClean="0"/>
              <a:pPr>
                <a:defRPr/>
              </a:pPr>
              <a:t>30/06/2026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GB"/>
              <a:t>SAINT PATRICK'S CATHOLIC PRIMARY SCHOOL</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A54F3143-628B-4507-A441-4473A532E0ED}" type="slidenum">
              <a:rPr lang="en-GB" smtClean="0"/>
              <a:pPr>
                <a:defRPr/>
              </a:pPr>
              <a:t>‹#›</a:t>
            </a:fld>
            <a:endParaRPr lang="en-GB"/>
          </a:p>
        </p:txBody>
      </p:sp>
    </p:spTree>
    <p:extLst>
      <p:ext uri="{BB962C8B-B14F-4D97-AF65-F5344CB8AC3E}">
        <p14:creationId xmlns:p14="http://schemas.microsoft.com/office/powerpoint/2010/main" val="276197586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Lst>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stCondLst>
                                            <p:cond delay="0"/>
                                          </p:stCondLst>
                                        </p:cTn>
                                        <p:tgtEl>
                                          <p:spTgt spid="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stCondLst>
                                            <p:cond delay="0"/>
                                          </p:stCondLst>
                                        </p:cTn>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stCondLst>
                                            <p:cond delay="0"/>
                                          </p:stCondLst>
                                        </p:cTn>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stCondLst>
                                            <p:cond delay="0"/>
                                          </p:stCondLst>
                                        </p:cTn>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hyperlink" Target="http://www.coolmilk.com/"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2.xml"/><Relationship Id="rId7" Type="http://schemas.openxmlformats.org/officeDocument/2006/relationships/image" Target="../media/image28.e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hyperlink" Target="file:///E:\Prospectus%20and%20Rec%20Induc\reception%20induction.ppt#-1,1,12" TargetMode="Externa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2.jpeg"/><Relationship Id="rId5" Type="http://schemas.openxmlformats.org/officeDocument/2006/relationships/image" Target="../media/image8.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8.jpeg"/><Relationship Id="rId4" Type="http://schemas.openxmlformats.org/officeDocument/2006/relationships/image" Target="../media/image17.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AutoShape 6"/>
          <p:cNvSpPr>
            <a:spLocks noGrp="1" noChangeArrowheads="1"/>
          </p:cNvSpPr>
          <p:nvPr>
            <p:ph type="ctrTitle"/>
          </p:nvPr>
        </p:nvSpPr>
        <p:spPr>
          <a:xfrm>
            <a:off x="611560" y="1650166"/>
            <a:ext cx="7740860" cy="448646"/>
          </a:xfrm>
        </p:spPr>
        <p:txBody>
          <a:bodyPr>
            <a:noAutofit/>
          </a:bodyPr>
          <a:lstStyle/>
          <a:p>
            <a:pPr algn="ctr" eaLnBrk="1" hangingPunct="1">
              <a:spcBef>
                <a:spcPts val="0"/>
              </a:spcBef>
            </a:pPr>
            <a:br>
              <a:rPr lang="en-GB" sz="4400" dirty="0">
                <a:solidFill>
                  <a:schemeClr val="accent2"/>
                </a:solidFill>
                <a:latin typeface="Century Gothic" pitchFamily="34" charset="0"/>
              </a:rPr>
            </a:br>
            <a:r>
              <a:rPr lang="en-GB" sz="2000" dirty="0">
                <a:solidFill>
                  <a:schemeClr val="accent2"/>
                </a:solidFill>
                <a:latin typeface="Arial Rounded MT Bold" pitchFamily="34" charset="0"/>
              </a:rPr>
              <a:t>RECEPTION INDUCTION 2026/27</a:t>
            </a:r>
            <a:endParaRPr lang="en-GB" sz="2400" dirty="0">
              <a:solidFill>
                <a:schemeClr val="accent2"/>
              </a:solidFill>
              <a:latin typeface="Arial Rounded MT Bold" pitchFamily="34" charset="0"/>
            </a:endParaRPr>
          </a:p>
        </p:txBody>
      </p:sp>
      <p:sp>
        <p:nvSpPr>
          <p:cNvPr id="18439" name="Text Box 1029"/>
          <p:cNvSpPr txBox="1">
            <a:spLocks noChangeArrowheads="1"/>
          </p:cNvSpPr>
          <p:nvPr/>
        </p:nvSpPr>
        <p:spPr bwMode="auto">
          <a:xfrm>
            <a:off x="1258888" y="5265738"/>
            <a:ext cx="6950075" cy="366712"/>
          </a:xfrm>
          <a:prstGeom prst="rect">
            <a:avLst/>
          </a:prstGeom>
          <a:noFill/>
          <a:ln w="9525">
            <a:noFill/>
            <a:miter lim="800000"/>
            <a:headEnd/>
            <a:tailEnd/>
          </a:ln>
        </p:spPr>
        <p:txBody>
          <a:bodyPr>
            <a:spAutoFit/>
          </a:bodyPr>
          <a:lstStyle/>
          <a:p>
            <a:pPr>
              <a:spcBef>
                <a:spcPct val="50000"/>
              </a:spcBef>
            </a:pPr>
            <a:endParaRPr lang="en-US"/>
          </a:p>
        </p:txBody>
      </p:sp>
      <p:sp>
        <p:nvSpPr>
          <p:cNvPr id="18440" name="Rectangle 1031"/>
          <p:cNvSpPr>
            <a:spLocks noChangeArrowheads="1"/>
          </p:cNvSpPr>
          <p:nvPr/>
        </p:nvSpPr>
        <p:spPr bwMode="auto">
          <a:xfrm>
            <a:off x="890646" y="3005955"/>
            <a:ext cx="6409803" cy="3108543"/>
          </a:xfrm>
          <a:prstGeom prst="rect">
            <a:avLst/>
          </a:prstGeom>
          <a:noFill/>
          <a:ln w="9525">
            <a:noFill/>
            <a:miter lim="800000"/>
            <a:headEnd/>
            <a:tailEnd/>
          </a:ln>
        </p:spPr>
        <p:txBody>
          <a:bodyPr wrap="square" anchor="ctr">
            <a:spAutoFit/>
          </a:bodyPr>
          <a:lstStyle/>
          <a:p>
            <a:pPr eaLnBrk="0" hangingPunct="0"/>
            <a:r>
              <a:rPr kumimoji="1" lang="en-GB" sz="1400" dirty="0">
                <a:latin typeface="+mj-lt"/>
              </a:rPr>
              <a:t>“Parents provide the seed, the school creates the tree. Saint Patrick’s do this very well; however, they do this with blossoms on!”  </a:t>
            </a:r>
          </a:p>
          <a:p>
            <a:pPr eaLnBrk="0" hangingPunct="0"/>
            <a:r>
              <a:rPr kumimoji="1" lang="en-GB" sz="1400" i="1" dirty="0">
                <a:solidFill>
                  <a:schemeClr val="accent2"/>
                </a:solidFill>
                <a:latin typeface="+mj-lt"/>
              </a:rPr>
              <a:t> (Parent of children at St. Patrick’s)</a:t>
            </a:r>
          </a:p>
          <a:p>
            <a:pPr eaLnBrk="0" hangingPunct="0"/>
            <a:endParaRPr kumimoji="1" lang="en-GB" sz="1400" i="1" dirty="0">
              <a:solidFill>
                <a:schemeClr val="accent1"/>
              </a:solidFill>
              <a:latin typeface="+mj-lt"/>
            </a:endParaRPr>
          </a:p>
          <a:p>
            <a:pPr eaLnBrk="0" hangingPunct="0"/>
            <a:r>
              <a:rPr lang="en-GB" sz="1400" i="1" dirty="0"/>
              <a:t>“Parents, including those new to the school, appreciate the support and commitment leaders provide. One parent said, The school is a wonderful, happy environment and my children are thriving.”</a:t>
            </a:r>
            <a:endParaRPr kumimoji="1" lang="en-GB" sz="1400" i="1" dirty="0">
              <a:solidFill>
                <a:schemeClr val="accent1"/>
              </a:solidFill>
              <a:latin typeface="+mj-lt"/>
            </a:endParaRPr>
          </a:p>
          <a:p>
            <a:pPr eaLnBrk="0" hangingPunct="0"/>
            <a:r>
              <a:rPr kumimoji="1" lang="en-GB" sz="1400" i="1" dirty="0">
                <a:solidFill>
                  <a:schemeClr val="accent2"/>
                </a:solidFill>
              </a:rPr>
              <a:t>(Ofsted, 2022) </a:t>
            </a:r>
          </a:p>
          <a:p>
            <a:endParaRPr kumimoji="1" lang="en-GB" sz="1400" dirty="0">
              <a:latin typeface="+mj-lt"/>
            </a:endParaRPr>
          </a:p>
          <a:p>
            <a:r>
              <a:rPr kumimoji="1" lang="en-GB" sz="1400" dirty="0">
                <a:latin typeface="+mj-lt"/>
              </a:rPr>
              <a:t>“Pupils’ behaviour is exemplary in the classroom and within prayer and liturgy. Pupils show a clear respect for each other and adults through the way they treat people with openness and friendship, hold doors open for others and speak with respect and politeness.”</a:t>
            </a:r>
            <a:endParaRPr lang="en-GB" sz="1400" dirty="0">
              <a:latin typeface="+mj-lt"/>
            </a:endParaRPr>
          </a:p>
          <a:p>
            <a:r>
              <a:rPr lang="en-GB" sz="1400" i="1" dirty="0">
                <a:solidFill>
                  <a:schemeClr val="accent2"/>
                </a:solidFill>
                <a:latin typeface="+mj-lt"/>
              </a:rPr>
              <a:t>(Denominational Inspection, 2025)</a:t>
            </a:r>
            <a:endParaRPr lang="en-GB" sz="1400" dirty="0">
              <a:solidFill>
                <a:schemeClr val="accent2"/>
              </a:solidFill>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832969"/>
            <a:ext cx="1555060" cy="1335891"/>
          </a:xfrm>
          <a:prstGeom prst="rect">
            <a:avLst/>
          </a:prstGeom>
        </p:spPr>
      </p:pic>
      <p:sp>
        <p:nvSpPr>
          <p:cNvPr id="4" name="TextBox 3"/>
          <p:cNvSpPr txBox="1"/>
          <p:nvPr/>
        </p:nvSpPr>
        <p:spPr>
          <a:xfrm>
            <a:off x="2339439" y="830688"/>
            <a:ext cx="6229318" cy="830997"/>
          </a:xfrm>
          <a:prstGeom prst="rect">
            <a:avLst/>
          </a:prstGeom>
          <a:noFill/>
        </p:spPr>
        <p:txBody>
          <a:bodyPr wrap="square" rtlCol="0">
            <a:spAutoFit/>
          </a:bodyPr>
          <a:lstStyle/>
          <a:p>
            <a:r>
              <a:rPr lang="en-GB" sz="2400" dirty="0">
                <a:solidFill>
                  <a:schemeClr val="accent1"/>
                </a:solidFill>
                <a:latin typeface="Arial Rounded MT Bold" pitchFamily="34" charset="0"/>
              </a:rPr>
              <a:t>SAINT PATRICK’S CATHOLIC </a:t>
            </a:r>
            <a:br>
              <a:rPr lang="en-GB" sz="2400" dirty="0">
                <a:solidFill>
                  <a:schemeClr val="accent1"/>
                </a:solidFill>
                <a:latin typeface="Arial Rounded MT Bold" pitchFamily="34" charset="0"/>
              </a:rPr>
            </a:br>
            <a:r>
              <a:rPr lang="en-GB" sz="2400" dirty="0">
                <a:solidFill>
                  <a:schemeClr val="accent1"/>
                </a:solidFill>
                <a:latin typeface="Arial Rounded MT Bold" pitchFamily="34" charset="0"/>
              </a:rPr>
              <a:t>PRIMARY SCHOOL</a:t>
            </a:r>
            <a:endParaRPr lang="en-GB" sz="2400" dirty="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AutoShape 2"/>
          <p:cNvSpPr>
            <a:spLocks noGrp="1" noChangeArrowheads="1"/>
          </p:cNvSpPr>
          <p:nvPr>
            <p:ph type="title"/>
          </p:nvPr>
        </p:nvSpPr>
        <p:spPr>
          <a:xfrm>
            <a:off x="1415015" y="476672"/>
            <a:ext cx="7924800" cy="669925"/>
          </a:xfrm>
        </p:spPr>
        <p:txBody>
          <a:bodyPr>
            <a:normAutofit fontScale="90000"/>
          </a:bodyPr>
          <a:lstStyle/>
          <a:p>
            <a:pPr eaLnBrk="1" hangingPunct="1"/>
            <a:r>
              <a:rPr lang="en-GB" dirty="0"/>
              <a:t>Lunch times – </a:t>
            </a:r>
            <a:br>
              <a:rPr lang="en-GB" dirty="0"/>
            </a:br>
            <a:r>
              <a:rPr lang="en-GB" dirty="0"/>
              <a:t>UFSM / FSM explained!</a:t>
            </a:r>
          </a:p>
        </p:txBody>
      </p:sp>
      <p:sp>
        <p:nvSpPr>
          <p:cNvPr id="38917" name="Rectangle 3"/>
          <p:cNvSpPr>
            <a:spLocks noGrp="1" noChangeArrowheads="1"/>
          </p:cNvSpPr>
          <p:nvPr>
            <p:ph type="body" sz="half" idx="1"/>
          </p:nvPr>
        </p:nvSpPr>
        <p:spPr>
          <a:xfrm>
            <a:off x="359532" y="2024844"/>
            <a:ext cx="6899206" cy="4572508"/>
          </a:xfrm>
        </p:spPr>
        <p:txBody>
          <a:bodyPr>
            <a:normAutofit fontScale="70000" lnSpcReduction="20000"/>
          </a:bodyPr>
          <a:lstStyle/>
          <a:p>
            <a:pPr eaLnBrk="1" hangingPunct="1">
              <a:lnSpc>
                <a:spcPct val="120000"/>
              </a:lnSpc>
              <a:buFont typeface="Wingdings" pitchFamily="2" charset="2"/>
              <a:buNone/>
            </a:pPr>
            <a:r>
              <a:rPr lang="en-GB" sz="2600" b="1" dirty="0">
                <a:solidFill>
                  <a:schemeClr val="accent2"/>
                </a:solidFill>
              </a:rPr>
              <a:t>ALL children in KS1 are entitled to UNIVERSAL FREE SCHOOL MEALS</a:t>
            </a:r>
          </a:p>
          <a:p>
            <a:pPr eaLnBrk="1" hangingPunct="1">
              <a:lnSpc>
                <a:spcPct val="80000"/>
              </a:lnSpc>
              <a:buFont typeface="Wingdings" pitchFamily="2" charset="2"/>
              <a:buNone/>
            </a:pPr>
            <a:endParaRPr lang="en-GB" sz="1400" dirty="0"/>
          </a:p>
          <a:p>
            <a:pPr eaLnBrk="1" hangingPunct="1">
              <a:lnSpc>
                <a:spcPct val="120000"/>
              </a:lnSpc>
            </a:pPr>
            <a:r>
              <a:rPr lang="en-GB" sz="2000" dirty="0"/>
              <a:t>Please fill out the form in the welcome pack if you think your child is eligible for </a:t>
            </a:r>
            <a:r>
              <a:rPr lang="en-GB" sz="2000" b="1" dirty="0">
                <a:solidFill>
                  <a:srgbClr val="C00000"/>
                </a:solidFill>
              </a:rPr>
              <a:t>free school meals (in addition to UFSM) </a:t>
            </a:r>
            <a:r>
              <a:rPr lang="en-GB" sz="2000" b="1" dirty="0">
                <a:solidFill>
                  <a:schemeClr val="tx1"/>
                </a:solidFill>
              </a:rPr>
              <a:t>-</a:t>
            </a:r>
            <a:r>
              <a:rPr lang="en-GB" sz="2000" b="1" dirty="0">
                <a:solidFill>
                  <a:srgbClr val="C00000"/>
                </a:solidFill>
              </a:rPr>
              <a:t> </a:t>
            </a:r>
            <a:r>
              <a:rPr lang="en-GB" sz="2000" b="1" dirty="0"/>
              <a:t>‘PUPIL PREMIUM’ </a:t>
            </a:r>
          </a:p>
          <a:p>
            <a:pPr eaLnBrk="1" hangingPunct="1">
              <a:lnSpc>
                <a:spcPct val="120000"/>
              </a:lnSpc>
            </a:pPr>
            <a:endParaRPr lang="en-GB" sz="100" dirty="0">
              <a:solidFill>
                <a:srgbClr val="FF0000"/>
              </a:solidFill>
            </a:endParaRPr>
          </a:p>
          <a:p>
            <a:pPr eaLnBrk="1" hangingPunct="1">
              <a:lnSpc>
                <a:spcPct val="120000"/>
              </a:lnSpc>
            </a:pPr>
            <a:r>
              <a:rPr lang="en-GB" sz="2000" dirty="0"/>
              <a:t>Children having a school dinner will have a choice of four meals. Parents need to go on the school meals website to book school dinners. </a:t>
            </a:r>
          </a:p>
          <a:p>
            <a:pPr eaLnBrk="1" hangingPunct="1">
              <a:lnSpc>
                <a:spcPct val="120000"/>
              </a:lnSpc>
            </a:pPr>
            <a:endParaRPr lang="en-GB" sz="100" dirty="0"/>
          </a:p>
          <a:p>
            <a:pPr eaLnBrk="1" hangingPunct="1">
              <a:lnSpc>
                <a:spcPct val="120000"/>
              </a:lnSpc>
            </a:pPr>
            <a:r>
              <a:rPr lang="en-GB" sz="2000" dirty="0"/>
              <a:t>Our new children sit together as a class at lunch. Our supervisors keep a special watch on all the new children to check that they are managing to eat their lunch. </a:t>
            </a:r>
          </a:p>
          <a:p>
            <a:pPr marL="0" indent="0" eaLnBrk="1" hangingPunct="1">
              <a:lnSpc>
                <a:spcPct val="120000"/>
              </a:lnSpc>
              <a:buNone/>
            </a:pPr>
            <a:endParaRPr lang="en-GB" sz="100" dirty="0"/>
          </a:p>
          <a:p>
            <a:pPr eaLnBrk="1" hangingPunct="1">
              <a:lnSpc>
                <a:spcPct val="120000"/>
              </a:lnSpc>
            </a:pPr>
            <a:r>
              <a:rPr lang="en-GB" sz="2000" dirty="0"/>
              <a:t>Please ensure that you provide a lunch which your child will like to eat as we encourage everyone to eat as much of their lunch as possible.</a:t>
            </a:r>
          </a:p>
        </p:txBody>
      </p:sp>
      <p:pic>
        <p:nvPicPr>
          <p:cNvPr id="141314" name="Picture 2" descr="https://tapestryjournal.com/nb/pages/s_1000248/p_10-2024/m_o_6230_xnbng3st9y6s8yrz22st2ktmp3ewgcnb.jpg?s=1000248&amp;u=5&amp;Expires=1751218004&amp;Signature=RqCdLXAxJG2KWJyjuHK9sshMnOMlIDqj~aAlIoqpWPvXfVhW3dTvKiuXL2DzMzVEqZ3NZM3sN6dY3KuBHTVdMowyu3yJtLLsHRd7dvPggDntI1rimcH61bgtWtrVkvXLCvul5l9AafJDms6UNyADrFkQ53SQde5LMSVx7t4gcWibH1H07P4vvFdfrvqTKDP9kEXjntDFOH91uzcAz7LzMSUcaif4YTXK6MLd8tYvYzK0I4qkn~ZgCLnLuM8Hl6GQ97LGgS0rTob12XSmqqs9VJft7ziXQ4lbiD4f6s39vR12Av06qc1x2rJMUKkjU8ceiwQ1aRgpLCqK9ddMk7fHeQ__&amp;Key-Pair-Id=APKAJUSDRV55TOQKSATA">
            <a:extLst>
              <a:ext uri="{FF2B5EF4-FFF2-40B4-BE49-F238E27FC236}">
                <a16:creationId xmlns:a16="http://schemas.microsoft.com/office/drawing/2014/main" id="{82577157-9B4F-4CDE-AFDE-93F27212BAA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269" r="9967"/>
          <a:stretch/>
        </p:blipFill>
        <p:spPr bwMode="auto">
          <a:xfrm>
            <a:off x="7545682" y="188640"/>
            <a:ext cx="1454810" cy="17273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5733E6E-50DF-4D99-9CF8-08E5BA6E14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532" y="570447"/>
            <a:ext cx="1076204" cy="924525"/>
          </a:xfrm>
          <a:prstGeom prst="rect">
            <a:avLst/>
          </a:prstGeom>
        </p:spPr>
      </p:pic>
      <p:pic>
        <p:nvPicPr>
          <p:cNvPr id="2" name="Picture 2" descr="main image">
            <a:extLst>
              <a:ext uri="{FF2B5EF4-FFF2-40B4-BE49-F238E27FC236}">
                <a16:creationId xmlns:a16="http://schemas.microsoft.com/office/drawing/2014/main" id="{84B20E95-AB91-4C1F-A5CF-5DDB102DE1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5682" y="2251267"/>
            <a:ext cx="1454810" cy="1939746"/>
          </a:xfrm>
          <a:prstGeom prst="rect">
            <a:avLst/>
          </a:prstGeom>
          <a:noFill/>
          <a:extLst>
            <a:ext uri="{909E8E84-426E-40DD-AFC4-6F175D3DCCD1}">
              <a14:hiddenFill xmlns:a14="http://schemas.microsoft.com/office/drawing/2010/main">
                <a:solidFill>
                  <a:srgbClr val="FFFFFF"/>
                </a:solidFill>
              </a14:hiddenFill>
            </a:ext>
          </a:extLst>
        </p:spPr>
      </p:pic>
      <p:pic>
        <p:nvPicPr>
          <p:cNvPr id="141316" name="Picture 4" descr="main image">
            <a:extLst>
              <a:ext uri="{FF2B5EF4-FFF2-40B4-BE49-F238E27FC236}">
                <a16:creationId xmlns:a16="http://schemas.microsoft.com/office/drawing/2014/main" id="{A8F1D691-BC8B-4892-8CF9-E19561E96C8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0648" b="56198"/>
          <a:stretch/>
        </p:blipFill>
        <p:spPr bwMode="auto">
          <a:xfrm>
            <a:off x="7545682" y="4526299"/>
            <a:ext cx="1454775" cy="20846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AutoShape 6"/>
          <p:cNvSpPr>
            <a:spLocks noGrp="1" noChangeArrowheads="1"/>
          </p:cNvSpPr>
          <p:nvPr>
            <p:ph type="title"/>
          </p:nvPr>
        </p:nvSpPr>
        <p:spPr>
          <a:xfrm>
            <a:off x="1393057" y="341780"/>
            <a:ext cx="4763119" cy="773113"/>
          </a:xfrm>
        </p:spPr>
        <p:txBody>
          <a:bodyPr/>
          <a:lstStyle/>
          <a:p>
            <a:pPr eaLnBrk="1" hangingPunct="1"/>
            <a:r>
              <a:rPr lang="en-GB" dirty="0"/>
              <a:t>Essential Information</a:t>
            </a:r>
          </a:p>
        </p:txBody>
      </p:sp>
      <p:sp>
        <p:nvSpPr>
          <p:cNvPr id="40964" name="Rectangle 7"/>
          <p:cNvSpPr>
            <a:spLocks noGrp="1" noChangeArrowheads="1"/>
          </p:cNvSpPr>
          <p:nvPr>
            <p:ph type="body" sz="half" idx="1"/>
          </p:nvPr>
        </p:nvSpPr>
        <p:spPr>
          <a:xfrm>
            <a:off x="300230" y="1065383"/>
            <a:ext cx="6948772" cy="5391416"/>
          </a:xfrm>
        </p:spPr>
        <p:txBody>
          <a:bodyPr>
            <a:normAutofit/>
          </a:bodyPr>
          <a:lstStyle/>
          <a:p>
            <a:pPr marL="0" indent="0" eaLnBrk="1" hangingPunct="1">
              <a:lnSpc>
                <a:spcPct val="90000"/>
              </a:lnSpc>
              <a:buNone/>
            </a:pPr>
            <a:endParaRPr lang="en-GB" sz="1800" dirty="0">
              <a:latin typeface="SassoonCRInfant" panose="02010503020300020003"/>
            </a:endParaRPr>
          </a:p>
          <a:p>
            <a:pPr eaLnBrk="1" hangingPunct="1">
              <a:lnSpc>
                <a:spcPct val="90000"/>
              </a:lnSpc>
            </a:pPr>
            <a:r>
              <a:rPr lang="en-GB" sz="1800" dirty="0">
                <a:solidFill>
                  <a:schemeClr val="tx1"/>
                </a:solidFill>
                <a:latin typeface="SassoonCRInfant" panose="02010503020300020003"/>
              </a:rPr>
              <a:t>Please label </a:t>
            </a:r>
            <a:r>
              <a:rPr lang="en-GB" b="1" u="sng" dirty="0">
                <a:solidFill>
                  <a:schemeClr val="accent1"/>
                </a:solidFill>
                <a:latin typeface="SassoonCRInfant" panose="02010503020300020003"/>
              </a:rPr>
              <a:t>everything</a:t>
            </a:r>
            <a:r>
              <a:rPr lang="en-GB" sz="1800" dirty="0">
                <a:solidFill>
                  <a:schemeClr val="tx1"/>
                </a:solidFill>
                <a:latin typeface="SassoonCRInfant" panose="02010503020300020003"/>
              </a:rPr>
              <a:t> your child brings to school. </a:t>
            </a:r>
          </a:p>
          <a:p>
            <a:pPr eaLnBrk="1" hangingPunct="1">
              <a:lnSpc>
                <a:spcPct val="90000"/>
              </a:lnSpc>
            </a:pPr>
            <a:r>
              <a:rPr lang="en-GB" sz="1800" dirty="0">
                <a:solidFill>
                  <a:schemeClr val="tx1"/>
                </a:solidFill>
                <a:latin typeface="SassoonCRInfant" panose="02010503020300020003"/>
              </a:rPr>
              <a:t>Please let us know about any specific medical conditions your child may have. </a:t>
            </a:r>
          </a:p>
          <a:p>
            <a:pPr eaLnBrk="1" hangingPunct="1">
              <a:lnSpc>
                <a:spcPct val="90000"/>
              </a:lnSpc>
            </a:pPr>
            <a:r>
              <a:rPr lang="en-GB" sz="1800" dirty="0">
                <a:solidFill>
                  <a:schemeClr val="tx1"/>
                </a:solidFill>
                <a:latin typeface="SassoonCRInfant" panose="02010503020300020003"/>
              </a:rPr>
              <a:t>Your child will need </a:t>
            </a:r>
            <a:r>
              <a:rPr lang="en-GB" dirty="0">
                <a:solidFill>
                  <a:schemeClr val="tx1"/>
                </a:solidFill>
                <a:latin typeface="SassoonCRInfant" panose="02010503020300020003"/>
              </a:rPr>
              <a:t>a </a:t>
            </a:r>
            <a:r>
              <a:rPr lang="en-GB" sz="1800" dirty="0">
                <a:solidFill>
                  <a:schemeClr val="tx1"/>
                </a:solidFill>
                <a:latin typeface="SassoonCRInfant" panose="02010503020300020003"/>
              </a:rPr>
              <a:t>book bag and either a lunch box or a booked hot dinner. Each child will have their own locker to store their belongings. </a:t>
            </a:r>
          </a:p>
          <a:p>
            <a:pPr>
              <a:lnSpc>
                <a:spcPct val="90000"/>
              </a:lnSpc>
            </a:pPr>
            <a:r>
              <a:rPr lang="en-GB" sz="1800" b="1" dirty="0">
                <a:solidFill>
                  <a:schemeClr val="accent1"/>
                </a:solidFill>
                <a:latin typeface="SassoonCRInfant" panose="02010503020300020003"/>
                <a:hlinkClick r:id="rId3">
                  <a:extLst>
                    <a:ext uri="{A12FA001-AC4F-418D-AE19-62706E023703}">
                      <ahyp:hlinkClr xmlns:ahyp="http://schemas.microsoft.com/office/drawing/2018/hyperlinkcolor" val="tx"/>
                    </a:ext>
                  </a:extLst>
                </a:hlinkClick>
              </a:rPr>
              <a:t>http://www.coolmilk.com</a:t>
            </a:r>
            <a:r>
              <a:rPr lang="en-GB" b="1" dirty="0">
                <a:solidFill>
                  <a:schemeClr val="accent1"/>
                </a:solidFill>
                <a:latin typeface="SassoonCRInfant" panose="02010503020300020003"/>
              </a:rPr>
              <a:t> </a:t>
            </a:r>
            <a:r>
              <a:rPr lang="en-GB" dirty="0">
                <a:solidFill>
                  <a:schemeClr val="tx1"/>
                </a:solidFill>
                <a:latin typeface="SassoonCRInfant" panose="02010503020300020003"/>
              </a:rPr>
              <a:t>–</a:t>
            </a:r>
            <a:r>
              <a:rPr lang="en-GB" b="1" dirty="0">
                <a:solidFill>
                  <a:schemeClr val="tx1"/>
                </a:solidFill>
                <a:latin typeface="SassoonCRInfant" panose="02010503020300020003"/>
              </a:rPr>
              <a:t> </a:t>
            </a:r>
            <a:r>
              <a:rPr lang="en-GB" dirty="0">
                <a:solidFill>
                  <a:schemeClr val="tx1"/>
                </a:solidFill>
                <a:latin typeface="SassoonCRInfant" panose="02010503020300020003"/>
              </a:rPr>
              <a:t>use this link to register your child for milk. Children receive milk free until they turn 5. If you would like them to continue receiving milk after their 5th birthday, please make sure to register a few weeks beforehand.</a:t>
            </a:r>
          </a:p>
          <a:p>
            <a:pPr>
              <a:lnSpc>
                <a:spcPct val="90000"/>
              </a:lnSpc>
            </a:pPr>
            <a:r>
              <a:rPr lang="en-GB" dirty="0">
                <a:solidFill>
                  <a:schemeClr val="tx1"/>
                </a:solidFill>
                <a:latin typeface="SassoonCRInfant" panose="02010503020300020003"/>
              </a:rPr>
              <a:t>You will have your induction pack. Please return forms to the school office by the end of this term. </a:t>
            </a:r>
          </a:p>
          <a:p>
            <a:pPr>
              <a:lnSpc>
                <a:spcPct val="90000"/>
              </a:lnSpc>
            </a:pPr>
            <a:r>
              <a:rPr lang="en-GB" dirty="0">
                <a:solidFill>
                  <a:schemeClr val="tx1"/>
                </a:solidFill>
                <a:latin typeface="SassoonCRInfant" panose="02010503020300020003"/>
              </a:rPr>
              <a:t>This PowerPoint will be available on the school website under Parent Information </a:t>
            </a:r>
            <a:r>
              <a:rPr lang="en-GB" b="1" dirty="0"/>
              <a:t>→</a:t>
            </a:r>
            <a:r>
              <a:rPr lang="en-GB" dirty="0">
                <a:solidFill>
                  <a:schemeClr val="tx1"/>
                </a:solidFill>
                <a:latin typeface="SassoonCRInfant" panose="02010503020300020003"/>
              </a:rPr>
              <a:t>  New Starters. </a:t>
            </a:r>
          </a:p>
        </p:txBody>
      </p:sp>
      <p:pic>
        <p:nvPicPr>
          <p:cNvPr id="7" name="Picture 6">
            <a:extLst>
              <a:ext uri="{FF2B5EF4-FFF2-40B4-BE49-F238E27FC236}">
                <a16:creationId xmlns:a16="http://schemas.microsoft.com/office/drawing/2014/main" id="{B8ADD230-8B1C-4249-8BC5-D1DE540622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370" y="391289"/>
            <a:ext cx="784687" cy="674094"/>
          </a:xfrm>
          <a:prstGeom prst="rect">
            <a:avLst/>
          </a:prstGeom>
        </p:spPr>
      </p:pic>
      <p:pic>
        <p:nvPicPr>
          <p:cNvPr id="142340" name="Picture 4" descr="Download free Paperwork stickers in PNG &amp; SVG">
            <a:extLst>
              <a:ext uri="{FF2B5EF4-FFF2-40B4-BE49-F238E27FC236}">
                <a16:creationId xmlns:a16="http://schemas.microsoft.com/office/drawing/2014/main" id="{97E6F398-E2C8-4EAB-827E-E4A2EB3395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020272" y="4882342"/>
            <a:ext cx="1948778" cy="19756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789000-DFAC-4258-9D85-D54337295F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524" y="548680"/>
            <a:ext cx="1047773" cy="900100"/>
          </a:xfrm>
          <a:prstGeom prst="rect">
            <a:avLst/>
          </a:prstGeom>
        </p:spPr>
      </p:pic>
      <p:sp>
        <p:nvSpPr>
          <p:cNvPr id="137232" name="AutoShape 2"/>
          <p:cNvSpPr>
            <a:spLocks noGrp="1" noChangeArrowheads="1"/>
          </p:cNvSpPr>
          <p:nvPr>
            <p:ph type="title"/>
          </p:nvPr>
        </p:nvSpPr>
        <p:spPr>
          <a:xfrm>
            <a:off x="1219200" y="451512"/>
            <a:ext cx="7924800" cy="1143000"/>
          </a:xfrm>
        </p:spPr>
        <p:txBody>
          <a:bodyPr/>
          <a:lstStyle/>
          <a:p>
            <a:pPr eaLnBrk="1" hangingPunct="1"/>
            <a:r>
              <a:rPr lang="en-GB" sz="3200" dirty="0"/>
              <a:t>Developing Parent Partnerships</a:t>
            </a:r>
            <a:br>
              <a:rPr lang="en-GB" sz="3200" dirty="0"/>
            </a:br>
            <a:r>
              <a:rPr lang="en-GB" sz="3200" dirty="0"/>
              <a:t>at Saint Patrick’s</a:t>
            </a:r>
          </a:p>
        </p:txBody>
      </p:sp>
      <p:sp>
        <p:nvSpPr>
          <p:cNvPr id="137233" name="Rectangle 3"/>
          <p:cNvSpPr>
            <a:spLocks noGrp="1" noChangeArrowheads="1"/>
          </p:cNvSpPr>
          <p:nvPr>
            <p:ph type="body" sz="half" idx="1"/>
          </p:nvPr>
        </p:nvSpPr>
        <p:spPr>
          <a:xfrm>
            <a:off x="452935" y="2286000"/>
            <a:ext cx="6891373" cy="3724275"/>
          </a:xfrm>
        </p:spPr>
        <p:txBody>
          <a:bodyPr>
            <a:normAutofit/>
          </a:bodyPr>
          <a:lstStyle/>
          <a:p>
            <a:pPr eaLnBrk="1" hangingPunct="1">
              <a:lnSpc>
                <a:spcPct val="90000"/>
              </a:lnSpc>
            </a:pPr>
            <a:r>
              <a:rPr lang="en-GB" sz="2000" dirty="0">
                <a:solidFill>
                  <a:schemeClr val="tx1"/>
                </a:solidFill>
              </a:rPr>
              <a:t>Provisional Meet and Greet sessions (during the induction weeks)</a:t>
            </a:r>
          </a:p>
          <a:p>
            <a:pPr eaLnBrk="1" hangingPunct="1">
              <a:lnSpc>
                <a:spcPct val="90000"/>
              </a:lnSpc>
            </a:pPr>
            <a:r>
              <a:rPr lang="en-GB" sz="2000" dirty="0">
                <a:solidFill>
                  <a:schemeClr val="tx1"/>
                </a:solidFill>
              </a:rPr>
              <a:t>Parents’ Evenings (October / March)</a:t>
            </a:r>
          </a:p>
          <a:p>
            <a:pPr eaLnBrk="1" hangingPunct="1">
              <a:lnSpc>
                <a:spcPct val="90000"/>
              </a:lnSpc>
            </a:pPr>
            <a:r>
              <a:rPr lang="en-GB" sz="2000" dirty="0">
                <a:solidFill>
                  <a:schemeClr val="tx1"/>
                </a:solidFill>
              </a:rPr>
              <a:t>Annual Records of Achievement </a:t>
            </a:r>
          </a:p>
          <a:p>
            <a:pPr eaLnBrk="1" hangingPunct="1">
              <a:lnSpc>
                <a:spcPct val="90000"/>
              </a:lnSpc>
            </a:pPr>
            <a:r>
              <a:rPr lang="en-GB" sz="2000" dirty="0">
                <a:solidFill>
                  <a:schemeClr val="tx1"/>
                </a:solidFill>
              </a:rPr>
              <a:t>Termly Assessment</a:t>
            </a:r>
          </a:p>
          <a:p>
            <a:pPr eaLnBrk="1" hangingPunct="1">
              <a:lnSpc>
                <a:spcPct val="90000"/>
              </a:lnSpc>
            </a:pPr>
            <a:r>
              <a:rPr lang="en-GB" sz="2000" dirty="0">
                <a:solidFill>
                  <a:schemeClr val="tx1"/>
                </a:solidFill>
              </a:rPr>
              <a:t>Parent Information workshops</a:t>
            </a:r>
          </a:p>
          <a:p>
            <a:pPr eaLnBrk="1" hangingPunct="1">
              <a:lnSpc>
                <a:spcPct val="90000"/>
              </a:lnSpc>
            </a:pPr>
            <a:r>
              <a:rPr lang="en-GB" sz="2000" dirty="0">
                <a:solidFill>
                  <a:schemeClr val="tx1"/>
                </a:solidFill>
              </a:rPr>
              <a:t>Learning Journals (Tapestry)  </a:t>
            </a:r>
          </a:p>
          <a:p>
            <a:pPr eaLnBrk="1" hangingPunct="1">
              <a:lnSpc>
                <a:spcPct val="90000"/>
              </a:lnSpc>
            </a:pPr>
            <a:r>
              <a:rPr lang="en-GB" sz="2000" dirty="0">
                <a:solidFill>
                  <a:schemeClr val="tx1"/>
                </a:solidFill>
              </a:rPr>
              <a:t>Informal conversation (morning/after school)</a:t>
            </a:r>
          </a:p>
          <a:p>
            <a:pPr eaLnBrk="1" hangingPunct="1">
              <a:lnSpc>
                <a:spcPct val="90000"/>
              </a:lnSpc>
            </a:pPr>
            <a:endParaRPr lang="en-GB" sz="1800" dirty="0"/>
          </a:p>
        </p:txBody>
      </p:sp>
      <p:graphicFrame>
        <p:nvGraphicFramePr>
          <p:cNvPr id="137228" name="Object 12">
            <a:hlinkClick r:id="rId5" action="ppaction://hlinkpres?slideindex=1&amp;slidetitle=12"/>
          </p:cNvPr>
          <p:cNvGraphicFramePr>
            <a:graphicFrameLocks noGrp="1" noChangeAspect="1"/>
          </p:cNvGraphicFramePr>
          <p:nvPr>
            <p:ph sz="quarter" idx="2"/>
          </p:nvPr>
        </p:nvGraphicFramePr>
        <p:xfrm>
          <a:off x="4999900" y="2362200"/>
          <a:ext cx="3292337" cy="1785938"/>
        </p:xfrm>
        <a:graphic>
          <a:graphicData uri="http://schemas.openxmlformats.org/presentationml/2006/ole">
            <mc:AlternateContent xmlns:mc="http://schemas.openxmlformats.org/markup-compatibility/2006">
              <mc:Choice xmlns:v="urn:schemas-microsoft-com:vml" Requires="v">
                <p:oleObj spid="_x0000_s137417" name="Chart" r:id="rId6" imgW="4038566" imgH="2190596" progId="MSGraph.Chart.8">
                  <p:embed followColorScheme="full"/>
                </p:oleObj>
              </mc:Choice>
              <mc:Fallback>
                <p:oleObj name="Chart" r:id="rId6" imgW="4038566" imgH="2190596" progId="MSGraph.Chart.8">
                  <p:embed followColorScheme="full"/>
                  <p:pic>
                    <p:nvPicPr>
                      <p:cNvPr id="0" name="Picture 12"/>
                      <p:cNvPicPr>
                        <a:picLocks noChangeAspect="1" noChangeArrowheads="1"/>
                      </p:cNvPicPr>
                      <p:nvPr/>
                    </p:nvPicPr>
                    <p:blipFill>
                      <a:blip r:embed="rId7"/>
                      <a:srcRect/>
                      <a:stretch>
                        <a:fillRect/>
                      </a:stretch>
                    </p:blipFill>
                    <p:spPr bwMode="auto">
                      <a:xfrm>
                        <a:off x="4999900" y="2362200"/>
                        <a:ext cx="3292337" cy="1785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7234" name="Rectangle 14"/>
          <p:cNvSpPr>
            <a:spLocks noChangeArrowheads="1"/>
          </p:cNvSpPr>
          <p:nvPr/>
        </p:nvSpPr>
        <p:spPr bwMode="auto">
          <a:xfrm>
            <a:off x="5364163" y="4616450"/>
            <a:ext cx="184150" cy="457200"/>
          </a:xfrm>
          <a:prstGeom prst="rect">
            <a:avLst/>
          </a:prstGeom>
          <a:noFill/>
          <a:ln w="9525">
            <a:noFill/>
            <a:miter lim="800000"/>
            <a:headEnd/>
            <a:tailEnd/>
          </a:ln>
        </p:spPr>
        <p:txBody>
          <a:bodyPr wrap="none">
            <a:spAutoFit/>
          </a:bodyPr>
          <a:lstStyle/>
          <a:p>
            <a:endParaRPr kumimoji="1" lang="en-US" sz="2400">
              <a:latin typeface="Times New Roman" pitchFamily="18" charset="0"/>
            </a:endParaRPr>
          </a:p>
        </p:txBody>
      </p:sp>
      <p:pic>
        <p:nvPicPr>
          <p:cNvPr id="137405" name="Picture 189" descr="Tapestry - Log In">
            <a:extLst>
              <a:ext uri="{FF2B5EF4-FFF2-40B4-BE49-F238E27FC236}">
                <a16:creationId xmlns:a16="http://schemas.microsoft.com/office/drawing/2014/main" id="{BC7B5342-1A75-410C-B31C-C4B230E73A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82780" y="2522767"/>
            <a:ext cx="2602435" cy="2792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9" name="Rectangle 3"/>
          <p:cNvSpPr>
            <a:spLocks noGrp="1" noChangeArrowheads="1"/>
          </p:cNvSpPr>
          <p:nvPr>
            <p:ph idx="1"/>
          </p:nvPr>
        </p:nvSpPr>
        <p:spPr>
          <a:xfrm>
            <a:off x="719572" y="2180748"/>
            <a:ext cx="3168352" cy="3179159"/>
          </a:xfrm>
        </p:spPr>
        <p:txBody>
          <a:bodyPr/>
          <a:lstStyle/>
          <a:p>
            <a:pPr eaLnBrk="1" hangingPunct="1">
              <a:lnSpc>
                <a:spcPct val="80000"/>
              </a:lnSpc>
              <a:buFont typeface="Wingdings" pitchFamily="2" charset="2"/>
              <a:buNone/>
            </a:pPr>
            <a:endParaRPr kumimoji="1" lang="en-GB" sz="1400" b="1" u="sng" dirty="0">
              <a:solidFill>
                <a:schemeClr val="tx1"/>
              </a:solidFill>
            </a:endParaRPr>
          </a:p>
          <a:p>
            <a:pPr>
              <a:lnSpc>
                <a:spcPct val="80000"/>
              </a:lnSpc>
            </a:pPr>
            <a:r>
              <a:rPr kumimoji="1" lang="en-GB" b="1" dirty="0">
                <a:solidFill>
                  <a:schemeClr val="tx1"/>
                </a:solidFill>
              </a:rPr>
              <a:t>Register procedures </a:t>
            </a:r>
          </a:p>
          <a:p>
            <a:pPr>
              <a:lnSpc>
                <a:spcPct val="80000"/>
              </a:lnSpc>
            </a:pPr>
            <a:r>
              <a:rPr kumimoji="1" lang="en-GB" b="1" dirty="0">
                <a:solidFill>
                  <a:schemeClr val="tx1"/>
                </a:solidFill>
              </a:rPr>
              <a:t>Absence </a:t>
            </a:r>
          </a:p>
          <a:p>
            <a:pPr>
              <a:lnSpc>
                <a:spcPct val="80000"/>
              </a:lnSpc>
            </a:pPr>
            <a:r>
              <a:rPr kumimoji="1" lang="en-GB" b="1" dirty="0">
                <a:solidFill>
                  <a:schemeClr val="tx1"/>
                </a:solidFill>
              </a:rPr>
              <a:t>Medicine</a:t>
            </a:r>
          </a:p>
          <a:p>
            <a:pPr>
              <a:lnSpc>
                <a:spcPct val="80000"/>
              </a:lnSpc>
            </a:pPr>
            <a:r>
              <a:rPr kumimoji="1" lang="en-GB" b="1" dirty="0">
                <a:solidFill>
                  <a:schemeClr val="tx1"/>
                </a:solidFill>
              </a:rPr>
              <a:t>Concerns </a:t>
            </a:r>
          </a:p>
          <a:p>
            <a:pPr>
              <a:lnSpc>
                <a:spcPct val="80000"/>
              </a:lnSpc>
            </a:pPr>
            <a:r>
              <a:rPr kumimoji="1" lang="en-GB" b="1" dirty="0">
                <a:solidFill>
                  <a:schemeClr val="tx1"/>
                </a:solidFill>
              </a:rPr>
              <a:t>Use of Social Media </a:t>
            </a:r>
          </a:p>
          <a:p>
            <a:pPr>
              <a:lnSpc>
                <a:spcPct val="80000"/>
              </a:lnSpc>
            </a:pPr>
            <a:r>
              <a:rPr kumimoji="1" lang="en-GB" b="1" dirty="0">
                <a:solidFill>
                  <a:schemeClr val="tx1"/>
                </a:solidFill>
              </a:rPr>
              <a:t>Confidentiality </a:t>
            </a:r>
          </a:p>
          <a:p>
            <a:pPr>
              <a:lnSpc>
                <a:spcPct val="80000"/>
              </a:lnSpc>
            </a:pPr>
            <a:r>
              <a:rPr kumimoji="1" lang="en-GB" b="1" dirty="0">
                <a:solidFill>
                  <a:schemeClr val="tx1"/>
                </a:solidFill>
              </a:rPr>
              <a:t>Road Safety</a:t>
            </a:r>
          </a:p>
          <a:p>
            <a:pPr>
              <a:lnSpc>
                <a:spcPct val="80000"/>
              </a:lnSpc>
            </a:pPr>
            <a:r>
              <a:rPr kumimoji="1" lang="en-GB" b="1" dirty="0">
                <a:solidFill>
                  <a:schemeClr val="tx1"/>
                </a:solidFill>
              </a:rPr>
              <a:t>Tolerance / Respect</a:t>
            </a:r>
          </a:p>
        </p:txBody>
      </p:sp>
      <p:sp>
        <p:nvSpPr>
          <p:cNvPr id="139270" name="Rectangle 5"/>
          <p:cNvSpPr>
            <a:spLocks noChangeArrowheads="1"/>
          </p:cNvSpPr>
          <p:nvPr/>
        </p:nvSpPr>
        <p:spPr bwMode="auto">
          <a:xfrm>
            <a:off x="1616223" y="470768"/>
            <a:ext cx="6985000" cy="954107"/>
          </a:xfrm>
          <a:prstGeom prst="rect">
            <a:avLst/>
          </a:prstGeom>
          <a:noFill/>
          <a:ln w="9525">
            <a:noFill/>
            <a:miter lim="800000"/>
            <a:headEnd/>
            <a:tailEnd/>
          </a:ln>
        </p:spPr>
        <p:txBody>
          <a:bodyPr>
            <a:spAutoFit/>
          </a:bodyPr>
          <a:lstStyle/>
          <a:p>
            <a:r>
              <a:rPr kumimoji="1" lang="en-GB" sz="2800" b="1" dirty="0">
                <a:solidFill>
                  <a:schemeClr val="accent1"/>
                </a:solidFill>
                <a:latin typeface="+mj-lt"/>
              </a:rPr>
              <a:t>SAFEGUARDING - </a:t>
            </a:r>
            <a:br>
              <a:rPr kumimoji="1" lang="en-US" sz="2800" dirty="0">
                <a:solidFill>
                  <a:schemeClr val="accent1"/>
                </a:solidFill>
                <a:latin typeface="+mj-lt"/>
              </a:rPr>
            </a:br>
            <a:r>
              <a:rPr kumimoji="1" lang="en-GB" sz="2800" b="1" dirty="0">
                <a:solidFill>
                  <a:schemeClr val="accent1"/>
                </a:solidFill>
                <a:latin typeface="+mj-lt"/>
              </a:rPr>
              <a:t>Keeping ALL our Children Safe</a:t>
            </a:r>
            <a:endParaRPr kumimoji="1" lang="en-US" sz="2800" b="1" dirty="0">
              <a:solidFill>
                <a:schemeClr val="accent1"/>
              </a:solidFill>
              <a:latin typeface="+mj-lt"/>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889" r="2666" b="8864"/>
          <a:stretch/>
        </p:blipFill>
        <p:spPr>
          <a:xfrm>
            <a:off x="4560885" y="2024134"/>
            <a:ext cx="3863543" cy="3492388"/>
          </a:xfrm>
          <a:prstGeom prst="ellipse">
            <a:avLst/>
          </a:prstGeom>
        </p:spPr>
      </p:pic>
      <p:pic>
        <p:nvPicPr>
          <p:cNvPr id="8" name="Picture 7">
            <a:extLst>
              <a:ext uri="{FF2B5EF4-FFF2-40B4-BE49-F238E27FC236}">
                <a16:creationId xmlns:a16="http://schemas.microsoft.com/office/drawing/2014/main" id="{95B4A213-2E73-4E1F-B61B-4FE8E382CC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548" y="461628"/>
            <a:ext cx="1116124" cy="958819"/>
          </a:xfrm>
          <a:prstGeom prst="rect">
            <a:avLst/>
          </a:prstGeom>
        </p:spPr>
      </p:pic>
    </p:spTree>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AutoShape 2"/>
          <p:cNvSpPr>
            <a:spLocks noGrp="1" noChangeArrowheads="1"/>
          </p:cNvSpPr>
          <p:nvPr>
            <p:ph type="title"/>
          </p:nvPr>
        </p:nvSpPr>
        <p:spPr>
          <a:xfrm>
            <a:off x="1115616" y="430626"/>
            <a:ext cx="7510462" cy="876300"/>
          </a:xfrm>
        </p:spPr>
        <p:txBody>
          <a:bodyPr>
            <a:normAutofit/>
          </a:bodyPr>
          <a:lstStyle/>
          <a:p>
            <a:pPr eaLnBrk="1" hangingPunct="1"/>
            <a:r>
              <a:rPr lang="en-GB" sz="3200" dirty="0"/>
              <a:t>Preparing My Child for School</a:t>
            </a:r>
          </a:p>
        </p:txBody>
      </p:sp>
      <p:sp>
        <p:nvSpPr>
          <p:cNvPr id="141318" name="Text Box 17"/>
          <p:cNvSpPr txBox="1">
            <a:spLocks noChangeArrowheads="1"/>
          </p:cNvSpPr>
          <p:nvPr/>
        </p:nvSpPr>
        <p:spPr bwMode="auto">
          <a:xfrm>
            <a:off x="657921" y="1592796"/>
            <a:ext cx="5220580" cy="4704878"/>
          </a:xfrm>
          <a:prstGeom prst="rect">
            <a:avLst/>
          </a:prstGeom>
          <a:noFill/>
          <a:ln w="9525">
            <a:noFill/>
            <a:miter lim="800000"/>
            <a:headEnd/>
            <a:tailEnd/>
          </a:ln>
        </p:spPr>
        <p:txBody>
          <a:bodyPr wrap="square">
            <a:spAutoFit/>
          </a:bodyPr>
          <a:lstStyle/>
          <a:p>
            <a:pPr>
              <a:spcBef>
                <a:spcPct val="50000"/>
              </a:spcBef>
            </a:pPr>
            <a:r>
              <a:rPr lang="en-GB" b="1" dirty="0">
                <a:solidFill>
                  <a:schemeClr val="accent1"/>
                </a:solidFill>
                <a:latin typeface="+mj-lt"/>
              </a:rPr>
              <a:t>What can you do to help your child over the summer?</a:t>
            </a:r>
          </a:p>
          <a:p>
            <a:pPr marL="342900" indent="-342900">
              <a:lnSpc>
                <a:spcPct val="80000"/>
              </a:lnSpc>
              <a:spcBef>
                <a:spcPts val="1000"/>
              </a:spcBef>
              <a:buClr>
                <a:srgbClr val="549E39"/>
              </a:buClr>
              <a:buSzPct val="80000"/>
              <a:buFont typeface="Wingdings 3" charset="2"/>
              <a:buChar char=""/>
            </a:pPr>
            <a:r>
              <a:rPr lang="en-GB" dirty="0">
                <a:latin typeface="+mj-lt"/>
              </a:rPr>
              <a:t>Enjoy books together and take trips to the library. Some great book are ‘Starting School’ by Janet </a:t>
            </a:r>
            <a:r>
              <a:rPr lang="en-GB" dirty="0" err="1">
                <a:latin typeface="+mj-lt"/>
              </a:rPr>
              <a:t>Ahlberg</a:t>
            </a:r>
            <a:r>
              <a:rPr lang="en-GB" dirty="0">
                <a:latin typeface="+mj-lt"/>
              </a:rPr>
              <a:t>, ‘I am too Absolutely Small for School’ by Lauren Child and ‘Harry and the Dinosaurs Go to School’ by Ian Whybrow and Adrian Reynolds.</a:t>
            </a:r>
            <a:endParaRPr kumimoji="1" lang="en-GB" b="1" dirty="0">
              <a:latin typeface="+mj-lt"/>
            </a:endParaRPr>
          </a:p>
          <a:p>
            <a:pPr marL="342900" lvl="0" indent="-342900">
              <a:lnSpc>
                <a:spcPct val="80000"/>
              </a:lnSpc>
              <a:spcBef>
                <a:spcPts val="1000"/>
              </a:spcBef>
              <a:buClr>
                <a:srgbClr val="549E39"/>
              </a:buClr>
              <a:buSzPct val="80000"/>
              <a:buFont typeface="Wingdings 3" charset="2"/>
              <a:buChar char=""/>
            </a:pPr>
            <a:r>
              <a:rPr lang="en-GB" dirty="0">
                <a:latin typeface="+mj-lt"/>
              </a:rPr>
              <a:t>Encourage your child to do as much for themselves as they can e.g. dress/undress independently, manage their toilet needs, using cutlery correctly, recognise their own name and begin to make their own choice.</a:t>
            </a:r>
          </a:p>
          <a:p>
            <a:pPr marL="342900" lvl="0" indent="-342900">
              <a:lnSpc>
                <a:spcPct val="80000"/>
              </a:lnSpc>
              <a:spcBef>
                <a:spcPts val="1000"/>
              </a:spcBef>
              <a:buClr>
                <a:srgbClr val="549E39"/>
              </a:buClr>
              <a:buSzPct val="80000"/>
              <a:buFont typeface="Wingdings 3" charset="2"/>
              <a:buChar char=""/>
            </a:pPr>
            <a:r>
              <a:rPr lang="en-GB" dirty="0">
                <a:latin typeface="+mj-lt"/>
              </a:rPr>
              <a:t>Encourage lots of fine motor and gross motor activities.</a:t>
            </a:r>
          </a:p>
          <a:p>
            <a:pPr marL="342900" lvl="0" indent="-342900">
              <a:lnSpc>
                <a:spcPct val="80000"/>
              </a:lnSpc>
              <a:spcBef>
                <a:spcPts val="1000"/>
              </a:spcBef>
              <a:buClr>
                <a:srgbClr val="549E39"/>
              </a:buClr>
              <a:buSzPct val="80000"/>
              <a:buFont typeface="Wingdings 3" charset="2"/>
              <a:buChar char=""/>
            </a:pPr>
            <a:r>
              <a:rPr lang="en-GB" dirty="0">
                <a:latin typeface="+mj-lt"/>
              </a:rPr>
              <a:t>Talk with your child about school, new and old friends and how they are feeling about starting school.</a:t>
            </a:r>
          </a:p>
        </p:txBody>
      </p:sp>
      <p:pic>
        <p:nvPicPr>
          <p:cNvPr id="13" name="Picture 12">
            <a:extLst>
              <a:ext uri="{FF2B5EF4-FFF2-40B4-BE49-F238E27FC236}">
                <a16:creationId xmlns:a16="http://schemas.microsoft.com/office/drawing/2014/main" id="{AF5521A4-E3A8-43CF-96FB-B0B243EB0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09" y="270147"/>
            <a:ext cx="1036715" cy="890601"/>
          </a:xfrm>
          <a:prstGeom prst="rect">
            <a:avLst/>
          </a:prstGeom>
        </p:spPr>
      </p:pic>
      <p:pic>
        <p:nvPicPr>
          <p:cNvPr id="8" name="Picture 7">
            <a:extLst>
              <a:ext uri="{FF2B5EF4-FFF2-40B4-BE49-F238E27FC236}">
                <a16:creationId xmlns:a16="http://schemas.microsoft.com/office/drawing/2014/main" id="{2AAE3DED-4623-42D1-9447-3F2F2DDD635B}"/>
              </a:ext>
            </a:extLst>
          </p:cNvPr>
          <p:cNvPicPr/>
          <p:nvPr/>
        </p:nvPicPr>
        <p:blipFill rotWithShape="1">
          <a:blip r:embed="rId4" cstate="print">
            <a:extLst>
              <a:ext uri="{28A0092B-C50C-407E-A947-70E740481C1C}">
                <a14:useLocalDpi xmlns:a14="http://schemas.microsoft.com/office/drawing/2010/main" val="0"/>
              </a:ext>
            </a:extLst>
          </a:blip>
          <a:srcRect l="30087" t="6758" b="9542"/>
          <a:stretch/>
        </p:blipFill>
        <p:spPr bwMode="auto">
          <a:xfrm>
            <a:off x="6898190" y="4906414"/>
            <a:ext cx="2097040" cy="1798950"/>
          </a:xfrm>
          <a:prstGeom prst="rect">
            <a:avLst/>
          </a:prstGeom>
          <a:noFill/>
        </p:spPr>
      </p:pic>
      <p:pic>
        <p:nvPicPr>
          <p:cNvPr id="9" name="Picture 8">
            <a:extLst>
              <a:ext uri="{FF2B5EF4-FFF2-40B4-BE49-F238E27FC236}">
                <a16:creationId xmlns:a16="http://schemas.microsoft.com/office/drawing/2014/main" id="{96AF96EF-CB14-4A64-B99A-11814B170BEC}"/>
              </a:ext>
            </a:extLst>
          </p:cNvPr>
          <p:cNvPicPr/>
          <p:nvPr/>
        </p:nvPicPr>
        <p:blipFill rotWithShape="1">
          <a:blip r:embed="rId5" cstate="print">
            <a:extLst>
              <a:ext uri="{28A0092B-C50C-407E-A947-70E740481C1C}">
                <a14:useLocalDpi xmlns:a14="http://schemas.microsoft.com/office/drawing/2010/main" val="0"/>
              </a:ext>
            </a:extLst>
          </a:blip>
          <a:srcRect t="9434" r="21749" b="16451"/>
          <a:stretch/>
        </p:blipFill>
        <p:spPr bwMode="auto">
          <a:xfrm>
            <a:off x="6904820" y="2137008"/>
            <a:ext cx="2082195" cy="2624140"/>
          </a:xfrm>
          <a:prstGeom prst="rect">
            <a:avLst/>
          </a:prstGeom>
          <a:noFill/>
        </p:spPr>
      </p:pic>
      <p:pic>
        <p:nvPicPr>
          <p:cNvPr id="144390" name="Picture 6" descr="main image">
            <a:extLst>
              <a:ext uri="{FF2B5EF4-FFF2-40B4-BE49-F238E27FC236}">
                <a16:creationId xmlns:a16="http://schemas.microsoft.com/office/drawing/2014/main" id="{D6B2FF2B-33E4-4B65-BD3D-380B6E862AD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831" t="5559" r="7996"/>
          <a:stretch/>
        </p:blipFill>
        <p:spPr bwMode="auto">
          <a:xfrm>
            <a:off x="6898190" y="116632"/>
            <a:ext cx="2088825" cy="18926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1" name="AutoShape 5"/>
          <p:cNvSpPr>
            <a:spLocks noGrp="1" noChangeArrowheads="1"/>
          </p:cNvSpPr>
          <p:nvPr>
            <p:ph type="title"/>
          </p:nvPr>
        </p:nvSpPr>
        <p:spPr>
          <a:xfrm>
            <a:off x="1223628" y="452735"/>
            <a:ext cx="7128792" cy="1143000"/>
          </a:xfrm>
        </p:spPr>
        <p:txBody>
          <a:bodyPr>
            <a:normAutofit/>
          </a:bodyPr>
          <a:lstStyle/>
          <a:p>
            <a:pPr eaLnBrk="1" hangingPunct="1"/>
            <a:r>
              <a:rPr lang="en-GB" sz="3000" dirty="0"/>
              <a:t>School Term Dates and Closures</a:t>
            </a:r>
          </a:p>
        </p:txBody>
      </p:sp>
      <p:sp>
        <p:nvSpPr>
          <p:cNvPr id="147462" name="Text Box 6"/>
          <p:cNvSpPr txBox="1">
            <a:spLocks noChangeArrowheads="1"/>
          </p:cNvSpPr>
          <p:nvPr/>
        </p:nvSpPr>
        <p:spPr bwMode="auto">
          <a:xfrm>
            <a:off x="611188" y="2241550"/>
            <a:ext cx="8137525" cy="366713"/>
          </a:xfrm>
          <a:prstGeom prst="rect">
            <a:avLst/>
          </a:prstGeom>
          <a:noFill/>
          <a:ln w="9525">
            <a:noFill/>
            <a:miter lim="800000"/>
            <a:headEnd/>
            <a:tailEnd/>
          </a:ln>
        </p:spPr>
        <p:txBody>
          <a:bodyPr>
            <a:spAutoFit/>
          </a:bodyPr>
          <a:lstStyle/>
          <a:p>
            <a:pPr>
              <a:spcBef>
                <a:spcPct val="50000"/>
              </a:spcBef>
            </a:pPr>
            <a:endParaRPr lang="en-US"/>
          </a:p>
        </p:txBody>
      </p:sp>
      <p:sp>
        <p:nvSpPr>
          <p:cNvPr id="149511" name="Text Box 7"/>
          <p:cNvSpPr txBox="1">
            <a:spLocks noChangeArrowheads="1"/>
          </p:cNvSpPr>
          <p:nvPr/>
        </p:nvSpPr>
        <p:spPr bwMode="auto">
          <a:xfrm>
            <a:off x="395286" y="1548656"/>
            <a:ext cx="6706187" cy="4985980"/>
          </a:xfrm>
          <a:prstGeom prst="rect">
            <a:avLst/>
          </a:prstGeom>
          <a:noFill/>
          <a:ln w="9525">
            <a:noFill/>
            <a:miter lim="800000"/>
            <a:headEnd/>
            <a:tailEnd/>
          </a:ln>
          <a:effectLst/>
        </p:spPr>
        <p:txBody>
          <a:bodyPr wrap="square">
            <a:spAutoFit/>
          </a:bodyPr>
          <a:lstStyle/>
          <a:p>
            <a:pPr>
              <a:spcBef>
                <a:spcPct val="50000"/>
              </a:spcBef>
            </a:pPr>
            <a:r>
              <a:rPr lang="en-GB" sz="1600" dirty="0">
                <a:ln w="0"/>
                <a:latin typeface="+mj-lt"/>
              </a:rPr>
              <a:t>This year, all primary schools will hold 5 day closures in addition to the holiday dates when the school members of staff are engaged in staff training activities. </a:t>
            </a:r>
          </a:p>
          <a:p>
            <a:pPr>
              <a:spcBef>
                <a:spcPct val="50000"/>
              </a:spcBef>
            </a:pPr>
            <a:r>
              <a:rPr lang="en-GB" sz="1600" dirty="0">
                <a:ln w="0"/>
                <a:latin typeface="+mj-lt"/>
              </a:rPr>
              <a:t>The following term dates are for your information</a:t>
            </a:r>
            <a:r>
              <a:rPr lang="en-GB" sz="1000" dirty="0">
                <a:ln w="0"/>
                <a:latin typeface="+mj-lt"/>
              </a:rPr>
              <a:t>:</a:t>
            </a:r>
          </a:p>
          <a:p>
            <a:pPr>
              <a:spcBef>
                <a:spcPct val="50000"/>
              </a:spcBef>
            </a:pPr>
            <a:endParaRPr lang="en-GB" sz="1600" dirty="0">
              <a:ln w="0"/>
              <a:highlight>
                <a:srgbClr val="FFFF00"/>
              </a:highlight>
              <a:latin typeface="+mj-lt"/>
            </a:endParaRPr>
          </a:p>
          <a:p>
            <a:pPr>
              <a:spcBef>
                <a:spcPct val="50000"/>
              </a:spcBef>
            </a:pPr>
            <a:endParaRPr lang="en-GB" sz="1600" dirty="0">
              <a:ln w="0"/>
              <a:highlight>
                <a:srgbClr val="FFFF00"/>
              </a:highlight>
              <a:latin typeface="Comic Sans MS" pitchFamily="66" charset="0"/>
            </a:endParaRPr>
          </a:p>
          <a:p>
            <a:pPr>
              <a:spcBef>
                <a:spcPct val="50000"/>
              </a:spcBef>
            </a:pPr>
            <a:endParaRPr lang="en-GB" sz="1600" dirty="0">
              <a:ln w="0"/>
              <a:highlight>
                <a:srgbClr val="FFFF00"/>
              </a:highlight>
              <a:latin typeface="Comic Sans MS" pitchFamily="66" charset="0"/>
            </a:endParaRPr>
          </a:p>
          <a:p>
            <a:pPr>
              <a:spcBef>
                <a:spcPct val="50000"/>
              </a:spcBef>
            </a:pPr>
            <a:endParaRPr lang="en-GB" sz="1600" dirty="0">
              <a:ln w="0"/>
              <a:highlight>
                <a:srgbClr val="FFFF00"/>
              </a:highlight>
              <a:latin typeface="Comic Sans MS" pitchFamily="66" charset="0"/>
            </a:endParaRPr>
          </a:p>
          <a:p>
            <a:pPr>
              <a:spcBef>
                <a:spcPct val="50000"/>
              </a:spcBef>
            </a:pPr>
            <a:endParaRPr lang="en-GB" sz="1600" dirty="0">
              <a:ln w="0"/>
              <a:highlight>
                <a:srgbClr val="FFFF00"/>
              </a:highlight>
              <a:latin typeface="Comic Sans MS" pitchFamily="66" charset="0"/>
            </a:endParaRPr>
          </a:p>
          <a:p>
            <a:pPr>
              <a:spcBef>
                <a:spcPct val="50000"/>
              </a:spcBef>
            </a:pPr>
            <a:endParaRPr lang="en-GB" sz="1600" dirty="0">
              <a:ln w="0"/>
              <a:highlight>
                <a:srgbClr val="FFFF00"/>
              </a:highlight>
              <a:latin typeface="Comic Sans MS" pitchFamily="66" charset="0"/>
            </a:endParaRPr>
          </a:p>
          <a:p>
            <a:pPr>
              <a:spcBef>
                <a:spcPct val="50000"/>
              </a:spcBef>
            </a:pPr>
            <a:endParaRPr lang="en-GB" sz="1600" dirty="0">
              <a:ln w="0"/>
              <a:highlight>
                <a:srgbClr val="FFFF00"/>
              </a:highlight>
              <a:latin typeface="Comic Sans MS" pitchFamily="66" charset="0"/>
            </a:endParaRPr>
          </a:p>
          <a:p>
            <a:pPr>
              <a:spcBef>
                <a:spcPct val="50000"/>
              </a:spcBef>
            </a:pPr>
            <a:endParaRPr lang="en-GB" sz="1600" dirty="0">
              <a:ln w="0"/>
              <a:highlight>
                <a:srgbClr val="FFFF00"/>
              </a:highlight>
              <a:latin typeface="Comic Sans MS" pitchFamily="66" charset="0"/>
            </a:endParaRPr>
          </a:p>
          <a:p>
            <a:pPr>
              <a:spcBef>
                <a:spcPct val="50000"/>
              </a:spcBef>
            </a:pPr>
            <a:r>
              <a:rPr lang="en-GB" dirty="0">
                <a:ln w="0"/>
                <a:latin typeface="+mj-lt"/>
              </a:rPr>
              <a:t>The first day of the academic year for your child will be -  </a:t>
            </a:r>
            <a:r>
              <a:rPr lang="en-GB" dirty="0">
                <a:ln w="0"/>
                <a:solidFill>
                  <a:srgbClr val="FF0000"/>
                </a:solidFill>
                <a:latin typeface="+mj-lt"/>
              </a:rPr>
              <a:t>Thursday 3</a:t>
            </a:r>
            <a:r>
              <a:rPr lang="en-GB" baseline="30000" dirty="0">
                <a:ln w="0"/>
                <a:solidFill>
                  <a:srgbClr val="FF0000"/>
                </a:solidFill>
                <a:latin typeface="+mj-lt"/>
              </a:rPr>
              <a:t>rd</a:t>
            </a:r>
            <a:r>
              <a:rPr lang="en-GB" dirty="0">
                <a:ln w="0"/>
                <a:solidFill>
                  <a:srgbClr val="FF0000"/>
                </a:solidFill>
                <a:latin typeface="+mj-lt"/>
              </a:rPr>
              <a:t> September (until 12 noon)</a:t>
            </a:r>
            <a:endParaRPr lang="en-GB" u="sng" dirty="0">
              <a:ln w="0"/>
              <a:solidFill>
                <a:srgbClr val="FF0000"/>
              </a:solidFill>
              <a:latin typeface="+mj-lt"/>
            </a:endParaRPr>
          </a:p>
        </p:txBody>
      </p:sp>
      <p:sp>
        <p:nvSpPr>
          <p:cNvPr id="6" name="TextBox 5">
            <a:extLst>
              <a:ext uri="{FF2B5EF4-FFF2-40B4-BE49-F238E27FC236}">
                <a16:creationId xmlns:a16="http://schemas.microsoft.com/office/drawing/2014/main" id="{05352E9D-5BC1-452A-95CF-38587E12F285}"/>
              </a:ext>
            </a:extLst>
          </p:cNvPr>
          <p:cNvSpPr txBox="1"/>
          <p:nvPr/>
        </p:nvSpPr>
        <p:spPr>
          <a:xfrm>
            <a:off x="4876854" y="3140968"/>
            <a:ext cx="3079522" cy="1846659"/>
          </a:xfrm>
          <a:prstGeom prst="rect">
            <a:avLst/>
          </a:prstGeom>
          <a:noFill/>
          <a:ln w="28575">
            <a:solidFill>
              <a:schemeClr val="accent1"/>
            </a:solidFill>
          </a:ln>
        </p:spPr>
        <p:txBody>
          <a:bodyPr wrap="square" rtlCol="0">
            <a:spAutoFit/>
          </a:bodyPr>
          <a:lstStyle/>
          <a:p>
            <a:r>
              <a:rPr lang="en-GB" dirty="0">
                <a:solidFill>
                  <a:srgbClr val="FF0000"/>
                </a:solidFill>
              </a:rPr>
              <a:t>INSET DAYS FOR 2026-27</a:t>
            </a:r>
          </a:p>
          <a:p>
            <a:endParaRPr lang="en-GB" sz="1000" dirty="0">
              <a:solidFill>
                <a:srgbClr val="FF0000"/>
              </a:solidFill>
            </a:endParaRPr>
          </a:p>
          <a:p>
            <a:r>
              <a:rPr lang="en-GB" sz="1600" dirty="0"/>
              <a:t>Tuesday 1</a:t>
            </a:r>
            <a:r>
              <a:rPr lang="en-GB" sz="1600" baseline="30000" dirty="0"/>
              <a:t>st</a:t>
            </a:r>
            <a:r>
              <a:rPr lang="en-GB" sz="1600" dirty="0"/>
              <a:t> September 2026</a:t>
            </a:r>
          </a:p>
          <a:p>
            <a:r>
              <a:rPr lang="en-GB" sz="1600" dirty="0"/>
              <a:t>Wednesday 2</a:t>
            </a:r>
            <a:r>
              <a:rPr lang="en-GB" sz="1600" baseline="30000" dirty="0"/>
              <a:t>nd</a:t>
            </a:r>
            <a:r>
              <a:rPr lang="en-GB" sz="1600" dirty="0"/>
              <a:t> September 2026</a:t>
            </a:r>
          </a:p>
          <a:p>
            <a:r>
              <a:rPr lang="en-GB" sz="1600" dirty="0"/>
              <a:t>Monday 4</a:t>
            </a:r>
            <a:r>
              <a:rPr lang="en-GB" sz="1600" baseline="30000" dirty="0"/>
              <a:t>th</a:t>
            </a:r>
            <a:r>
              <a:rPr lang="en-GB" sz="1600" dirty="0"/>
              <a:t> January 2027</a:t>
            </a:r>
          </a:p>
          <a:p>
            <a:r>
              <a:rPr lang="en-GB" sz="1600" dirty="0"/>
              <a:t>Thursday 22</a:t>
            </a:r>
            <a:r>
              <a:rPr lang="en-GB" sz="1600" baseline="30000" dirty="0"/>
              <a:t>nd</a:t>
            </a:r>
            <a:r>
              <a:rPr lang="en-GB" sz="1600" dirty="0"/>
              <a:t> July 2027</a:t>
            </a:r>
          </a:p>
          <a:p>
            <a:r>
              <a:rPr lang="en-GB" sz="1600" dirty="0"/>
              <a:t>Friday 23</a:t>
            </a:r>
            <a:r>
              <a:rPr lang="en-GB" sz="1600" baseline="30000" dirty="0"/>
              <a:t>rd</a:t>
            </a:r>
            <a:r>
              <a:rPr lang="en-GB" sz="1600" dirty="0"/>
              <a:t> July 2027</a:t>
            </a:r>
          </a:p>
          <a:p>
            <a:endParaRPr lang="en-GB" sz="700" dirty="0"/>
          </a:p>
        </p:txBody>
      </p:sp>
      <p:pic>
        <p:nvPicPr>
          <p:cNvPr id="12" name="Picture 11">
            <a:extLst>
              <a:ext uri="{FF2B5EF4-FFF2-40B4-BE49-F238E27FC236}">
                <a16:creationId xmlns:a16="http://schemas.microsoft.com/office/drawing/2014/main" id="{5EAE2559-F89A-4003-AE61-3251009AD2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844" y="268688"/>
            <a:ext cx="1071518" cy="920499"/>
          </a:xfrm>
          <a:prstGeom prst="rect">
            <a:avLst/>
          </a:prstGeom>
        </p:spPr>
      </p:pic>
      <p:pic>
        <p:nvPicPr>
          <p:cNvPr id="3" name="Picture 2">
            <a:extLst>
              <a:ext uri="{FF2B5EF4-FFF2-40B4-BE49-F238E27FC236}">
                <a16:creationId xmlns:a16="http://schemas.microsoft.com/office/drawing/2014/main" id="{630F42CD-B4D9-4C6F-A6D4-34A318980479}"/>
              </a:ext>
            </a:extLst>
          </p:cNvPr>
          <p:cNvPicPr>
            <a:picLocks noChangeAspect="1"/>
          </p:cNvPicPr>
          <p:nvPr/>
        </p:nvPicPr>
        <p:blipFill rotWithShape="1">
          <a:blip r:embed="rId4"/>
          <a:srcRect t="902"/>
          <a:stretch/>
        </p:blipFill>
        <p:spPr>
          <a:xfrm>
            <a:off x="395387" y="3132272"/>
            <a:ext cx="4392738" cy="1911129"/>
          </a:xfrm>
          <a:prstGeom prst="rect">
            <a:avLst/>
          </a:prstGeom>
        </p:spPr>
      </p:pic>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8" name="AutoShape 2"/>
          <p:cNvSpPr>
            <a:spLocks noGrp="1" noChangeArrowheads="1"/>
          </p:cNvSpPr>
          <p:nvPr>
            <p:ph type="title"/>
          </p:nvPr>
        </p:nvSpPr>
        <p:spPr>
          <a:xfrm>
            <a:off x="1245538" y="596032"/>
            <a:ext cx="6347713" cy="1320800"/>
          </a:xfrm>
        </p:spPr>
        <p:txBody>
          <a:bodyPr/>
          <a:lstStyle/>
          <a:p>
            <a:pPr eaLnBrk="1" hangingPunct="1"/>
            <a:r>
              <a:rPr lang="en-GB" b="1" dirty="0">
                <a:solidFill>
                  <a:srgbClr val="0000FF"/>
                </a:solidFill>
              </a:rPr>
              <a:t>On Reflection…</a:t>
            </a:r>
            <a:endParaRPr lang="en-US" b="1" dirty="0">
              <a:solidFill>
                <a:srgbClr val="0000FF"/>
              </a:solidFill>
            </a:endParaRPr>
          </a:p>
        </p:txBody>
      </p:sp>
      <p:sp>
        <p:nvSpPr>
          <p:cNvPr id="2" name="Content Placeholder 1"/>
          <p:cNvSpPr>
            <a:spLocks noGrp="1"/>
          </p:cNvSpPr>
          <p:nvPr>
            <p:ph idx="1"/>
          </p:nvPr>
        </p:nvSpPr>
        <p:spPr>
          <a:xfrm>
            <a:off x="304910" y="1607767"/>
            <a:ext cx="7543454" cy="4821342"/>
          </a:xfrm>
        </p:spPr>
        <p:txBody>
          <a:bodyPr>
            <a:normAutofit/>
          </a:bodyPr>
          <a:lstStyle/>
          <a:p>
            <a:pPr marL="0" indent="0" algn="ctr">
              <a:buNone/>
            </a:pPr>
            <a:r>
              <a:rPr lang="en-GB" sz="3600" b="1" dirty="0">
                <a:solidFill>
                  <a:schemeClr val="tx1"/>
                </a:solidFill>
                <a:latin typeface="+mj-lt"/>
              </a:rPr>
              <a:t>We are looking forward to a </a:t>
            </a:r>
            <a:r>
              <a:rPr lang="en-GB" sz="3600" b="1" dirty="0">
                <a:solidFill>
                  <a:srgbClr val="0000FF"/>
                </a:solidFill>
                <a:latin typeface="+mj-lt"/>
              </a:rPr>
              <a:t>‘super’ </a:t>
            </a:r>
            <a:r>
              <a:rPr lang="en-GB" sz="3600" b="1" dirty="0">
                <a:solidFill>
                  <a:schemeClr val="tx1"/>
                </a:solidFill>
                <a:latin typeface="+mj-lt"/>
              </a:rPr>
              <a:t>year ahead with you!</a:t>
            </a:r>
          </a:p>
          <a:p>
            <a:pPr marL="0" indent="0">
              <a:buNone/>
            </a:pPr>
            <a:endParaRPr lang="en-GB" sz="2400" dirty="0">
              <a:latin typeface="+mj-lt"/>
            </a:endParaRPr>
          </a:p>
          <a:p>
            <a:pPr marL="0" indent="0">
              <a:buNone/>
            </a:pPr>
            <a:endParaRPr lang="en-GB" sz="2400" dirty="0">
              <a:latin typeface="+mj-lt"/>
            </a:endParaRPr>
          </a:p>
          <a:p>
            <a:pPr marL="0" indent="0">
              <a:buNone/>
            </a:pPr>
            <a:endParaRPr lang="en-GB" sz="2400" dirty="0">
              <a:latin typeface="+mj-lt"/>
            </a:endParaRPr>
          </a:p>
          <a:p>
            <a:pPr marL="0" indent="0">
              <a:buNone/>
            </a:pPr>
            <a:endParaRPr lang="en-GB" sz="2400" dirty="0">
              <a:latin typeface="+mj-lt"/>
            </a:endParaRPr>
          </a:p>
          <a:p>
            <a:pPr marL="0" indent="0">
              <a:buNone/>
            </a:pPr>
            <a:endParaRPr lang="en-GB" sz="2400" dirty="0">
              <a:solidFill>
                <a:schemeClr val="tx1"/>
              </a:solidFill>
              <a:latin typeface="+mj-lt"/>
            </a:endParaRPr>
          </a:p>
          <a:p>
            <a:pPr marL="0" indent="0">
              <a:buNone/>
            </a:pPr>
            <a:r>
              <a:rPr lang="en-GB" sz="2400" dirty="0">
                <a:solidFill>
                  <a:schemeClr val="tx1"/>
                </a:solidFill>
                <a:latin typeface="+mj-lt"/>
              </a:rPr>
              <a:t>Please take a superhero pencil to start creating with, during the summer holiday.</a:t>
            </a:r>
          </a:p>
        </p:txBody>
      </p:sp>
      <p:sp>
        <p:nvSpPr>
          <p:cNvPr id="149507" name="Slide Number Placeholder 5"/>
          <p:cNvSpPr>
            <a:spLocks noGrp="1"/>
          </p:cNvSpPr>
          <p:nvPr>
            <p:ph type="sldNum" sz="quarter" idx="12"/>
          </p:nvPr>
        </p:nvSpPr>
        <p:spPr>
          <a:noFill/>
        </p:spPr>
        <p:txBody>
          <a:bodyPr/>
          <a:lstStyle/>
          <a:p>
            <a:fld id="{B3B8544C-4810-41C8-B1CB-5E09D0CD9B22}" type="slidenum">
              <a:rPr lang="en-GB" smtClean="0">
                <a:cs typeface="Arial" charset="0"/>
              </a:rPr>
              <a:pPr/>
              <a:t>16</a:t>
            </a:fld>
            <a:endParaRPr lang="en-GB">
              <a:cs typeface="Arial" charset="0"/>
            </a:endParaRPr>
          </a:p>
        </p:txBody>
      </p:sp>
      <p:pic>
        <p:nvPicPr>
          <p:cNvPr id="4" name="Picture 3">
            <a:extLst>
              <a:ext uri="{FF2B5EF4-FFF2-40B4-BE49-F238E27FC236}">
                <a16:creationId xmlns:a16="http://schemas.microsoft.com/office/drawing/2014/main" id="{EBDBECE6-01F0-44EF-A82D-5EF1E9A991AE}"/>
              </a:ext>
            </a:extLst>
          </p:cNvPr>
          <p:cNvPicPr>
            <a:picLocks noChangeAspect="1"/>
          </p:cNvPicPr>
          <p:nvPr/>
        </p:nvPicPr>
        <p:blipFill>
          <a:blip r:embed="rId3"/>
          <a:stretch>
            <a:fillRect/>
          </a:stretch>
        </p:blipFill>
        <p:spPr>
          <a:xfrm>
            <a:off x="2375756" y="3006954"/>
            <a:ext cx="3600400" cy="2022967"/>
          </a:xfrm>
          <a:prstGeom prst="rect">
            <a:avLst/>
          </a:prstGeom>
        </p:spPr>
      </p:pic>
      <p:pic>
        <p:nvPicPr>
          <p:cNvPr id="8" name="Picture 7">
            <a:extLst>
              <a:ext uri="{FF2B5EF4-FFF2-40B4-BE49-F238E27FC236}">
                <a16:creationId xmlns:a16="http://schemas.microsoft.com/office/drawing/2014/main" id="{9BE0015D-0515-49CE-8E67-88EB092814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582338"/>
            <a:ext cx="784687" cy="674094"/>
          </a:xfrm>
          <a:prstGeom prst="rect">
            <a:avLst/>
          </a:prstGeom>
        </p:spPr>
      </p:pic>
    </p:spTree>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AutoShape 2"/>
          <p:cNvSpPr>
            <a:spLocks noGrp="1" noChangeArrowheads="1"/>
          </p:cNvSpPr>
          <p:nvPr>
            <p:ph type="title" sz="quarter"/>
          </p:nvPr>
        </p:nvSpPr>
        <p:spPr>
          <a:xfrm>
            <a:off x="-252536" y="262524"/>
            <a:ext cx="8488287" cy="1646324"/>
          </a:xfrm>
        </p:spPr>
        <p:txBody>
          <a:bodyPr/>
          <a:lstStyle/>
          <a:p>
            <a:pPr algn="ctr"/>
            <a:r>
              <a:rPr lang="en-GB" sz="3100" dirty="0"/>
              <a:t>Our Mission - A Catholic Christian </a:t>
            </a:r>
            <a:br>
              <a:rPr lang="en-GB" sz="3100" dirty="0"/>
            </a:br>
            <a:r>
              <a:rPr lang="en-GB" sz="3100" dirty="0"/>
              <a:t>Community</a:t>
            </a:r>
            <a:br>
              <a:rPr lang="en-GB" sz="3200" dirty="0"/>
            </a:br>
            <a:br>
              <a:rPr lang="en-GB" sz="2400" dirty="0">
                <a:solidFill>
                  <a:srgbClr val="0000FF"/>
                </a:solidFill>
              </a:rPr>
            </a:br>
            <a:endParaRPr lang="en-GB" sz="1200" dirty="0">
              <a:solidFill>
                <a:srgbClr val="0000FF"/>
              </a:solidFill>
            </a:endParaRPr>
          </a:p>
        </p:txBody>
      </p:sp>
      <p:sp>
        <p:nvSpPr>
          <p:cNvPr id="20486" name="Text Box 22"/>
          <p:cNvSpPr txBox="1">
            <a:spLocks noChangeArrowheads="1"/>
          </p:cNvSpPr>
          <p:nvPr/>
        </p:nvSpPr>
        <p:spPr bwMode="auto">
          <a:xfrm>
            <a:off x="362537" y="4257092"/>
            <a:ext cx="6840538" cy="1908215"/>
          </a:xfrm>
          <a:prstGeom prst="rect">
            <a:avLst/>
          </a:prstGeom>
          <a:noFill/>
          <a:ln w="9525">
            <a:noFill/>
            <a:miter lim="800000"/>
            <a:headEnd/>
            <a:tailEnd/>
          </a:ln>
        </p:spPr>
        <p:txBody>
          <a:bodyPr>
            <a:spAutoFit/>
          </a:bodyPr>
          <a:lstStyle/>
          <a:p>
            <a:pPr algn="ctr">
              <a:spcBef>
                <a:spcPct val="50000"/>
              </a:spcBef>
            </a:pPr>
            <a:endParaRPr lang="en-GB" i="1" dirty="0">
              <a:solidFill>
                <a:schemeClr val="hlink"/>
              </a:solidFill>
              <a:latin typeface="Comic Sans MS" pitchFamily="66" charset="0"/>
            </a:endParaRPr>
          </a:p>
          <a:p>
            <a:pPr algn="ctr">
              <a:spcBef>
                <a:spcPct val="50000"/>
              </a:spcBef>
            </a:pPr>
            <a:r>
              <a:rPr lang="en-GB" sz="2000" i="1" dirty="0">
                <a:solidFill>
                  <a:schemeClr val="accent2"/>
                </a:solidFill>
                <a:latin typeface="+mj-lt"/>
              </a:rPr>
              <a:t>To develop each individual child’s talents and potential in a caring Catholic community inspired by the teachings of Jesus Christ. </a:t>
            </a:r>
          </a:p>
          <a:p>
            <a:pPr algn="ctr">
              <a:spcBef>
                <a:spcPct val="50000"/>
              </a:spcBef>
            </a:pPr>
            <a:r>
              <a:rPr lang="en-GB" sz="2000" b="1" i="1" dirty="0">
                <a:solidFill>
                  <a:schemeClr val="accent3"/>
                </a:solidFill>
                <a:latin typeface="+mj-lt"/>
              </a:rPr>
              <a:t>To Live, Love and Learn Like Jesus</a:t>
            </a:r>
          </a:p>
        </p:txBody>
      </p:sp>
      <p:sp>
        <p:nvSpPr>
          <p:cNvPr id="4" name="AutoShape 2" descr="https://outlook.office365.com/owa/service.svc/s/GetFileAttachment?id=AAMkAGNlOWEyYTU3LWQ4YzQtNGJmMi04OTQyLWQ3NzE3N2I0NGNhYgBGAAAAAABDglKAB5qZSKlTjO9BNdlrBwBrw2wp7AZvTpumyU%2FVWJCmAAAAAAEMAABrw2wp7AZvTpumyU%2FVWJCmAADTbCf5AAABEgAQAIUQPzIeaAtHn5qKX8mttKA%3D&amp;X-OWA-CANARY=TP_bOmFxiUipmjw93phBeWD6V6qFrtQYXJ2FbBdoXLIWPSxH22l99JnpAj94mBki_4a9cADpS28.&amp;isImagePreview=True"/>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2" descr="https://outlook.office365.com/owa/service.svc/s/GetFileAttachment?id=AAMkAGNlOWEyYTU3LWQ4YzQtNGJmMi04OTQyLWQ3NzE3N2I0NGNhYgBGAAAAAABDglKAB5qZSKlTjO9BNdlrBwBrw2wp7AZvTpumyU%2FVWJCmAAAAAAEMAABrw2wp7AZvTpumyU%2FVWJCmAADTbCf5AAABEgAQAHt618Lg9vBNq0A%2Fw20WxfU%3D&amp;X-OWA-CANARY=6ijRQUvXv0eszDKoG_yZtGDvcpp1ttQYBK3OOAMY39c-yC9oCM_IOfUKxr2JZKhacNtoyCzIEFU.&amp;isImagePreview=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35" y="197550"/>
            <a:ext cx="928703" cy="797812"/>
          </a:xfrm>
          <a:prstGeom prst="rect">
            <a:avLst/>
          </a:prstGeom>
        </p:spPr>
      </p:pic>
      <p:pic>
        <p:nvPicPr>
          <p:cNvPr id="138244" name="Picture 4" descr="https://tapestryjournal.com/eq/pages/s_1000248/p_06-2025/m_o_7780_92hw61rf2w3qb4e55xnptge9p8aj01eq.jpg?s=1000248&amp;u=5&amp;Expires=1751034356&amp;Signature=avXwuDUGTdgf87~8z4QQFzBpbFgG8-hUM~T98jgstPTvnguRpj-bdSPZqEZIQbiOIDf-qLyErEZ-x0GRmid9EwAs6sZxM919xArtTuHHkTYXqdvk7z7jfyF1lCKDmEQgSAG71iGMiWx3~31i1fY8rLH~gYCd9xEcPxndrAfB-Xq0BM808yxpQmgo2jS0lsDxS2nUXiheqEn~8ybhs0CdVk-DtJ1QGvF3mqrFpOkLzoEqkewRIkZMckedHLBE3iApXlIMMCn4Ss2nrDYv7Aq3LqX2HrQ0WIsPZ008P4uHxobljqmZ89cccsTjEpc8Dg9WIy5Y5RzswlIEi9ETSpOrtQ__&amp;Key-Pair-Id=APKAJUSDRV55TOQKSATA">
            <a:extLst>
              <a:ext uri="{FF2B5EF4-FFF2-40B4-BE49-F238E27FC236}">
                <a16:creationId xmlns:a16="http://schemas.microsoft.com/office/drawing/2014/main" id="{FD269638-62AD-46D3-9745-DC803D43438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544"/>
          <a:stretch/>
        </p:blipFill>
        <p:spPr bwMode="auto">
          <a:xfrm>
            <a:off x="6463295" y="1852380"/>
            <a:ext cx="2573201" cy="21530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013D6E8-EC99-426E-A99B-DC6F6AAEDF07}"/>
              </a:ext>
            </a:extLst>
          </p:cNvPr>
          <p:cNvPicPr>
            <a:picLocks noChangeAspect="1"/>
          </p:cNvPicPr>
          <p:nvPr/>
        </p:nvPicPr>
        <p:blipFill rotWithShape="1">
          <a:blip r:embed="rId5"/>
          <a:srcRect l="19542" t="20601" r="20199" b="41594"/>
          <a:stretch/>
        </p:blipFill>
        <p:spPr>
          <a:xfrm>
            <a:off x="4786608" y="1871956"/>
            <a:ext cx="1549588" cy="2133516"/>
          </a:xfrm>
          <a:prstGeom prst="rect">
            <a:avLst/>
          </a:prstGeom>
        </p:spPr>
      </p:pic>
      <p:pic>
        <p:nvPicPr>
          <p:cNvPr id="8" name="Picture 7">
            <a:extLst>
              <a:ext uri="{FF2B5EF4-FFF2-40B4-BE49-F238E27FC236}">
                <a16:creationId xmlns:a16="http://schemas.microsoft.com/office/drawing/2014/main" id="{DE9145D7-6C4B-4DBA-AC2F-DC4A492160AF}"/>
              </a:ext>
            </a:extLst>
          </p:cNvPr>
          <p:cNvPicPr>
            <a:picLocks noChangeAspect="1"/>
          </p:cNvPicPr>
          <p:nvPr/>
        </p:nvPicPr>
        <p:blipFill rotWithShape="1">
          <a:blip r:embed="rId6"/>
          <a:srcRect l="10353" t="18826" r="9942" b="36957"/>
          <a:stretch/>
        </p:blipFill>
        <p:spPr>
          <a:xfrm>
            <a:off x="2915816" y="1880828"/>
            <a:ext cx="1752462" cy="2133517"/>
          </a:xfrm>
          <a:prstGeom prst="rect">
            <a:avLst/>
          </a:prstGeom>
        </p:spPr>
      </p:pic>
      <p:pic>
        <p:nvPicPr>
          <p:cNvPr id="138246" name="Picture 6" descr="main image">
            <a:extLst>
              <a:ext uri="{FF2B5EF4-FFF2-40B4-BE49-F238E27FC236}">
                <a16:creationId xmlns:a16="http://schemas.microsoft.com/office/drawing/2014/main" id="{510286C3-D822-4F01-A233-E09DDBE78D6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97" r="1391"/>
          <a:stretch/>
        </p:blipFill>
        <p:spPr bwMode="auto">
          <a:xfrm>
            <a:off x="107504" y="1879541"/>
            <a:ext cx="2687541" cy="21259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AutoShape 6"/>
          <p:cNvSpPr>
            <a:spLocks noGrp="1" noChangeArrowheads="1"/>
          </p:cNvSpPr>
          <p:nvPr>
            <p:ph type="title"/>
          </p:nvPr>
        </p:nvSpPr>
        <p:spPr>
          <a:xfrm>
            <a:off x="539552" y="430739"/>
            <a:ext cx="6812533" cy="1044575"/>
          </a:xfrm>
        </p:spPr>
        <p:txBody>
          <a:bodyPr>
            <a:normAutofit fontScale="90000"/>
          </a:bodyPr>
          <a:lstStyle/>
          <a:p>
            <a:pPr algn="ctr" eaLnBrk="1" hangingPunct="1"/>
            <a:r>
              <a:rPr lang="en-GB" dirty="0"/>
              <a:t>Home School Partnership Agreement</a:t>
            </a:r>
          </a:p>
        </p:txBody>
      </p:sp>
      <p:sp>
        <p:nvSpPr>
          <p:cNvPr id="22531" name="Slide Number Placeholder 7"/>
          <p:cNvSpPr>
            <a:spLocks noGrp="1"/>
          </p:cNvSpPr>
          <p:nvPr>
            <p:ph type="sldNum" sz="quarter" idx="12"/>
          </p:nvPr>
        </p:nvSpPr>
        <p:spPr>
          <a:noFill/>
        </p:spPr>
        <p:txBody>
          <a:bodyPr/>
          <a:lstStyle/>
          <a:p>
            <a:fld id="{18B33953-A359-42F0-BDD5-A3D663EA613C}" type="slidenum">
              <a:rPr lang="en-GB" smtClean="0">
                <a:cs typeface="Arial" charset="0"/>
              </a:rPr>
              <a:pPr/>
              <a:t>3</a:t>
            </a:fld>
            <a:endParaRPr lang="en-GB">
              <a:cs typeface="Arial" charset="0"/>
            </a:endParaRPr>
          </a:p>
        </p:txBody>
      </p:sp>
      <p:pic>
        <p:nvPicPr>
          <p:cNvPr id="2" name="Picture 1"/>
          <p:cNvPicPr>
            <a:picLocks noChangeAspect="1"/>
          </p:cNvPicPr>
          <p:nvPr/>
        </p:nvPicPr>
        <p:blipFill>
          <a:blip r:embed="rId3"/>
          <a:stretch>
            <a:fillRect/>
          </a:stretch>
        </p:blipFill>
        <p:spPr>
          <a:xfrm rot="642572">
            <a:off x="6537766" y="3668327"/>
            <a:ext cx="1963596" cy="2818396"/>
          </a:xfrm>
          <a:prstGeom prst="rect">
            <a:avLst/>
          </a:prstGeom>
        </p:spPr>
      </p:pic>
      <p:pic>
        <p:nvPicPr>
          <p:cNvPr id="7" name="Picture 6">
            <a:extLst>
              <a:ext uri="{FF2B5EF4-FFF2-40B4-BE49-F238E27FC236}">
                <a16:creationId xmlns:a16="http://schemas.microsoft.com/office/drawing/2014/main" id="{FDF427FD-2E4B-475A-8871-C26A49645A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580" y="430739"/>
            <a:ext cx="784687" cy="674094"/>
          </a:xfrm>
          <a:prstGeom prst="rect">
            <a:avLst/>
          </a:prstGeom>
        </p:spPr>
      </p:pic>
      <p:sp>
        <p:nvSpPr>
          <p:cNvPr id="5" name="Text Placeholder 4">
            <a:extLst>
              <a:ext uri="{FF2B5EF4-FFF2-40B4-BE49-F238E27FC236}">
                <a16:creationId xmlns:a16="http://schemas.microsoft.com/office/drawing/2014/main" id="{CD9B38D1-4498-49DD-B89F-BE8B8CA066A4}"/>
              </a:ext>
            </a:extLst>
          </p:cNvPr>
          <p:cNvSpPr>
            <a:spLocks noGrp="1"/>
          </p:cNvSpPr>
          <p:nvPr>
            <p:ph type="body" sz="half" idx="1"/>
          </p:nvPr>
        </p:nvSpPr>
        <p:spPr>
          <a:xfrm>
            <a:off x="878963" y="2090286"/>
            <a:ext cx="5822032" cy="4133639"/>
          </a:xfrm>
        </p:spPr>
        <p:txBody>
          <a:bodyPr>
            <a:normAutofit/>
          </a:bodyPr>
          <a:lstStyle/>
          <a:p>
            <a:pPr marL="0" indent="0">
              <a:buNone/>
            </a:pPr>
            <a:r>
              <a:rPr lang="en-GB" dirty="0">
                <a:solidFill>
                  <a:schemeClr val="tx1"/>
                </a:solidFill>
              </a:rPr>
              <a:t>The Home School Agreement is a contract which lasts for the next seven years.  </a:t>
            </a:r>
          </a:p>
          <a:p>
            <a:pPr marL="0" indent="0">
              <a:buNone/>
            </a:pPr>
            <a:endParaRPr lang="en-GB" dirty="0">
              <a:solidFill>
                <a:schemeClr val="tx1"/>
              </a:solidFill>
            </a:endParaRPr>
          </a:p>
          <a:p>
            <a:pPr marL="0" indent="0">
              <a:buNone/>
            </a:pPr>
            <a:r>
              <a:rPr lang="en-GB" dirty="0">
                <a:solidFill>
                  <a:schemeClr val="tx1"/>
                </a:solidFill>
              </a:rPr>
              <a:t>It is a commitment between parents and the school to ensure that we forge a </a:t>
            </a:r>
            <a:r>
              <a:rPr lang="en-GB" b="1" dirty="0">
                <a:solidFill>
                  <a:schemeClr val="accent2"/>
                </a:solidFill>
              </a:rPr>
              <a:t>dynamic partnership </a:t>
            </a:r>
            <a:r>
              <a:rPr lang="en-GB" dirty="0">
                <a:solidFill>
                  <a:schemeClr val="tx1"/>
                </a:solidFill>
              </a:rPr>
              <a:t>in educating all of our pupils. </a:t>
            </a:r>
          </a:p>
          <a:p>
            <a:pPr marL="0" indent="0">
              <a:buNone/>
            </a:pPr>
            <a:endParaRPr lang="en-GB" dirty="0"/>
          </a:p>
          <a:p>
            <a:pPr marL="0" indent="0">
              <a:buNone/>
            </a:pPr>
            <a:r>
              <a:rPr lang="en-GB" b="1" dirty="0">
                <a:solidFill>
                  <a:schemeClr val="accent2"/>
                </a:solidFill>
              </a:rPr>
              <a:t>What does it look like in everyday terms?</a:t>
            </a:r>
          </a:p>
          <a:p>
            <a:pPr marL="0" indent="0">
              <a:buNone/>
            </a:pPr>
            <a:endParaRPr lang="en-GB" dirty="0"/>
          </a:p>
        </p:txBody>
      </p:sp>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AutoShape 2"/>
          <p:cNvSpPr>
            <a:spLocks noGrp="1" noChangeArrowheads="1"/>
          </p:cNvSpPr>
          <p:nvPr>
            <p:ph type="title"/>
          </p:nvPr>
        </p:nvSpPr>
        <p:spPr>
          <a:xfrm>
            <a:off x="71500" y="393888"/>
            <a:ext cx="7924800" cy="717550"/>
          </a:xfrm>
        </p:spPr>
        <p:txBody>
          <a:bodyPr/>
          <a:lstStyle/>
          <a:p>
            <a:pPr algn="ctr" eaLnBrk="1" hangingPunct="1"/>
            <a:r>
              <a:rPr lang="en-GB" dirty="0"/>
              <a:t>Pastoral Support</a:t>
            </a:r>
          </a:p>
        </p:txBody>
      </p:sp>
      <p:sp>
        <p:nvSpPr>
          <p:cNvPr id="24581" name="Rectangle 3"/>
          <p:cNvSpPr>
            <a:spLocks noGrp="1" noChangeArrowheads="1"/>
          </p:cNvSpPr>
          <p:nvPr>
            <p:ph type="body" sz="half" idx="1"/>
          </p:nvPr>
        </p:nvSpPr>
        <p:spPr>
          <a:xfrm>
            <a:off x="473689" y="1466990"/>
            <a:ext cx="6549601" cy="4084865"/>
          </a:xfrm>
        </p:spPr>
        <p:txBody>
          <a:bodyPr>
            <a:normAutofit/>
          </a:bodyPr>
          <a:lstStyle/>
          <a:p>
            <a:pPr eaLnBrk="1" hangingPunct="1">
              <a:lnSpc>
                <a:spcPct val="80000"/>
              </a:lnSpc>
              <a:buFont typeface="Wingdings" pitchFamily="2" charset="2"/>
              <a:buNone/>
            </a:pPr>
            <a:r>
              <a:rPr lang="en-GB" sz="1200" b="1" dirty="0"/>
              <a:t> </a:t>
            </a:r>
          </a:p>
          <a:p>
            <a:pPr eaLnBrk="1" hangingPunct="1">
              <a:lnSpc>
                <a:spcPct val="80000"/>
              </a:lnSpc>
            </a:pPr>
            <a:r>
              <a:rPr lang="en-GB" dirty="0">
                <a:solidFill>
                  <a:schemeClr val="tx1"/>
                </a:solidFill>
              </a:rPr>
              <a:t>An inclusive family and community </a:t>
            </a:r>
          </a:p>
          <a:p>
            <a:pPr eaLnBrk="1" hangingPunct="1">
              <a:lnSpc>
                <a:spcPct val="80000"/>
              </a:lnSpc>
            </a:pPr>
            <a:r>
              <a:rPr lang="en-GB" dirty="0">
                <a:solidFill>
                  <a:schemeClr val="tx1"/>
                </a:solidFill>
              </a:rPr>
              <a:t>School / Parishes / Community / Home</a:t>
            </a:r>
          </a:p>
          <a:p>
            <a:pPr eaLnBrk="1" hangingPunct="1">
              <a:lnSpc>
                <a:spcPct val="80000"/>
              </a:lnSpc>
            </a:pPr>
            <a:r>
              <a:rPr lang="en-GB" dirty="0">
                <a:solidFill>
                  <a:schemeClr val="tx1"/>
                </a:solidFill>
              </a:rPr>
              <a:t>Education of the whole child as a team</a:t>
            </a:r>
          </a:p>
          <a:p>
            <a:pPr eaLnBrk="1" hangingPunct="1">
              <a:lnSpc>
                <a:spcPct val="80000"/>
              </a:lnSpc>
            </a:pPr>
            <a:r>
              <a:rPr lang="en-GB" dirty="0">
                <a:solidFill>
                  <a:schemeClr val="tx1"/>
                </a:solidFill>
              </a:rPr>
              <a:t>Communication - duty of care</a:t>
            </a:r>
          </a:p>
          <a:p>
            <a:pPr eaLnBrk="1" hangingPunct="1">
              <a:lnSpc>
                <a:spcPct val="80000"/>
              </a:lnSpc>
            </a:pPr>
            <a:r>
              <a:rPr lang="en-GB" dirty="0">
                <a:solidFill>
                  <a:schemeClr val="tx1"/>
                </a:solidFill>
              </a:rPr>
              <a:t>Pastoral Care for your child </a:t>
            </a:r>
          </a:p>
          <a:p>
            <a:pPr eaLnBrk="1" hangingPunct="1">
              <a:lnSpc>
                <a:spcPct val="80000"/>
              </a:lnSpc>
            </a:pPr>
            <a:r>
              <a:rPr lang="en-GB" dirty="0">
                <a:solidFill>
                  <a:schemeClr val="tx1"/>
                </a:solidFill>
              </a:rPr>
              <a:t>Our school is a </a:t>
            </a:r>
            <a:r>
              <a:rPr lang="en-GB" b="1" dirty="0">
                <a:solidFill>
                  <a:schemeClr val="accent2"/>
                </a:solidFill>
              </a:rPr>
              <a:t>dynamic living organism </a:t>
            </a:r>
            <a:r>
              <a:rPr lang="en-GB" dirty="0">
                <a:solidFill>
                  <a:schemeClr val="tx1"/>
                </a:solidFill>
              </a:rPr>
              <a:t>– </a:t>
            </a:r>
          </a:p>
          <a:p>
            <a:pPr eaLnBrk="1" hangingPunct="1">
              <a:lnSpc>
                <a:spcPct val="80000"/>
              </a:lnSpc>
              <a:buFont typeface="Wingdings" pitchFamily="2" charset="2"/>
              <a:buNone/>
            </a:pPr>
            <a:r>
              <a:rPr lang="en-GB" dirty="0">
                <a:solidFill>
                  <a:schemeClr val="tx1"/>
                </a:solidFill>
              </a:rPr>
              <a:t>     always growing, developing and seeking to better itself.</a:t>
            </a:r>
          </a:p>
          <a:p>
            <a:pPr eaLnBrk="1" hangingPunct="1">
              <a:lnSpc>
                <a:spcPct val="80000"/>
              </a:lnSpc>
            </a:pPr>
            <a:r>
              <a:rPr lang="en-GB" dirty="0">
                <a:solidFill>
                  <a:schemeClr val="tx1"/>
                </a:solidFill>
              </a:rPr>
              <a:t>As a result, Saint Patrick’s seeks the active involvement, support and opinions of the members of its community.</a:t>
            </a:r>
          </a:p>
          <a:p>
            <a:pPr eaLnBrk="1" hangingPunct="1">
              <a:buFont typeface="Wingdings" pitchFamily="2" charset="2"/>
              <a:buNone/>
            </a:pPr>
            <a:endParaRPr lang="en-GB" sz="1600" dirty="0"/>
          </a:p>
        </p:txBody>
      </p:sp>
      <p:sp>
        <p:nvSpPr>
          <p:cNvPr id="2" name="Rectangle 1"/>
          <p:cNvSpPr/>
          <p:nvPr/>
        </p:nvSpPr>
        <p:spPr>
          <a:xfrm>
            <a:off x="549469" y="5171179"/>
            <a:ext cx="6549600" cy="1138773"/>
          </a:xfrm>
          <a:prstGeom prst="rect">
            <a:avLst/>
          </a:prstGeom>
        </p:spPr>
        <p:txBody>
          <a:bodyPr wrap="square">
            <a:spAutoFit/>
          </a:bodyPr>
          <a:lstStyle/>
          <a:p>
            <a:endParaRPr lang="en-GB" dirty="0">
              <a:solidFill>
                <a:srgbClr val="000000"/>
              </a:solidFill>
              <a:latin typeface="Tahoma" panose="020B0604030504040204" pitchFamily="34" charset="0"/>
            </a:endParaRPr>
          </a:p>
          <a:p>
            <a:r>
              <a:rPr lang="en-GB" sz="1600" dirty="0"/>
              <a:t>“The school community has its foundations in the values of the Catholic faith. The school’s motto, ‘Live, Love and Learn Like Jesus,’ guides pupils every day.” </a:t>
            </a:r>
            <a:r>
              <a:rPr lang="en-GB" sz="1600" i="1" dirty="0">
                <a:solidFill>
                  <a:schemeClr val="accent2"/>
                </a:solidFill>
                <a:latin typeface="+mj-lt"/>
              </a:rPr>
              <a:t>OFSTED, 2022</a:t>
            </a:r>
            <a:r>
              <a:rPr lang="en-GB" i="1" dirty="0">
                <a:solidFill>
                  <a:schemeClr val="accent2"/>
                </a:solidFill>
                <a:latin typeface="+mj-lt"/>
              </a:rPr>
              <a:t>	</a:t>
            </a:r>
          </a:p>
        </p:txBody>
      </p:sp>
      <p:pic>
        <p:nvPicPr>
          <p:cNvPr id="11" name="Picture 10" descr="3-LeggedStool">
            <a:extLst>
              <a:ext uri="{FF2B5EF4-FFF2-40B4-BE49-F238E27FC236}">
                <a16:creationId xmlns:a16="http://schemas.microsoft.com/office/drawing/2014/main" id="{9EC5C728-9060-4542-8381-8E7ECF06A50E}"/>
              </a:ext>
            </a:extLst>
          </p:cNvPr>
          <p:cNvPicPr>
            <a:picLocks noChangeAspect="1" noChangeArrowheads="1"/>
          </p:cNvPicPr>
          <p:nvPr/>
        </p:nvPicPr>
        <p:blipFill>
          <a:blip r:embed="rId3"/>
          <a:srcRect/>
          <a:stretch>
            <a:fillRect/>
          </a:stretch>
        </p:blipFill>
        <p:spPr bwMode="auto">
          <a:xfrm>
            <a:off x="5544108" y="1520788"/>
            <a:ext cx="1764196" cy="1976749"/>
          </a:xfrm>
          <a:prstGeom prst="rect">
            <a:avLst/>
          </a:prstGeom>
          <a:noFill/>
          <a:ln w="9525">
            <a:noFill/>
            <a:miter lim="800000"/>
            <a:headEnd/>
            <a:tailEnd/>
          </a:ln>
        </p:spPr>
      </p:pic>
      <p:pic>
        <p:nvPicPr>
          <p:cNvPr id="12" name="Picture 11">
            <a:extLst>
              <a:ext uri="{FF2B5EF4-FFF2-40B4-BE49-F238E27FC236}">
                <a16:creationId xmlns:a16="http://schemas.microsoft.com/office/drawing/2014/main" id="{DD86E85B-FE51-4593-8AAE-AD876269BF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4531" y="393888"/>
            <a:ext cx="784687" cy="674094"/>
          </a:xfrm>
          <a:prstGeom prst="rect">
            <a:avLst/>
          </a:prstGeom>
        </p:spPr>
      </p:pic>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2351" y="601980"/>
            <a:ext cx="4981851" cy="679400"/>
          </a:xfrm>
        </p:spPr>
        <p:txBody>
          <a:bodyPr>
            <a:normAutofit/>
          </a:bodyPr>
          <a:lstStyle/>
          <a:p>
            <a:r>
              <a:rPr lang="en-GB" dirty="0"/>
              <a:t>Early Years Team</a:t>
            </a:r>
          </a:p>
        </p:txBody>
      </p:sp>
      <p:sp>
        <p:nvSpPr>
          <p:cNvPr id="12" name="TextBox 11"/>
          <p:cNvSpPr txBox="1"/>
          <p:nvPr/>
        </p:nvSpPr>
        <p:spPr>
          <a:xfrm>
            <a:off x="3443341" y="4476351"/>
            <a:ext cx="1574284" cy="430887"/>
          </a:xfrm>
          <a:prstGeom prst="rect">
            <a:avLst/>
          </a:prstGeom>
          <a:noFill/>
        </p:spPr>
        <p:txBody>
          <a:bodyPr wrap="square" rtlCol="0">
            <a:spAutoFit/>
          </a:bodyPr>
          <a:lstStyle/>
          <a:p>
            <a:pPr algn="ctr"/>
            <a:r>
              <a:rPr lang="en-GB" sz="1100" dirty="0"/>
              <a:t>Mrs D Walls</a:t>
            </a:r>
          </a:p>
          <a:p>
            <a:pPr algn="ctr"/>
            <a:r>
              <a:rPr lang="en-GB" sz="1100" dirty="0"/>
              <a:t>Teaching Assistant</a:t>
            </a:r>
          </a:p>
        </p:txBody>
      </p:sp>
      <p:pic>
        <p:nvPicPr>
          <p:cNvPr id="3" name="Picture 2" descr="Image preview">
            <a:extLst>
              <a:ext uri="{FF2B5EF4-FFF2-40B4-BE49-F238E27FC236}">
                <a16:creationId xmlns:a16="http://schemas.microsoft.com/office/drawing/2014/main" id="{BDCF29AC-0E58-4151-A760-152BAF20CC8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271" t="24155" r="9015"/>
          <a:stretch/>
        </p:blipFill>
        <p:spPr bwMode="auto">
          <a:xfrm>
            <a:off x="1506079" y="2409257"/>
            <a:ext cx="1704938" cy="207214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405C78D-0DFE-4B82-B167-48B747F2B1BB}"/>
              </a:ext>
            </a:extLst>
          </p:cNvPr>
          <p:cNvSpPr txBox="1"/>
          <p:nvPr/>
        </p:nvSpPr>
        <p:spPr>
          <a:xfrm>
            <a:off x="1782852" y="4491802"/>
            <a:ext cx="1266029" cy="430887"/>
          </a:xfrm>
          <a:prstGeom prst="rect">
            <a:avLst/>
          </a:prstGeom>
          <a:noFill/>
        </p:spPr>
        <p:txBody>
          <a:bodyPr wrap="square" rtlCol="0">
            <a:spAutoFit/>
          </a:bodyPr>
          <a:lstStyle/>
          <a:p>
            <a:pPr algn="ctr"/>
            <a:r>
              <a:rPr lang="en-GB" sz="1100" dirty="0"/>
              <a:t>Miss A Harding</a:t>
            </a:r>
          </a:p>
          <a:p>
            <a:pPr algn="ctr"/>
            <a:r>
              <a:rPr lang="en-GB" sz="1100" dirty="0"/>
              <a:t>Class Teacher</a:t>
            </a:r>
          </a:p>
        </p:txBody>
      </p:sp>
      <p:sp>
        <p:nvSpPr>
          <p:cNvPr id="13" name="TextBox 12">
            <a:extLst>
              <a:ext uri="{FF2B5EF4-FFF2-40B4-BE49-F238E27FC236}">
                <a16:creationId xmlns:a16="http://schemas.microsoft.com/office/drawing/2014/main" id="{289E391C-53C3-401D-9A38-9D60B8BC21F2}"/>
              </a:ext>
            </a:extLst>
          </p:cNvPr>
          <p:cNvSpPr txBox="1"/>
          <p:nvPr/>
        </p:nvSpPr>
        <p:spPr>
          <a:xfrm>
            <a:off x="5416382" y="4465073"/>
            <a:ext cx="1338706" cy="415498"/>
          </a:xfrm>
          <a:prstGeom prst="rect">
            <a:avLst/>
          </a:prstGeom>
          <a:noFill/>
        </p:spPr>
        <p:txBody>
          <a:bodyPr wrap="square" rtlCol="0">
            <a:spAutoFit/>
          </a:bodyPr>
          <a:lstStyle/>
          <a:p>
            <a:pPr algn="ctr"/>
            <a:r>
              <a:rPr lang="en-GB" sz="1050" dirty="0"/>
              <a:t>Mr J Cross</a:t>
            </a:r>
          </a:p>
          <a:p>
            <a:pPr algn="ctr"/>
            <a:r>
              <a:rPr lang="en-GB" sz="1050" dirty="0"/>
              <a:t>PH ActiveEd</a:t>
            </a:r>
          </a:p>
        </p:txBody>
      </p:sp>
      <p:pic>
        <p:nvPicPr>
          <p:cNvPr id="14" name="Picture 13">
            <a:extLst>
              <a:ext uri="{FF2B5EF4-FFF2-40B4-BE49-F238E27FC236}">
                <a16:creationId xmlns:a16="http://schemas.microsoft.com/office/drawing/2014/main" id="{2895EEB7-9F57-4899-B88A-0ED1E5B95A6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2219" y="2393807"/>
            <a:ext cx="1376529" cy="2072146"/>
          </a:xfrm>
          <a:prstGeom prst="rect">
            <a:avLst/>
          </a:prstGeom>
          <a:noFill/>
        </p:spPr>
      </p:pic>
      <p:pic>
        <p:nvPicPr>
          <p:cNvPr id="16" name="Picture 15">
            <a:extLst>
              <a:ext uri="{FF2B5EF4-FFF2-40B4-BE49-F238E27FC236}">
                <a16:creationId xmlns:a16="http://schemas.microsoft.com/office/drawing/2014/main" id="{443D68DD-FFE4-4CBB-9A41-9116F8CA95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0668" y="594212"/>
            <a:ext cx="821683" cy="705876"/>
          </a:xfrm>
          <a:prstGeom prst="rect">
            <a:avLst/>
          </a:prstGeom>
        </p:spPr>
      </p:pic>
      <p:pic>
        <p:nvPicPr>
          <p:cNvPr id="138242" name="Picture 2" descr="main image">
            <a:extLst>
              <a:ext uri="{FF2B5EF4-FFF2-40B4-BE49-F238E27FC236}">
                <a16:creationId xmlns:a16="http://schemas.microsoft.com/office/drawing/2014/main" id="{B3629517-8116-4AF0-B724-95F0C8CA7A7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678" t="18533" r="14460" b="15305"/>
          <a:stretch/>
        </p:blipFill>
        <p:spPr bwMode="auto">
          <a:xfrm>
            <a:off x="5291920" y="2392927"/>
            <a:ext cx="1587630" cy="207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589073"/>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AutoShape 6"/>
          <p:cNvSpPr>
            <a:spLocks noGrp="1" noChangeArrowheads="1"/>
          </p:cNvSpPr>
          <p:nvPr>
            <p:ph type="title"/>
          </p:nvPr>
        </p:nvSpPr>
        <p:spPr>
          <a:xfrm>
            <a:off x="611560" y="231590"/>
            <a:ext cx="6282444" cy="642938"/>
          </a:xfrm>
        </p:spPr>
        <p:txBody>
          <a:bodyPr>
            <a:normAutofit fontScale="90000"/>
          </a:bodyPr>
          <a:lstStyle/>
          <a:p>
            <a:pPr algn="ctr" eaLnBrk="1" hangingPunct="1"/>
            <a:r>
              <a:rPr lang="en-GB" sz="3200" dirty="0"/>
              <a:t>The Early Years Framework</a:t>
            </a:r>
            <a:br>
              <a:rPr lang="en-GB" sz="3200" dirty="0"/>
            </a:br>
            <a:r>
              <a:rPr lang="en-GB" sz="3200" dirty="0"/>
              <a:t> </a:t>
            </a:r>
          </a:p>
        </p:txBody>
      </p:sp>
      <p:sp>
        <p:nvSpPr>
          <p:cNvPr id="28677" name="Rectangle 7"/>
          <p:cNvSpPr>
            <a:spLocks noGrp="1" noChangeArrowheads="1"/>
          </p:cNvSpPr>
          <p:nvPr>
            <p:ph type="body" sz="half" idx="1"/>
          </p:nvPr>
        </p:nvSpPr>
        <p:spPr>
          <a:xfrm>
            <a:off x="695502" y="1209068"/>
            <a:ext cx="7031619" cy="1306557"/>
          </a:xfrm>
        </p:spPr>
        <p:txBody>
          <a:bodyPr>
            <a:noAutofit/>
          </a:bodyPr>
          <a:lstStyle/>
          <a:p>
            <a:r>
              <a:rPr lang="en-GB" sz="1400" dirty="0">
                <a:solidFill>
                  <a:schemeClr val="tx1"/>
                </a:solidFill>
              </a:rPr>
              <a:t>The Early Years framework is designed for children aged 0 – 5. </a:t>
            </a:r>
          </a:p>
          <a:p>
            <a:r>
              <a:rPr lang="en-GB" sz="1400" dirty="0">
                <a:solidFill>
                  <a:schemeClr val="tx1"/>
                </a:solidFill>
              </a:rPr>
              <a:t>Reception is the last stage in the Framework before Year 1 begins. </a:t>
            </a:r>
          </a:p>
          <a:p>
            <a:r>
              <a:rPr lang="en-GB" sz="1400" dirty="0">
                <a:solidFill>
                  <a:schemeClr val="tx1"/>
                </a:solidFill>
              </a:rPr>
              <a:t>If you would like more information about the EYFS Framework, please visit the Gov.uk website. </a:t>
            </a:r>
            <a:endParaRPr lang="en-GB" sz="2000" dirty="0">
              <a:solidFill>
                <a:schemeClr val="tx1"/>
              </a:solidFill>
            </a:endParaRPr>
          </a:p>
          <a:p>
            <a:pPr eaLnBrk="1" hangingPunct="1">
              <a:lnSpc>
                <a:spcPct val="80000"/>
              </a:lnSpc>
              <a:buFont typeface="Wingdings" pitchFamily="2" charset="2"/>
              <a:buNone/>
            </a:pPr>
            <a:endParaRPr lang="en-GB" sz="800" dirty="0"/>
          </a:p>
          <a:p>
            <a:pPr eaLnBrk="1" hangingPunct="1">
              <a:lnSpc>
                <a:spcPct val="80000"/>
              </a:lnSpc>
              <a:buFont typeface="Arial" charset="0"/>
              <a:buChar char="•"/>
            </a:pPr>
            <a:endParaRPr lang="en-GB" sz="500" dirty="0"/>
          </a:p>
        </p:txBody>
      </p:sp>
      <p:sp>
        <p:nvSpPr>
          <p:cNvPr id="28675" name="Slide Number Placeholder 7"/>
          <p:cNvSpPr>
            <a:spLocks noGrp="1"/>
          </p:cNvSpPr>
          <p:nvPr>
            <p:ph type="sldNum" sz="quarter" idx="12"/>
          </p:nvPr>
        </p:nvSpPr>
        <p:spPr>
          <a:noFill/>
        </p:spPr>
        <p:txBody>
          <a:bodyPr/>
          <a:lstStyle/>
          <a:p>
            <a:fld id="{E8A00274-253A-45B5-8F4A-20E6F1960874}" type="slidenum">
              <a:rPr lang="en-GB" smtClean="0">
                <a:cs typeface="Arial" charset="0"/>
              </a:rPr>
              <a:pPr/>
              <a:t>6</a:t>
            </a:fld>
            <a:endParaRPr lang="en-GB">
              <a:cs typeface="Arial" charset="0"/>
            </a:endParaRPr>
          </a:p>
        </p:txBody>
      </p:sp>
      <p:sp>
        <p:nvSpPr>
          <p:cNvPr id="6" name="Rectangle 3">
            <a:extLst>
              <a:ext uri="{FF2B5EF4-FFF2-40B4-BE49-F238E27FC236}">
                <a16:creationId xmlns:a16="http://schemas.microsoft.com/office/drawing/2014/main" id="{DA6EEB53-2890-4BC6-86AA-B4000784B5A9}"/>
              </a:ext>
            </a:extLst>
          </p:cNvPr>
          <p:cNvSpPr>
            <a:spLocks noChangeArrowheads="1"/>
          </p:cNvSpPr>
          <p:nvPr/>
        </p:nvSpPr>
        <p:spPr bwMode="auto">
          <a:xfrm>
            <a:off x="0" y="-6441"/>
            <a:ext cx="181147" cy="6391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79331" tIns="179331"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39266" name="Picture 2" descr="Early Years – Rufforth Primary School">
            <a:extLst>
              <a:ext uri="{FF2B5EF4-FFF2-40B4-BE49-F238E27FC236}">
                <a16:creationId xmlns:a16="http://schemas.microsoft.com/office/drawing/2014/main" id="{AC8F4D39-F5BB-4B61-9559-ACE0C7C7DF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820034"/>
            <a:ext cx="6943105" cy="36788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A8A3CD6-7231-4C27-B485-2AFB49FE3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965" y="152636"/>
            <a:ext cx="784687" cy="674094"/>
          </a:xfrm>
          <a:prstGeom prst="rect">
            <a:avLst/>
          </a:prstGeom>
        </p:spPr>
      </p:pic>
    </p:spTree>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AutoShape 2"/>
          <p:cNvSpPr>
            <a:spLocks noGrp="1" noChangeArrowheads="1"/>
          </p:cNvSpPr>
          <p:nvPr>
            <p:ph type="title"/>
          </p:nvPr>
        </p:nvSpPr>
        <p:spPr>
          <a:xfrm>
            <a:off x="1067667" y="266429"/>
            <a:ext cx="7924800" cy="1143000"/>
          </a:xfrm>
        </p:spPr>
        <p:txBody>
          <a:bodyPr/>
          <a:lstStyle/>
          <a:p>
            <a:pPr eaLnBrk="1" hangingPunct="1"/>
            <a:r>
              <a:rPr lang="en-US" dirty="0"/>
              <a:t>The Early Years Principles </a:t>
            </a:r>
          </a:p>
        </p:txBody>
      </p:sp>
      <p:sp>
        <p:nvSpPr>
          <p:cNvPr id="30725" name="Rectangle 3"/>
          <p:cNvSpPr>
            <a:spLocks noGrp="1" noChangeArrowheads="1"/>
          </p:cNvSpPr>
          <p:nvPr>
            <p:ph idx="1"/>
          </p:nvPr>
        </p:nvSpPr>
        <p:spPr>
          <a:xfrm>
            <a:off x="284162" y="1309173"/>
            <a:ext cx="5939983" cy="5180527"/>
          </a:xfrm>
        </p:spPr>
        <p:txBody>
          <a:bodyPr>
            <a:normAutofit fontScale="92500" lnSpcReduction="10000"/>
          </a:bodyPr>
          <a:lstStyle/>
          <a:p>
            <a:pPr marL="0" indent="0" eaLnBrk="1" hangingPunct="1">
              <a:buNone/>
            </a:pPr>
            <a:r>
              <a:rPr lang="en-GB" sz="1900" dirty="0">
                <a:solidFill>
                  <a:schemeClr val="tx1"/>
                </a:solidFill>
              </a:rPr>
              <a:t>Within the EYFS Framework, there are four main principles which guide all settings…</a:t>
            </a:r>
          </a:p>
          <a:p>
            <a:pPr marL="0" indent="0" eaLnBrk="1" hangingPunct="1">
              <a:buNone/>
            </a:pPr>
            <a:endParaRPr lang="en-GB" sz="1100" dirty="0"/>
          </a:p>
          <a:p>
            <a:r>
              <a:rPr lang="en-GB" sz="1600" dirty="0">
                <a:solidFill>
                  <a:schemeClr val="tx1"/>
                </a:solidFill>
              </a:rPr>
              <a:t>Every child is a </a:t>
            </a:r>
            <a:r>
              <a:rPr lang="en-GB" sz="1600" b="1" dirty="0">
                <a:solidFill>
                  <a:schemeClr val="accent1"/>
                </a:solidFill>
              </a:rPr>
              <a:t>unique child, </a:t>
            </a:r>
            <a:r>
              <a:rPr lang="en-GB" sz="1600" dirty="0">
                <a:solidFill>
                  <a:schemeClr val="tx1"/>
                </a:solidFill>
              </a:rPr>
              <a:t>who is constantly learning and can learn to be resilient, capable, confident and self-assured; </a:t>
            </a:r>
          </a:p>
          <a:p>
            <a:pPr eaLnBrk="1" hangingPunct="1">
              <a:buFont typeface="Wingdings" pitchFamily="2" charset="2"/>
              <a:buNone/>
            </a:pPr>
            <a:endParaRPr lang="en-GB" sz="1100" b="1" dirty="0"/>
          </a:p>
          <a:p>
            <a:pPr eaLnBrk="1" hangingPunct="1"/>
            <a:r>
              <a:rPr lang="en-GB" sz="1600" dirty="0">
                <a:solidFill>
                  <a:schemeClr val="tx1"/>
                </a:solidFill>
              </a:rPr>
              <a:t>Children learn to be strong and independent through </a:t>
            </a:r>
            <a:r>
              <a:rPr lang="en-GB" sz="1600" b="1" dirty="0">
                <a:solidFill>
                  <a:schemeClr val="accent1"/>
                </a:solidFill>
              </a:rPr>
              <a:t>positive relationships; </a:t>
            </a:r>
          </a:p>
          <a:p>
            <a:pPr eaLnBrk="1" hangingPunct="1">
              <a:buFont typeface="Wingdings" pitchFamily="2" charset="2"/>
              <a:buNone/>
            </a:pPr>
            <a:endParaRPr lang="en-GB" sz="1100" b="1" dirty="0"/>
          </a:p>
          <a:p>
            <a:r>
              <a:rPr lang="en-GB" sz="1600" dirty="0">
                <a:solidFill>
                  <a:schemeClr val="tx1"/>
                </a:solidFill>
              </a:rPr>
              <a:t>Children learn and develop well in </a:t>
            </a:r>
            <a:r>
              <a:rPr lang="en-GB" sz="1600" b="1" dirty="0">
                <a:solidFill>
                  <a:schemeClr val="accent1"/>
                </a:solidFill>
              </a:rPr>
              <a:t>enabling environments </a:t>
            </a:r>
            <a:r>
              <a:rPr lang="en-GB" sz="1600" dirty="0">
                <a:solidFill>
                  <a:schemeClr val="tx1"/>
                </a:solidFill>
              </a:rPr>
              <a:t>with teaching and support from adults, who respond to their individual interests and needs and help them to build their learning over time. Children benefit from a strong partnership between practitioners and parents and/or carers</a:t>
            </a:r>
            <a:r>
              <a:rPr lang="en-GB" sz="1600" b="1" dirty="0">
                <a:solidFill>
                  <a:schemeClr val="tx1"/>
                </a:solidFill>
              </a:rPr>
              <a:t>;</a:t>
            </a:r>
          </a:p>
          <a:p>
            <a:pPr eaLnBrk="1" hangingPunct="1">
              <a:buFont typeface="Wingdings" pitchFamily="2" charset="2"/>
              <a:buNone/>
            </a:pPr>
            <a:endParaRPr lang="en-GB" sz="1100" b="1" dirty="0"/>
          </a:p>
          <a:p>
            <a:pPr eaLnBrk="1" hangingPunct="1"/>
            <a:r>
              <a:rPr lang="en-GB" sz="1600" dirty="0"/>
              <a:t>Ch</a:t>
            </a:r>
            <a:r>
              <a:rPr lang="en-GB" sz="1600" dirty="0">
                <a:solidFill>
                  <a:schemeClr val="tx1"/>
                </a:solidFill>
              </a:rPr>
              <a:t>ildren develop and </a:t>
            </a:r>
            <a:r>
              <a:rPr lang="en-GB" sz="1600" b="1" dirty="0">
                <a:solidFill>
                  <a:schemeClr val="accent1"/>
                </a:solidFill>
              </a:rPr>
              <a:t>learn in different ways and at different rates. </a:t>
            </a:r>
            <a:r>
              <a:rPr lang="en-GB" sz="1600" dirty="0">
                <a:solidFill>
                  <a:schemeClr val="tx1"/>
                </a:solidFill>
              </a:rPr>
              <a:t>The framework covers the education and care of all children in Early Years provision, including children with Special Educational Needs and Disabilities (SEND).</a:t>
            </a:r>
          </a:p>
        </p:txBody>
      </p:sp>
      <p:pic>
        <p:nvPicPr>
          <p:cNvPr id="6" name="Picture 5">
            <a:extLst>
              <a:ext uri="{FF2B5EF4-FFF2-40B4-BE49-F238E27FC236}">
                <a16:creationId xmlns:a16="http://schemas.microsoft.com/office/drawing/2014/main" id="{5055E768-3809-430F-B820-88570F9D69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524" y="260648"/>
            <a:ext cx="784687" cy="674094"/>
          </a:xfrm>
          <a:prstGeom prst="rect">
            <a:avLst/>
          </a:prstGeom>
        </p:spPr>
      </p:pic>
      <p:pic>
        <p:nvPicPr>
          <p:cNvPr id="149508" name="Picture 4" descr="https://tapestryjournal.com/mz/pages/s_1000248/p_10-2024/m_o_6207_r6sp684116sagrg4sfw6ww47e781cmmz.jpg?s=1000248&amp;u=5&amp;Expires=1751222154&amp;Signature=io2okHbGSxG~nQxodPvXDmnC5lu~4ej5Mhn8z5dBkuZ533BF-H4j2r6XVHHAbVduJ5S2Rn24Q2C1B~ds9YhB9lV3vVA~g05dLXL9TvM3Ev5nUjhdEcj8VtN40zi-cV328pHAHvyQTVuH4utW2NbbxTSpVxCPAXux-g8la30Tu5W~avAi66zm1yy4f2Hdx5A4D0DKNXeumR69A0ZDEAt7tspRzLuFBosBDDhZYoa5Q3EzzKahgyL0ENgS5PMswksdUmfJ6uKj5bzVVQrISuGjfp4SuXtULWVN8MEDGdbqXAnhjyKL4pkzZOP4WejbgJWPDFq3RbxoXXbb0mknTcLNdw__&amp;Key-Pair-Id=APKAJUSDRV55TOQKSATA">
            <a:extLst>
              <a:ext uri="{FF2B5EF4-FFF2-40B4-BE49-F238E27FC236}">
                <a16:creationId xmlns:a16="http://schemas.microsoft.com/office/drawing/2014/main" id="{46C5C6F5-2AEE-4351-ADD4-C00CEF8AFF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7454" y="3498499"/>
            <a:ext cx="2297136" cy="3062849"/>
          </a:xfrm>
          <a:prstGeom prst="rect">
            <a:avLst/>
          </a:prstGeom>
          <a:noFill/>
          <a:extLst>
            <a:ext uri="{909E8E84-426E-40DD-AFC4-6F175D3DCCD1}">
              <a14:hiddenFill xmlns:a14="http://schemas.microsoft.com/office/drawing/2010/main">
                <a:solidFill>
                  <a:srgbClr val="FFFFFF"/>
                </a:solidFill>
              </a14:hiddenFill>
            </a:ext>
          </a:extLst>
        </p:spPr>
      </p:pic>
      <p:pic>
        <p:nvPicPr>
          <p:cNvPr id="139266" name="Picture 2" descr="main image">
            <a:extLst>
              <a:ext uri="{FF2B5EF4-FFF2-40B4-BE49-F238E27FC236}">
                <a16:creationId xmlns:a16="http://schemas.microsoft.com/office/drawing/2014/main" id="{19897D20-6322-492F-9B43-72AB89ACB97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5939" r="7030"/>
          <a:stretch/>
        </p:blipFill>
        <p:spPr bwMode="auto">
          <a:xfrm>
            <a:off x="6607454" y="300098"/>
            <a:ext cx="2297136" cy="30208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AutoShape 2"/>
          <p:cNvSpPr>
            <a:spLocks noGrp="1" noChangeArrowheads="1"/>
          </p:cNvSpPr>
          <p:nvPr>
            <p:ph type="title"/>
          </p:nvPr>
        </p:nvSpPr>
        <p:spPr>
          <a:xfrm>
            <a:off x="1099422" y="298675"/>
            <a:ext cx="6856954" cy="880698"/>
          </a:xfrm>
        </p:spPr>
        <p:txBody>
          <a:bodyPr>
            <a:normAutofit/>
          </a:bodyPr>
          <a:lstStyle/>
          <a:p>
            <a:pPr eaLnBrk="1" hangingPunct="1"/>
            <a:r>
              <a:rPr lang="en-GB" dirty="0"/>
              <a:t>Curriculum Enrichments </a:t>
            </a:r>
            <a:endParaRPr lang="en-US" dirty="0"/>
          </a:p>
        </p:txBody>
      </p:sp>
      <p:sp>
        <p:nvSpPr>
          <p:cNvPr id="32773" name="Rectangle 3"/>
          <p:cNvSpPr>
            <a:spLocks noGrp="1" noChangeArrowheads="1"/>
          </p:cNvSpPr>
          <p:nvPr>
            <p:ph idx="1"/>
          </p:nvPr>
        </p:nvSpPr>
        <p:spPr>
          <a:xfrm>
            <a:off x="454649" y="1355669"/>
            <a:ext cx="3611843" cy="4449595"/>
          </a:xfrm>
        </p:spPr>
        <p:txBody>
          <a:bodyPr>
            <a:normAutofit lnSpcReduction="10000"/>
          </a:bodyPr>
          <a:lstStyle/>
          <a:p>
            <a:pPr marL="324000" eaLnBrk="1" hangingPunct="1">
              <a:lnSpc>
                <a:spcPct val="80000"/>
              </a:lnSpc>
              <a:spcAft>
                <a:spcPts val="600"/>
              </a:spcAft>
            </a:pPr>
            <a:r>
              <a:rPr lang="en-GB" dirty="0">
                <a:solidFill>
                  <a:schemeClr val="tx1"/>
                </a:solidFill>
              </a:rPr>
              <a:t>Saint Patrick’s themed day </a:t>
            </a:r>
          </a:p>
          <a:p>
            <a:pPr marL="324000" eaLnBrk="1" hangingPunct="1">
              <a:lnSpc>
                <a:spcPct val="80000"/>
              </a:lnSpc>
              <a:spcAft>
                <a:spcPts val="600"/>
              </a:spcAft>
            </a:pPr>
            <a:r>
              <a:rPr lang="en-GB" dirty="0">
                <a:solidFill>
                  <a:schemeClr val="tx1"/>
                </a:solidFill>
              </a:rPr>
              <a:t>PE enrichment days</a:t>
            </a:r>
          </a:p>
          <a:p>
            <a:pPr marL="324000" eaLnBrk="1" hangingPunct="1">
              <a:lnSpc>
                <a:spcPct val="80000"/>
              </a:lnSpc>
              <a:spcAft>
                <a:spcPts val="600"/>
              </a:spcAft>
            </a:pPr>
            <a:r>
              <a:rPr lang="en-GB" dirty="0">
                <a:solidFill>
                  <a:schemeClr val="tx1"/>
                </a:solidFill>
              </a:rPr>
              <a:t>Acts of kindness – volunteering at the food bank, litter picks </a:t>
            </a:r>
          </a:p>
          <a:p>
            <a:pPr marL="324000" eaLnBrk="1" hangingPunct="1">
              <a:lnSpc>
                <a:spcPct val="80000"/>
              </a:lnSpc>
              <a:spcAft>
                <a:spcPts val="600"/>
              </a:spcAft>
            </a:pPr>
            <a:r>
              <a:rPr lang="en-GB" dirty="0">
                <a:solidFill>
                  <a:schemeClr val="tx1"/>
                </a:solidFill>
              </a:rPr>
              <a:t>Saint Patrick’s Art Exhibition and Happy Festival</a:t>
            </a:r>
          </a:p>
          <a:p>
            <a:pPr marL="324000">
              <a:lnSpc>
                <a:spcPct val="80000"/>
              </a:lnSpc>
              <a:spcAft>
                <a:spcPts val="600"/>
              </a:spcAft>
            </a:pPr>
            <a:r>
              <a:rPr lang="en-GB" dirty="0">
                <a:solidFill>
                  <a:schemeClr val="tx1"/>
                </a:solidFill>
              </a:rPr>
              <a:t>STEM WEEK – Colchester Zoo, Bath Astronomers, Royal Institution, Science Community Show</a:t>
            </a:r>
          </a:p>
          <a:p>
            <a:pPr marL="324000">
              <a:lnSpc>
                <a:spcPct val="80000"/>
              </a:lnSpc>
              <a:spcAft>
                <a:spcPts val="600"/>
              </a:spcAft>
            </a:pPr>
            <a:r>
              <a:rPr lang="en-GB" dirty="0">
                <a:solidFill>
                  <a:schemeClr val="tx1"/>
                </a:solidFill>
              </a:rPr>
              <a:t>World Book Day</a:t>
            </a:r>
          </a:p>
          <a:p>
            <a:pPr marL="324000">
              <a:lnSpc>
                <a:spcPct val="80000"/>
              </a:lnSpc>
              <a:spcAft>
                <a:spcPts val="600"/>
              </a:spcAft>
            </a:pPr>
            <a:r>
              <a:rPr lang="en-GB" dirty="0">
                <a:solidFill>
                  <a:schemeClr val="tx1"/>
                </a:solidFill>
              </a:rPr>
              <a:t>School trips – STEAM, Stonehenge, Bath Abbey…</a:t>
            </a:r>
          </a:p>
          <a:p>
            <a:pPr marL="324000">
              <a:lnSpc>
                <a:spcPct val="80000"/>
              </a:lnSpc>
              <a:spcAft>
                <a:spcPts val="600"/>
              </a:spcAft>
            </a:pPr>
            <a:r>
              <a:rPr lang="en-GB" dirty="0">
                <a:solidFill>
                  <a:schemeClr val="tx1"/>
                </a:solidFill>
              </a:rPr>
              <a:t>KS1 and KS2 Pilgrimages  </a:t>
            </a:r>
          </a:p>
        </p:txBody>
      </p:sp>
      <p:sp>
        <p:nvSpPr>
          <p:cNvPr id="32771" name="Slide Number Placeholder 5"/>
          <p:cNvSpPr>
            <a:spLocks noGrp="1"/>
          </p:cNvSpPr>
          <p:nvPr>
            <p:ph type="sldNum" sz="quarter" idx="12"/>
          </p:nvPr>
        </p:nvSpPr>
        <p:spPr>
          <a:noFill/>
        </p:spPr>
        <p:txBody>
          <a:bodyPr/>
          <a:lstStyle/>
          <a:p>
            <a:fld id="{1836A388-2FAF-43CD-AB7F-2A6EA4116D58}" type="slidenum">
              <a:rPr lang="en-GB" smtClean="0">
                <a:cs typeface="Arial" charset="0"/>
              </a:rPr>
              <a:pPr/>
              <a:t>8</a:t>
            </a:fld>
            <a:endParaRPr lang="en-GB">
              <a:cs typeface="Arial" charset="0"/>
            </a:endParaRPr>
          </a:p>
        </p:txBody>
      </p:sp>
      <p:sp>
        <p:nvSpPr>
          <p:cNvPr id="3" name="Rectangle 2"/>
          <p:cNvSpPr/>
          <p:nvPr/>
        </p:nvSpPr>
        <p:spPr>
          <a:xfrm>
            <a:off x="454649" y="6184352"/>
            <a:ext cx="4149551" cy="523220"/>
          </a:xfrm>
          <a:prstGeom prst="rect">
            <a:avLst/>
          </a:prstGeom>
        </p:spPr>
        <p:txBody>
          <a:bodyPr wrap="square">
            <a:spAutoFit/>
          </a:bodyPr>
          <a:lstStyle/>
          <a:p>
            <a:r>
              <a:rPr lang="en-GB" sz="1400" b="1" i="1" dirty="0">
                <a:latin typeface="+mj-lt"/>
              </a:rPr>
              <a:t>“The curriculum includes memorable experiences”</a:t>
            </a:r>
            <a:r>
              <a:rPr lang="en-GB" sz="1400" b="1" i="1" dirty="0">
                <a:solidFill>
                  <a:schemeClr val="accent1"/>
                </a:solidFill>
                <a:latin typeface="+mj-lt"/>
              </a:rPr>
              <a:t> OFSTED, 2022</a:t>
            </a:r>
          </a:p>
        </p:txBody>
      </p:sp>
      <p:pic>
        <p:nvPicPr>
          <p:cNvPr id="5" name="Picture 4">
            <a:extLst>
              <a:ext uri="{FF2B5EF4-FFF2-40B4-BE49-F238E27FC236}">
                <a16:creationId xmlns:a16="http://schemas.microsoft.com/office/drawing/2014/main" id="{1151A6CF-5CB2-4A92-93B1-6C321CD5DE00}"/>
              </a:ext>
            </a:extLst>
          </p:cNvPr>
          <p:cNvPicPr>
            <a:picLocks noChangeAspect="1"/>
          </p:cNvPicPr>
          <p:nvPr/>
        </p:nvPicPr>
        <p:blipFill rotWithShape="1">
          <a:blip r:embed="rId3"/>
          <a:srcRect t="28195" b="37400"/>
          <a:stretch/>
        </p:blipFill>
        <p:spPr>
          <a:xfrm>
            <a:off x="4572000" y="2983564"/>
            <a:ext cx="1826639" cy="1360039"/>
          </a:xfrm>
          <a:prstGeom prst="rect">
            <a:avLst/>
          </a:prstGeom>
        </p:spPr>
      </p:pic>
      <p:pic>
        <p:nvPicPr>
          <p:cNvPr id="8" name="Picture 7">
            <a:extLst>
              <a:ext uri="{FF2B5EF4-FFF2-40B4-BE49-F238E27FC236}">
                <a16:creationId xmlns:a16="http://schemas.microsoft.com/office/drawing/2014/main" id="{6EA4357D-376A-4F05-99C5-CD17CC41FD68}"/>
              </a:ext>
            </a:extLst>
          </p:cNvPr>
          <p:cNvPicPr>
            <a:picLocks noChangeAspect="1"/>
          </p:cNvPicPr>
          <p:nvPr/>
        </p:nvPicPr>
        <p:blipFill rotWithShape="1">
          <a:blip r:embed="rId4"/>
          <a:srcRect b="10303"/>
          <a:stretch/>
        </p:blipFill>
        <p:spPr>
          <a:xfrm>
            <a:off x="6476253" y="152636"/>
            <a:ext cx="2524238" cy="1665185"/>
          </a:xfrm>
          <a:prstGeom prst="rect">
            <a:avLst/>
          </a:prstGeom>
        </p:spPr>
      </p:pic>
      <p:pic>
        <p:nvPicPr>
          <p:cNvPr id="18" name="Picture 17">
            <a:extLst>
              <a:ext uri="{FF2B5EF4-FFF2-40B4-BE49-F238E27FC236}">
                <a16:creationId xmlns:a16="http://schemas.microsoft.com/office/drawing/2014/main" id="{BAB9E5F9-20BE-4EE1-9D0A-6011E839E4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1350" y="296652"/>
            <a:ext cx="784687" cy="674094"/>
          </a:xfrm>
          <a:prstGeom prst="rect">
            <a:avLst/>
          </a:prstGeom>
        </p:spPr>
      </p:pic>
      <p:pic>
        <p:nvPicPr>
          <p:cNvPr id="140292" name="Picture 4" descr="main image">
            <a:extLst>
              <a:ext uri="{FF2B5EF4-FFF2-40B4-BE49-F238E27FC236}">
                <a16:creationId xmlns:a16="http://schemas.microsoft.com/office/drawing/2014/main" id="{5896632E-6593-465B-B0C6-9B4E0C234B4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8113"/>
          <a:stretch/>
        </p:blipFill>
        <p:spPr bwMode="auto">
          <a:xfrm>
            <a:off x="6477949" y="1924945"/>
            <a:ext cx="2522542" cy="13600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tapestryjournal.com/9q/pages/s_1000248/p_02-2026/m_o_9369_nx04412eby1xaqyytjhn4qbxmqzqpx9q.jpg?s=1000248&amp;u=5&amp;Expires=1780078428&amp;Signature=SzSi3lb940h~-pwImsCsrsLtZjC0Sco2UjAJeZQisv5R1b1xYWF60DHPY1YBvaqVHhsoF86ZbO8eOv5lt4-Fxh3KQTc5-3m8kKcGWdFpjit8QzcpMLTf8iAoLVBV2dPrGDPzDqyNzYvytnyAKgQ152A8tuzDvl8XSWxe2kjvwlsZNjQfuCOHJaLm~f-bsBbBkrzSKF6B9rD9EU0BzgX~LWUYjpYyY2bpjdVen1RjaciL0FU1JjAD2BAJ4RPBVOI8uJxbLZxCH0iH6BDZxzeYdeILWYfVA7BC~N9i96KY7qQXzC13kQsWRaYa-E8UKq4S0yO6EPo2XI9C~PNwwQI3BQ__&amp;Key-Pair-Id=APKAJUSDRV55TOQKSATA">
            <a:extLst>
              <a:ext uri="{FF2B5EF4-FFF2-40B4-BE49-F238E27FC236}">
                <a16:creationId xmlns:a16="http://schemas.microsoft.com/office/drawing/2014/main" id="{35D65F7A-2B95-4EE3-94FC-1C406340DEB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855" t="40663" r="33605" b="3286"/>
          <a:stretch/>
        </p:blipFill>
        <p:spPr bwMode="auto">
          <a:xfrm>
            <a:off x="6476253" y="3392108"/>
            <a:ext cx="2525760" cy="32803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main image">
            <a:extLst>
              <a:ext uri="{FF2B5EF4-FFF2-40B4-BE49-F238E27FC236}">
                <a16:creationId xmlns:a16="http://schemas.microsoft.com/office/drawing/2014/main" id="{93C84EFE-E0A9-4D43-AD86-AAE28245E86B}"/>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0430"/>
          <a:stretch/>
        </p:blipFill>
        <p:spPr bwMode="auto">
          <a:xfrm>
            <a:off x="4572000" y="4415003"/>
            <a:ext cx="1836204" cy="22574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E5CC23C-46E3-4541-92FA-2DFA61942D23}"/>
              </a:ext>
            </a:extLst>
          </p:cNvPr>
          <p:cNvPicPr>
            <a:picLocks noChangeAspect="1"/>
          </p:cNvPicPr>
          <p:nvPr/>
        </p:nvPicPr>
        <p:blipFill rotWithShape="1">
          <a:blip r:embed="rId9"/>
          <a:srcRect l="10235" t="28069" r="10164" b="36664"/>
          <a:stretch/>
        </p:blipFill>
        <p:spPr>
          <a:xfrm>
            <a:off x="4571999" y="1144001"/>
            <a:ext cx="1826639" cy="1751415"/>
          </a:xfrm>
          <a:prstGeom prst="rect">
            <a:avLst/>
          </a:prstGeom>
        </p:spPr>
      </p:pic>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AutoShape 2"/>
          <p:cNvSpPr>
            <a:spLocks noGrp="1" noChangeArrowheads="1"/>
          </p:cNvSpPr>
          <p:nvPr>
            <p:ph type="title"/>
          </p:nvPr>
        </p:nvSpPr>
        <p:spPr>
          <a:xfrm>
            <a:off x="801582" y="497023"/>
            <a:ext cx="6018840" cy="1033403"/>
          </a:xfrm>
        </p:spPr>
        <p:txBody>
          <a:bodyPr>
            <a:normAutofit/>
          </a:bodyPr>
          <a:lstStyle/>
          <a:p>
            <a:pPr algn="ctr" eaLnBrk="1" hangingPunct="1"/>
            <a:r>
              <a:rPr lang="en-GB" dirty="0"/>
              <a:t>Induction Weeks</a:t>
            </a:r>
            <a:endParaRPr lang="en-US" dirty="0"/>
          </a:p>
        </p:txBody>
      </p:sp>
      <p:sp>
        <p:nvSpPr>
          <p:cNvPr id="207875" name="Rectangle 3"/>
          <p:cNvSpPr>
            <a:spLocks noGrp="1" noChangeArrowheads="1"/>
          </p:cNvSpPr>
          <p:nvPr>
            <p:ph idx="1"/>
          </p:nvPr>
        </p:nvSpPr>
        <p:spPr>
          <a:xfrm>
            <a:off x="262190" y="1843733"/>
            <a:ext cx="8450270" cy="2269343"/>
          </a:xfrm>
        </p:spPr>
        <p:txBody>
          <a:bodyPr>
            <a:normAutofit fontScale="25000" lnSpcReduction="20000"/>
          </a:bodyPr>
          <a:lstStyle/>
          <a:p>
            <a:pPr marL="0" indent="0" eaLnBrk="1" hangingPunct="1">
              <a:lnSpc>
                <a:spcPct val="90000"/>
              </a:lnSpc>
              <a:buNone/>
            </a:pPr>
            <a:r>
              <a:rPr lang="en-GB" sz="7200" dirty="0">
                <a:solidFill>
                  <a:schemeClr val="tx1"/>
                </a:solidFill>
              </a:rPr>
              <a:t>Your child’s induction… </a:t>
            </a:r>
            <a:endParaRPr lang="en-GB" sz="7200" b="1" u="sng" dirty="0">
              <a:solidFill>
                <a:schemeClr val="tx1"/>
              </a:solidFill>
            </a:endParaRPr>
          </a:p>
          <a:p>
            <a:pPr marL="0" indent="0" eaLnBrk="1" hangingPunct="1">
              <a:lnSpc>
                <a:spcPct val="90000"/>
              </a:lnSpc>
              <a:buNone/>
            </a:pPr>
            <a:endParaRPr lang="en-GB" sz="7200" dirty="0">
              <a:solidFill>
                <a:schemeClr val="tx1"/>
              </a:solidFill>
            </a:endParaRPr>
          </a:p>
          <a:p>
            <a:pPr marL="0" indent="0" eaLnBrk="1" hangingPunct="1">
              <a:lnSpc>
                <a:spcPct val="90000"/>
              </a:lnSpc>
              <a:buNone/>
            </a:pPr>
            <a:r>
              <a:rPr lang="en-GB" sz="7200" b="1" u="sng" dirty="0">
                <a:solidFill>
                  <a:schemeClr val="tx1"/>
                </a:solidFill>
                <a:latin typeface="+mj-lt"/>
              </a:rPr>
              <a:t>Induction Weeks</a:t>
            </a:r>
            <a:r>
              <a:rPr lang="en-GB" sz="7200" dirty="0">
                <a:solidFill>
                  <a:schemeClr val="tx1"/>
                </a:solidFill>
                <a:latin typeface="+mj-lt"/>
              </a:rPr>
              <a:t>:</a:t>
            </a:r>
            <a:endParaRPr lang="en-GB" sz="6400" dirty="0">
              <a:solidFill>
                <a:schemeClr val="tx1"/>
              </a:solidFill>
              <a:latin typeface="+mj-lt"/>
            </a:endParaRPr>
          </a:p>
          <a:p>
            <a:pPr>
              <a:lnSpc>
                <a:spcPct val="90000"/>
              </a:lnSpc>
            </a:pPr>
            <a:r>
              <a:rPr lang="en-GB" sz="6400" b="1" dirty="0">
                <a:solidFill>
                  <a:schemeClr val="tx1"/>
                </a:solidFill>
                <a:latin typeface="SassoonCRInfant" panose="02010503020300020003" pitchFamily="2" charset="0"/>
              </a:rPr>
              <a:t>Week 1: </a:t>
            </a:r>
            <a:r>
              <a:rPr lang="en-GB" sz="6400" dirty="0">
                <a:solidFill>
                  <a:schemeClr val="tx1"/>
                </a:solidFill>
                <a:latin typeface="SassoonCRInfant" panose="02010503020300020003" pitchFamily="2" charset="0"/>
              </a:rPr>
              <a:t>Thursday 3</a:t>
            </a:r>
            <a:r>
              <a:rPr lang="en-GB" sz="6400" baseline="30000" dirty="0">
                <a:solidFill>
                  <a:schemeClr val="tx1"/>
                </a:solidFill>
                <a:latin typeface="SassoonCRInfant" panose="02010503020300020003" pitchFamily="2" charset="0"/>
              </a:rPr>
              <a:t>rd</a:t>
            </a:r>
            <a:r>
              <a:rPr lang="en-GB" sz="6400" dirty="0">
                <a:solidFill>
                  <a:schemeClr val="tx1"/>
                </a:solidFill>
                <a:latin typeface="SassoonCRInfant" panose="02010503020300020003" pitchFamily="2" charset="0"/>
              </a:rPr>
              <a:t> to Friday 4</a:t>
            </a:r>
            <a:r>
              <a:rPr lang="en-GB" sz="6400" baseline="30000" dirty="0">
                <a:solidFill>
                  <a:schemeClr val="tx1"/>
                </a:solidFill>
                <a:latin typeface="SassoonCRInfant" panose="02010503020300020003" pitchFamily="2" charset="0"/>
              </a:rPr>
              <a:t>th</a:t>
            </a:r>
            <a:r>
              <a:rPr lang="en-GB" sz="6400" dirty="0">
                <a:solidFill>
                  <a:schemeClr val="tx1"/>
                </a:solidFill>
                <a:latin typeface="SassoonCRInfant" panose="02010503020300020003" pitchFamily="2" charset="0"/>
              </a:rPr>
              <a:t> September – </a:t>
            </a:r>
            <a:r>
              <a:rPr lang="en-GB" sz="6400" dirty="0">
                <a:ln w="0"/>
                <a:solidFill>
                  <a:schemeClr val="tx1"/>
                </a:solidFill>
                <a:latin typeface="SassoonCRInfant" panose="02010503020300020003" pitchFamily="2" charset="0"/>
              </a:rPr>
              <a:t>half days (8.40am - 12:00)</a:t>
            </a:r>
          </a:p>
          <a:p>
            <a:pPr>
              <a:lnSpc>
                <a:spcPct val="90000"/>
              </a:lnSpc>
            </a:pPr>
            <a:r>
              <a:rPr lang="en-GB" sz="6400" b="1" dirty="0">
                <a:ln w="0"/>
                <a:solidFill>
                  <a:schemeClr val="tx1"/>
                </a:solidFill>
                <a:latin typeface="SassoonCRInfant" panose="02010503020300020003" pitchFamily="2" charset="0"/>
              </a:rPr>
              <a:t>Week 2: </a:t>
            </a:r>
            <a:r>
              <a:rPr lang="en-GB" sz="6400" dirty="0">
                <a:solidFill>
                  <a:schemeClr val="tx1"/>
                </a:solidFill>
                <a:latin typeface="SassoonCRInfant" panose="02010503020300020003" pitchFamily="2" charset="0"/>
              </a:rPr>
              <a:t>Monday 7</a:t>
            </a:r>
            <a:r>
              <a:rPr lang="en-GB" sz="6400" baseline="30000" dirty="0">
                <a:solidFill>
                  <a:schemeClr val="tx1"/>
                </a:solidFill>
                <a:latin typeface="SassoonCRInfant" panose="02010503020300020003" pitchFamily="2" charset="0"/>
              </a:rPr>
              <a:t>th</a:t>
            </a:r>
            <a:r>
              <a:rPr lang="en-GB" sz="6400" dirty="0">
                <a:solidFill>
                  <a:schemeClr val="tx1"/>
                </a:solidFill>
                <a:latin typeface="SassoonCRInfant" panose="02010503020300020003" pitchFamily="2" charset="0"/>
              </a:rPr>
              <a:t> to Friday 11</a:t>
            </a:r>
            <a:r>
              <a:rPr lang="en-GB" sz="6400" baseline="30000" dirty="0">
                <a:solidFill>
                  <a:schemeClr val="tx1"/>
                </a:solidFill>
                <a:latin typeface="SassoonCRInfant" panose="02010503020300020003" pitchFamily="2" charset="0"/>
              </a:rPr>
              <a:t>th </a:t>
            </a:r>
            <a:r>
              <a:rPr lang="en-GB" sz="6400" dirty="0">
                <a:solidFill>
                  <a:schemeClr val="tx1"/>
                </a:solidFill>
                <a:latin typeface="SassoonCRInfant" panose="02010503020300020003" pitchFamily="2" charset="0"/>
              </a:rPr>
              <a:t>September – </a:t>
            </a:r>
            <a:r>
              <a:rPr lang="en-GB" sz="6400" dirty="0">
                <a:ln w="0"/>
                <a:solidFill>
                  <a:schemeClr val="tx1"/>
                </a:solidFill>
                <a:latin typeface="SassoonCRInfant" panose="02010503020300020003" pitchFamily="2" charset="0"/>
              </a:rPr>
              <a:t>half days (8.40am - 12:00)</a:t>
            </a:r>
          </a:p>
          <a:p>
            <a:pPr>
              <a:lnSpc>
                <a:spcPct val="90000"/>
              </a:lnSpc>
            </a:pPr>
            <a:r>
              <a:rPr lang="en-GB" sz="6400" b="1" dirty="0">
                <a:ln w="0"/>
                <a:solidFill>
                  <a:schemeClr val="tx1"/>
                </a:solidFill>
                <a:latin typeface="SassoonCRInfant" panose="02010503020300020003" pitchFamily="2" charset="0"/>
              </a:rPr>
              <a:t>Week 3: </a:t>
            </a:r>
            <a:r>
              <a:rPr lang="en-GB" sz="6400" dirty="0">
                <a:ln w="0"/>
                <a:solidFill>
                  <a:schemeClr val="tx1"/>
                </a:solidFill>
                <a:latin typeface="SassoonCRInfant" panose="02010503020300020003" pitchFamily="2" charset="0"/>
              </a:rPr>
              <a:t>Monday 14</a:t>
            </a:r>
            <a:r>
              <a:rPr lang="en-GB" sz="6400" baseline="30000" dirty="0">
                <a:ln w="0"/>
                <a:solidFill>
                  <a:schemeClr val="tx1"/>
                </a:solidFill>
                <a:latin typeface="SassoonCRInfant" panose="02010503020300020003" pitchFamily="2" charset="0"/>
              </a:rPr>
              <a:t>th</a:t>
            </a:r>
            <a:r>
              <a:rPr lang="en-GB" sz="6400" dirty="0">
                <a:ln w="0"/>
                <a:solidFill>
                  <a:schemeClr val="tx1"/>
                </a:solidFill>
                <a:latin typeface="SassoonCRInfant" panose="02010503020300020003" pitchFamily="2" charset="0"/>
              </a:rPr>
              <a:t> to Friday 18</a:t>
            </a:r>
            <a:r>
              <a:rPr lang="en-GB" sz="6400" baseline="30000" dirty="0">
                <a:ln w="0"/>
                <a:solidFill>
                  <a:schemeClr val="tx1"/>
                </a:solidFill>
                <a:latin typeface="SassoonCRInfant" panose="02010503020300020003" pitchFamily="2" charset="0"/>
              </a:rPr>
              <a:t>th</a:t>
            </a:r>
            <a:r>
              <a:rPr lang="en-GB" sz="6400" dirty="0">
                <a:ln w="0"/>
                <a:solidFill>
                  <a:schemeClr val="tx1"/>
                </a:solidFill>
                <a:latin typeface="SassoonCRInfant" panose="02010503020300020003" pitchFamily="2" charset="0"/>
              </a:rPr>
              <a:t> September – half days including lunch (8.40am - 1.15pm)</a:t>
            </a:r>
          </a:p>
          <a:p>
            <a:pPr>
              <a:lnSpc>
                <a:spcPct val="90000"/>
              </a:lnSpc>
            </a:pPr>
            <a:r>
              <a:rPr lang="en-GB" sz="6400" b="1" dirty="0">
                <a:ln w="0"/>
                <a:solidFill>
                  <a:schemeClr val="tx1"/>
                </a:solidFill>
                <a:latin typeface="SassoonCRInfant" panose="02010503020300020003" pitchFamily="2" charset="0"/>
              </a:rPr>
              <a:t>Week 4: </a:t>
            </a:r>
            <a:r>
              <a:rPr lang="en-GB" sz="6400" dirty="0">
                <a:ln w="0"/>
                <a:solidFill>
                  <a:schemeClr val="tx1"/>
                </a:solidFill>
                <a:latin typeface="SassoonCRInfant" panose="02010503020300020003" pitchFamily="2" charset="0"/>
              </a:rPr>
              <a:t>Monday 21</a:t>
            </a:r>
            <a:r>
              <a:rPr lang="en-GB" sz="6400" baseline="30000" dirty="0">
                <a:ln w="0"/>
                <a:solidFill>
                  <a:schemeClr val="tx1"/>
                </a:solidFill>
                <a:latin typeface="SassoonCRInfant" panose="02010503020300020003" pitchFamily="2" charset="0"/>
              </a:rPr>
              <a:t>st</a:t>
            </a:r>
            <a:r>
              <a:rPr lang="en-GB" sz="6400" dirty="0">
                <a:ln w="0"/>
                <a:solidFill>
                  <a:schemeClr val="tx1"/>
                </a:solidFill>
                <a:latin typeface="SassoonCRInfant" panose="02010503020300020003" pitchFamily="2" charset="0"/>
              </a:rPr>
              <a:t> September onwards – full days at school (8.40am - 3:15pm)</a:t>
            </a:r>
          </a:p>
          <a:p>
            <a:pPr>
              <a:lnSpc>
                <a:spcPct val="90000"/>
              </a:lnSpc>
            </a:pPr>
            <a:endParaRPr lang="en-GB" sz="6400" b="1" dirty="0">
              <a:ln w="0"/>
              <a:solidFill>
                <a:schemeClr val="tx1"/>
              </a:solidFill>
              <a:latin typeface="SassoonCRInfant" panose="02010503020300020003" pitchFamily="2" charset="0"/>
            </a:endParaRPr>
          </a:p>
          <a:p>
            <a:pPr eaLnBrk="1" hangingPunct="1">
              <a:lnSpc>
                <a:spcPct val="90000"/>
              </a:lnSpc>
              <a:buFont typeface="Arial" panose="020B0604020202020204" pitchFamily="34" charset="0"/>
              <a:buChar char="•"/>
            </a:pPr>
            <a:endParaRPr lang="en-GB" sz="6400" dirty="0">
              <a:ln w="0"/>
              <a:solidFill>
                <a:schemeClr val="tx1"/>
              </a:solidFill>
              <a:latin typeface="+mj-lt"/>
            </a:endParaRPr>
          </a:p>
          <a:p>
            <a:pPr eaLnBrk="1" hangingPunct="1">
              <a:lnSpc>
                <a:spcPct val="90000"/>
              </a:lnSpc>
              <a:buFont typeface="Arial" panose="020B0604020202020204" pitchFamily="34" charset="0"/>
              <a:buChar char="•"/>
            </a:pPr>
            <a:endParaRPr lang="en-GB" sz="7200" dirty="0">
              <a:solidFill>
                <a:srgbClr val="001933"/>
              </a:solidFill>
            </a:endParaRPr>
          </a:p>
          <a:p>
            <a:pPr marL="0" indent="0" eaLnBrk="1" hangingPunct="1">
              <a:lnSpc>
                <a:spcPct val="90000"/>
              </a:lnSpc>
              <a:buNone/>
            </a:pPr>
            <a:endParaRPr lang="en-GB" sz="7200" dirty="0">
              <a:solidFill>
                <a:srgbClr val="001933"/>
              </a:solidFill>
            </a:endParaRPr>
          </a:p>
          <a:p>
            <a:pPr eaLnBrk="1" hangingPunct="1">
              <a:lnSpc>
                <a:spcPct val="90000"/>
              </a:lnSpc>
              <a:buNone/>
            </a:pPr>
            <a:endParaRPr lang="en-GB" sz="6400" b="1" dirty="0">
              <a:solidFill>
                <a:schemeClr val="tx1"/>
              </a:solidFill>
              <a:highlight>
                <a:srgbClr val="FFFF00"/>
              </a:highlight>
            </a:endParaRPr>
          </a:p>
          <a:p>
            <a:pPr eaLnBrk="1" hangingPunct="1">
              <a:lnSpc>
                <a:spcPct val="90000"/>
              </a:lnSpc>
              <a:buFontTx/>
              <a:buNone/>
            </a:pPr>
            <a:endParaRPr lang="en-GB" sz="1600" b="1" dirty="0">
              <a:solidFill>
                <a:srgbClr val="001933"/>
              </a:solidFill>
              <a:highlight>
                <a:srgbClr val="FFFF00"/>
              </a:highlight>
            </a:endParaRPr>
          </a:p>
          <a:p>
            <a:pPr eaLnBrk="1" hangingPunct="1">
              <a:lnSpc>
                <a:spcPct val="90000"/>
              </a:lnSpc>
              <a:buFontTx/>
              <a:buChar char="•"/>
            </a:pPr>
            <a:endParaRPr lang="en-GB" sz="2000" b="1" dirty="0">
              <a:highlight>
                <a:srgbClr val="FFFF00"/>
              </a:highlight>
            </a:endParaRPr>
          </a:p>
          <a:p>
            <a:pPr eaLnBrk="1" hangingPunct="1">
              <a:lnSpc>
                <a:spcPct val="90000"/>
              </a:lnSpc>
              <a:buFontTx/>
              <a:buChar char="•"/>
            </a:pPr>
            <a:endParaRPr lang="en-GB" sz="2000" dirty="0">
              <a:highlight>
                <a:srgbClr val="FFFF00"/>
              </a:highlight>
            </a:endParaRPr>
          </a:p>
          <a:p>
            <a:pPr eaLnBrk="1" hangingPunct="1">
              <a:lnSpc>
                <a:spcPct val="90000"/>
              </a:lnSpc>
              <a:buFontTx/>
              <a:buChar char="•"/>
            </a:pPr>
            <a:endParaRPr lang="en-US" sz="2000" dirty="0"/>
          </a:p>
        </p:txBody>
      </p:sp>
      <p:pic>
        <p:nvPicPr>
          <p:cNvPr id="34822" name="Picture 4" descr="j0234131"/>
          <p:cNvPicPr>
            <a:picLocks noChangeAspect="1" noChangeArrowheads="1"/>
          </p:cNvPicPr>
          <p:nvPr/>
        </p:nvPicPr>
        <p:blipFill>
          <a:blip r:embed="rId3"/>
          <a:srcRect/>
          <a:stretch>
            <a:fillRect/>
          </a:stretch>
        </p:blipFill>
        <p:spPr bwMode="auto">
          <a:xfrm>
            <a:off x="1475656" y="4304878"/>
            <a:ext cx="1952625" cy="2076450"/>
          </a:xfrm>
          <a:prstGeom prst="rect">
            <a:avLst/>
          </a:prstGeom>
          <a:noFill/>
          <a:ln w="9525">
            <a:noFill/>
            <a:miter lim="800000"/>
            <a:headEnd/>
            <a:tailEnd/>
          </a:ln>
        </p:spPr>
      </p:pic>
      <p:pic>
        <p:nvPicPr>
          <p:cNvPr id="7" name="Picture 6">
            <a:extLst>
              <a:ext uri="{FF2B5EF4-FFF2-40B4-BE49-F238E27FC236}">
                <a16:creationId xmlns:a16="http://schemas.microsoft.com/office/drawing/2014/main" id="{08E8D27E-5049-4316-84E7-6912503B06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7774" y="368660"/>
            <a:ext cx="1047772" cy="900100"/>
          </a:xfrm>
          <a:prstGeom prst="rect">
            <a:avLst/>
          </a:prstGeom>
        </p:spPr>
      </p:pic>
    </p:spTree>
  </p:cSld>
  <p:clrMapOvr>
    <a:masterClrMapping/>
  </p:clrMapOvr>
  <p:transition spd="med">
    <p:pull/>
  </p:transition>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5293</TotalTime>
  <Words>1378</Words>
  <Application>Microsoft Office PowerPoint</Application>
  <PresentationFormat>On-screen Show (4:3)</PresentationFormat>
  <Paragraphs>187</Paragraphs>
  <Slides>16</Slides>
  <Notes>16</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8" baseType="lpstr">
      <vt:lpstr>Arial</vt:lpstr>
      <vt:lpstr>Arial Rounded MT Bold</vt:lpstr>
      <vt:lpstr>Century Gothic</vt:lpstr>
      <vt:lpstr>Comic Sans MS</vt:lpstr>
      <vt:lpstr>SassoonCRInfant</vt:lpstr>
      <vt:lpstr>Tahoma</vt:lpstr>
      <vt:lpstr>Times New Roman</vt:lpstr>
      <vt:lpstr>Trebuchet MS</vt:lpstr>
      <vt:lpstr>Wingdings</vt:lpstr>
      <vt:lpstr>Wingdings 3</vt:lpstr>
      <vt:lpstr>Facet</vt:lpstr>
      <vt:lpstr>Chart</vt:lpstr>
      <vt:lpstr> RECEPTION INDUCTION 2026/27</vt:lpstr>
      <vt:lpstr>Our Mission - A Catholic Christian  Community  </vt:lpstr>
      <vt:lpstr>Home School Partnership Agreement</vt:lpstr>
      <vt:lpstr>Pastoral Support</vt:lpstr>
      <vt:lpstr>Early Years Team</vt:lpstr>
      <vt:lpstr>The Early Years Framework  </vt:lpstr>
      <vt:lpstr>The Early Years Principles </vt:lpstr>
      <vt:lpstr>Curriculum Enrichments </vt:lpstr>
      <vt:lpstr>Induction Weeks</vt:lpstr>
      <vt:lpstr>Lunch times –  UFSM / FSM explained!</vt:lpstr>
      <vt:lpstr>Essential Information</vt:lpstr>
      <vt:lpstr>Developing Parent Partnerships at Saint Patrick’s</vt:lpstr>
      <vt:lpstr>PowerPoint Presentation</vt:lpstr>
      <vt:lpstr>Preparing My Child for School</vt:lpstr>
      <vt:lpstr>School Term Dates and Closures</vt:lpstr>
      <vt:lpstr>On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Ariana Harding</cp:lastModifiedBy>
  <cp:revision>263</cp:revision>
  <cp:lastPrinted>2018-06-20T16:50:08Z</cp:lastPrinted>
  <dcterms:created xsi:type="dcterms:W3CDTF">1601-01-01T00:00:00Z</dcterms:created>
  <dcterms:modified xsi:type="dcterms:W3CDTF">2026-06-30T08:27:19Z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