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71" r:id="rId4"/>
    <p:sldId id="257" r:id="rId5"/>
    <p:sldId id="272" r:id="rId6"/>
    <p:sldId id="285" r:id="rId7"/>
    <p:sldId id="273" r:id="rId8"/>
    <p:sldId id="286" r:id="rId9"/>
    <p:sldId id="274" r:id="rId10"/>
    <p:sldId id="287" r:id="rId11"/>
    <p:sldId id="276" r:id="rId12"/>
    <p:sldId id="288" r:id="rId13"/>
    <p:sldId id="279" r:id="rId14"/>
    <p:sldId id="289" r:id="rId15"/>
    <p:sldId id="290" r:id="rId16"/>
    <p:sldId id="261" r:id="rId17"/>
    <p:sldId id="281" r:id="rId18"/>
    <p:sldId id="282" r:id="rId19"/>
    <p:sldId id="291" r:id="rId20"/>
    <p:sldId id="268" r:id="rId21"/>
    <p:sldId id="283" r:id="rId22"/>
    <p:sldId id="284" r:id="rId23"/>
    <p:sldId id="266" r:id="rId24"/>
    <p:sldId id="264" r:id="rId25"/>
    <p:sldId id="294" r:id="rId26"/>
    <p:sldId id="292" r:id="rId27"/>
    <p:sldId id="293" r:id="rId28"/>
    <p:sldId id="26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750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58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0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098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4684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45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582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70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43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956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5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2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60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3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77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09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E2D23-AA41-4225-BEBC-2764F5C2B1A7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A94F8AE-9F40-4A14-95C1-67D8537E00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76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XBJWo_91noA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hyperlink" Target="https://pricesp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B8735-07B6-4220-B1E2-7329B54EC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479" y="658517"/>
            <a:ext cx="7766936" cy="1646302"/>
          </a:xfrm>
        </p:spPr>
        <p:txBody>
          <a:bodyPr/>
          <a:lstStyle/>
          <a:p>
            <a:pPr algn="ctr"/>
            <a:r>
              <a:rPr lang="en-GB" dirty="0"/>
              <a:t>How to Survive Christmas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32257-04E3-4DBA-836C-3538B73CD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633" y="2389483"/>
            <a:ext cx="571500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D889DE-0CA2-4EF3-BB2F-AEF577EF7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11" y="2409316"/>
            <a:ext cx="4742503" cy="3790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83670D-E21F-4BF4-BBF7-80BFA0AA6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9467" y="262465"/>
            <a:ext cx="1380068" cy="13800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79DC04-EADA-486C-B665-112CA11098B9}"/>
              </a:ext>
            </a:extLst>
          </p:cNvPr>
          <p:cNvSpPr/>
          <p:nvPr/>
        </p:nvSpPr>
        <p:spPr>
          <a:xfrm>
            <a:off x="1295924" y="6385467"/>
            <a:ext cx="8764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Best Christmas Movie Moments </a:t>
            </a:r>
            <a:r>
              <a:rPr lang="en-GB" dirty="0">
                <a:hlinkClick r:id="rId5"/>
              </a:rPr>
              <a:t>https://www.youtube.com/watch?v=XBJWo_91noA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4740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18B934-D759-4F81-BCF1-A3D83D4B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867" y="286786"/>
            <a:ext cx="1475360" cy="14753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7E7644-851C-4363-A764-2460AE3318AF}"/>
              </a:ext>
            </a:extLst>
          </p:cNvPr>
          <p:cNvSpPr txBox="1">
            <a:spLocks/>
          </p:cNvSpPr>
          <p:nvPr/>
        </p:nvSpPr>
        <p:spPr>
          <a:xfrm>
            <a:off x="609601" y="770467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Can we have a back up plan?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6EB99D-1BE9-4B04-8054-FA880CA3996B}"/>
              </a:ext>
            </a:extLst>
          </p:cNvPr>
          <p:cNvSpPr/>
          <p:nvPr/>
        </p:nvSpPr>
        <p:spPr>
          <a:xfrm>
            <a:off x="130331" y="1825359"/>
            <a:ext cx="43452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There is nothing wrong with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having an exit plan!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630003-317A-4D13-A964-F59C2E9A8F83}"/>
              </a:ext>
            </a:extLst>
          </p:cNvPr>
          <p:cNvSpPr/>
          <p:nvPr/>
        </p:nvSpPr>
        <p:spPr>
          <a:xfrm>
            <a:off x="6096000" y="2163393"/>
            <a:ext cx="370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Sometimes it is better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to admit a situation isn’t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working than battling 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17FDD-B94E-403D-ACFA-51585B82B2A7}"/>
              </a:ext>
            </a:extLst>
          </p:cNvPr>
          <p:cNvSpPr/>
          <p:nvPr/>
        </p:nvSpPr>
        <p:spPr>
          <a:xfrm>
            <a:off x="304800" y="3146159"/>
            <a:ext cx="41708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Talk to and agree a plan,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with those you are spending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the big days with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327310-84A4-4DBF-A384-2EB845D67F89}"/>
              </a:ext>
            </a:extLst>
          </p:cNvPr>
          <p:cNvSpPr/>
          <p:nvPr/>
        </p:nvSpPr>
        <p:spPr>
          <a:xfrm>
            <a:off x="5734094" y="3930989"/>
            <a:ext cx="4789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If all goes wrong, have an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exit plan for you or your children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1E112E-BFAD-4E26-A029-E3746CEB56B7}"/>
              </a:ext>
            </a:extLst>
          </p:cNvPr>
          <p:cNvSpPr/>
          <p:nvPr/>
        </p:nvSpPr>
        <p:spPr>
          <a:xfrm>
            <a:off x="609601" y="5081601"/>
            <a:ext cx="38120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Ignore the perfect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‘Instagram’ family photos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C16948-0389-4942-A762-44F1F934B891}"/>
              </a:ext>
            </a:extLst>
          </p:cNvPr>
          <p:cNvSpPr/>
          <p:nvPr/>
        </p:nvSpPr>
        <p:spPr>
          <a:xfrm>
            <a:off x="5396655" y="5329253"/>
            <a:ext cx="4407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Your children will remember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memories more than toys</a:t>
            </a:r>
          </a:p>
        </p:txBody>
      </p:sp>
    </p:spTree>
    <p:extLst>
      <p:ext uri="{BB962C8B-B14F-4D97-AF65-F5344CB8AC3E}">
        <p14:creationId xmlns:p14="http://schemas.microsoft.com/office/powerpoint/2010/main" val="108589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64C395-2E16-4EA3-87C4-514057313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653" y="278320"/>
            <a:ext cx="1475360" cy="1475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03E1F4-1E29-428A-831A-FE3525B34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271" y="278320"/>
            <a:ext cx="4696395" cy="618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77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BDE8A-C3DE-42F8-8728-EEAEFB8F6AB4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Don’t take it too seriously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FB668-DB2C-4CF8-925E-128612F79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653" y="312186"/>
            <a:ext cx="1475360" cy="14753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5AE764-C376-466A-B6E6-0A621971DCF3}"/>
              </a:ext>
            </a:extLst>
          </p:cNvPr>
          <p:cNvSpPr/>
          <p:nvPr/>
        </p:nvSpPr>
        <p:spPr>
          <a:xfrm>
            <a:off x="372533" y="178754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Remember it is only a few days and the shops shut on 1 day!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775C6E-7EA1-483B-962C-EA6A7FE71D3C}"/>
              </a:ext>
            </a:extLst>
          </p:cNvPr>
          <p:cNvSpPr/>
          <p:nvPr/>
        </p:nvSpPr>
        <p:spPr>
          <a:xfrm>
            <a:off x="5715000" y="2618543"/>
            <a:ext cx="47074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Although it may feel difficult,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most families are only together</a:t>
            </a:r>
          </a:p>
          <a:p>
            <a:r>
              <a:rPr lang="en-GB" sz="2400" dirty="0">
                <a:solidFill>
                  <a:srgbClr val="FF0000"/>
                </a:solidFill>
              </a:rPr>
              <a:t>for a few days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C7516-408C-4A07-A08B-58519A3E3BE0}"/>
              </a:ext>
            </a:extLst>
          </p:cNvPr>
          <p:cNvSpPr/>
          <p:nvPr/>
        </p:nvSpPr>
        <p:spPr>
          <a:xfrm>
            <a:off x="279399" y="3677392"/>
            <a:ext cx="50884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Your house doesn’t need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to be picture perfect, it’s a home!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CC8556-5927-4D7E-AB93-BF059EB99635}"/>
              </a:ext>
            </a:extLst>
          </p:cNvPr>
          <p:cNvSpPr/>
          <p:nvPr/>
        </p:nvSpPr>
        <p:spPr>
          <a:xfrm>
            <a:off x="5875867" y="4649869"/>
            <a:ext cx="4062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Diets change at Christmas </a:t>
            </a:r>
          </a:p>
          <a:p>
            <a:r>
              <a:rPr lang="en-GB" sz="2400" dirty="0">
                <a:solidFill>
                  <a:srgbClr val="FF0000"/>
                </a:solidFill>
              </a:rPr>
              <a:t>for us all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C290F8-E52C-41D5-89C5-7850DCF28F24}"/>
              </a:ext>
            </a:extLst>
          </p:cNvPr>
          <p:cNvSpPr/>
          <p:nvPr/>
        </p:nvSpPr>
        <p:spPr>
          <a:xfrm>
            <a:off x="491066" y="562890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Remember the importance of downtime for everyone, you included </a:t>
            </a:r>
          </a:p>
        </p:txBody>
      </p:sp>
    </p:spTree>
    <p:extLst>
      <p:ext uri="{BB962C8B-B14F-4D97-AF65-F5344CB8AC3E}">
        <p14:creationId xmlns:p14="http://schemas.microsoft.com/office/powerpoint/2010/main" val="374799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EA09A-7247-42A2-8AC0-A6F875F55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48" y="484461"/>
            <a:ext cx="5175251" cy="60343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331701-C037-4CA1-B209-8E8B62849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267" y="320652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50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DEB29-411E-4368-BBD8-D236195DA8A5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Have difficult conversations in advance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09E31B-1D4A-4ABC-A4BB-1BA41F8AB6CC}"/>
              </a:ext>
            </a:extLst>
          </p:cNvPr>
          <p:cNvSpPr/>
          <p:nvPr/>
        </p:nvSpPr>
        <p:spPr>
          <a:xfrm>
            <a:off x="2640310" y="1468735"/>
            <a:ext cx="5835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THIS IS THE ONE WE ALL WANT TO AVOID!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722ECA-6955-46E0-9B52-132BAC5DFB1A}"/>
              </a:ext>
            </a:extLst>
          </p:cNvPr>
          <p:cNvSpPr/>
          <p:nvPr/>
        </p:nvSpPr>
        <p:spPr>
          <a:xfrm>
            <a:off x="457200" y="221380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Be honest with yourself and those closest to you, are you spending Christmas with those you WANT to be with our those you HAVE to be with?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52F366-7EDD-489F-8AEA-E7EA2106F20D}"/>
              </a:ext>
            </a:extLst>
          </p:cNvPr>
          <p:cNvSpPr/>
          <p:nvPr/>
        </p:nvSpPr>
        <p:spPr>
          <a:xfrm>
            <a:off x="5557839" y="3651363"/>
            <a:ext cx="5164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Are you going to be battling the technology, bed time, early moans?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4C543-E065-4D64-A0AD-768D953B9E45}"/>
              </a:ext>
            </a:extLst>
          </p:cNvPr>
          <p:cNvSpPr/>
          <p:nvPr/>
        </p:nvSpPr>
        <p:spPr>
          <a:xfrm>
            <a:off x="372533" y="463830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Start early when people start asking. Which things do you REALLY WANT to go to or NEED to go to?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DAE66-9DC2-4BAB-9FA4-545AADE500C7}"/>
              </a:ext>
            </a:extLst>
          </p:cNvPr>
          <p:cNvSpPr/>
          <p:nvPr/>
        </p:nvSpPr>
        <p:spPr>
          <a:xfrm>
            <a:off x="3505200" y="569132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Do the people you will be with, understand your children and family?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CD951-B381-4A65-BAB1-D38119A58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267" y="320652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71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C41B40-2E65-4FF2-B303-0EC663B5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922781"/>
            <a:ext cx="8568268" cy="5012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6659C-C194-4D84-9CB0-FD547916B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587" y="396854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32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62D8-99BD-47B6-82DE-B14B4B559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 us try to help, lets start with food shopping!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7CEEE-75F7-4226-8A03-D933EDB6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77431"/>
            <a:ext cx="6366933" cy="1810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48D43A-F789-4CC6-A57D-6BB22C1FB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2851">
            <a:off x="73809" y="2649992"/>
            <a:ext cx="1688042" cy="72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76401-F396-4096-A6EC-18BDBB983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141" y="2731897"/>
            <a:ext cx="3583459" cy="3687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FD6FB5-A1D3-4948-877F-6427C6E15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58785">
            <a:off x="10102585" y="1889569"/>
            <a:ext cx="1334030" cy="13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84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3114C4-9218-45D8-BAAA-1D7121D6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25" y="775910"/>
            <a:ext cx="3286584" cy="3677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8EDC3-2306-41D2-B73B-2D79E6909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7656">
            <a:off x="424143" y="271592"/>
            <a:ext cx="1234816" cy="12348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DFC2A2-2DD6-404C-A9F9-67060FD7A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079" y="941257"/>
            <a:ext cx="5210530" cy="264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5C2F13-69DC-49B2-B6E5-B22FB15D7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47008">
            <a:off x="10363647" y="373930"/>
            <a:ext cx="1667454" cy="742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7BDAF3-78F4-4067-A42A-D90442070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209" y="4626171"/>
            <a:ext cx="4546431" cy="2099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C3453-771B-46F6-9BC3-F7A21C32B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4020">
            <a:off x="2588404" y="4561871"/>
            <a:ext cx="1601258" cy="86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89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0598F-BC19-45D0-B4EC-16C6CA887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420" y="646509"/>
            <a:ext cx="2367647" cy="5564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EBA39-5DE6-49A8-B8B6-D6CDD7A9E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736" y="433048"/>
            <a:ext cx="1913120" cy="5646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124231-7399-4263-B532-CBA99B37E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333" y="433048"/>
            <a:ext cx="2015542" cy="59919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E22635-66CA-41F7-8376-C5EA2701962A}"/>
              </a:ext>
            </a:extLst>
          </p:cNvPr>
          <p:cNvSpPr txBox="1">
            <a:spLocks/>
          </p:cNvSpPr>
          <p:nvPr/>
        </p:nvSpPr>
        <p:spPr>
          <a:xfrm>
            <a:off x="795272" y="1261534"/>
            <a:ext cx="2554925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dirty="0"/>
              <a:t>Do you need a Norfolk Bronze turkey…or even turkey?</a:t>
            </a:r>
          </a:p>
        </p:txBody>
      </p:sp>
    </p:spTree>
    <p:extLst>
      <p:ext uri="{BB962C8B-B14F-4D97-AF65-F5344CB8AC3E}">
        <p14:creationId xmlns:p14="http://schemas.microsoft.com/office/powerpoint/2010/main" val="3862208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4B489-CD4F-495D-AA91-714E36DD0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283" y="361420"/>
            <a:ext cx="2781300" cy="16478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F12A46-DADF-4F1A-8A23-24D9AEFB79C1}"/>
              </a:ext>
            </a:extLst>
          </p:cNvPr>
          <p:cNvSpPr/>
          <p:nvPr/>
        </p:nvSpPr>
        <p:spPr>
          <a:xfrm>
            <a:off x="243417" y="143336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* </a:t>
            </a:r>
            <a:r>
              <a:rPr lang="en-GB" sz="2000" dirty="0"/>
              <a:t>He found that products were </a:t>
            </a:r>
            <a:r>
              <a:rPr lang="en-GB" sz="2000" u="sng" dirty="0">
                <a:solidFill>
                  <a:srgbClr val="FF0000"/>
                </a:solidFill>
              </a:rPr>
              <a:t>70% cheaper on Black Friday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with 12% dipping lower in the pre-Christmas period and the remaining 18% were equal.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1093F7-D7DA-45B3-8D9A-13FA93C34EEB}"/>
              </a:ext>
            </a:extLst>
          </p:cNvPr>
          <p:cNvSpPr txBox="1">
            <a:spLocks/>
          </p:cNvSpPr>
          <p:nvPr/>
        </p:nvSpPr>
        <p:spPr>
          <a:xfrm>
            <a:off x="440268" y="401826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Listen to Martin Lewis…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59E958-6388-4C7D-B982-D93E540B63AF}"/>
              </a:ext>
            </a:extLst>
          </p:cNvPr>
          <p:cNvSpPr/>
          <p:nvPr/>
        </p:nvSpPr>
        <p:spPr>
          <a:xfrm>
            <a:off x="4114798" y="2591435"/>
            <a:ext cx="64431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* </a:t>
            </a:r>
            <a:r>
              <a:rPr lang="en-GB" sz="2000" dirty="0"/>
              <a:t>Black Friday officially starts on</a:t>
            </a:r>
            <a:r>
              <a:rPr lang="en-GB" sz="2000" dirty="0">
                <a:solidFill>
                  <a:srgbClr val="FF0000"/>
                </a:solidFill>
              </a:rPr>
              <a:t> Friday November 28</a:t>
            </a:r>
            <a:r>
              <a:rPr lang="en-GB" sz="2000" baseline="30000" dirty="0">
                <a:solidFill>
                  <a:srgbClr val="FF0000"/>
                </a:solidFill>
              </a:rPr>
              <a:t>th </a:t>
            </a:r>
            <a:r>
              <a:rPr lang="en-GB" sz="2000" dirty="0">
                <a:solidFill>
                  <a:srgbClr val="FF0000"/>
                </a:solidFill>
              </a:rPr>
              <a:t>2025, </a:t>
            </a:r>
            <a:r>
              <a:rPr lang="en-GB" sz="2000" dirty="0"/>
              <a:t>but many UK retailers begin their sales earlier, often starting in early to mid November.</a:t>
            </a:r>
            <a:r>
              <a:rPr lang="en-GB" sz="2000" dirty="0">
                <a:solidFill>
                  <a:srgbClr val="FF0000"/>
                </a:solidFill>
              </a:rPr>
              <a:t> </a:t>
            </a:r>
            <a:r>
              <a:rPr lang="en-GB" sz="2000" dirty="0"/>
              <a:t>Some stores have already launched deals, and the sale period typically continues through Cyber Monday, which is December 1</a:t>
            </a:r>
            <a:r>
              <a:rPr lang="en-GB" sz="2000" baseline="30000" dirty="0"/>
              <a:t>st</a:t>
            </a:r>
            <a:r>
              <a:rPr lang="en-GB" sz="2000" dirty="0"/>
              <a:t> 2025</a:t>
            </a:r>
            <a:r>
              <a:rPr lang="en-GB" dirty="0"/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020CE8-32F1-42B7-B8B4-9692E76C4DEA}"/>
              </a:ext>
            </a:extLst>
          </p:cNvPr>
          <p:cNvSpPr/>
          <p:nvPr/>
        </p:nvSpPr>
        <p:spPr>
          <a:xfrm>
            <a:off x="550334" y="482599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* </a:t>
            </a:r>
            <a:r>
              <a:rPr lang="en-GB" sz="2000" dirty="0"/>
              <a:t>Mr Lewis urges people to be </a:t>
            </a:r>
            <a:r>
              <a:rPr lang="en-GB" sz="2000" dirty="0">
                <a:solidFill>
                  <a:srgbClr val="FF0000"/>
                </a:solidFill>
              </a:rPr>
              <a:t>cautious around gift vouchers, </a:t>
            </a:r>
            <a:r>
              <a:rPr lang="en-GB" sz="2000" dirty="0"/>
              <a:t>citing two common pitfalls: </a:t>
            </a:r>
            <a:r>
              <a:rPr lang="en-GB" sz="2000" dirty="0">
                <a:solidFill>
                  <a:srgbClr val="FF0000"/>
                </a:solidFill>
              </a:rPr>
              <a:t>expiry dates </a:t>
            </a:r>
            <a:r>
              <a:rPr lang="en-GB" sz="2000" dirty="0"/>
              <a:t>that quietly eat away at value, and the </a:t>
            </a:r>
            <a:r>
              <a:rPr lang="en-GB" sz="2000" dirty="0">
                <a:solidFill>
                  <a:srgbClr val="FF0000"/>
                </a:solidFill>
              </a:rPr>
              <a:t>risk a voucher becomes worthless if a retailer collapses. </a:t>
            </a:r>
            <a:r>
              <a:rPr lang="en-GB" sz="2000" dirty="0"/>
              <a:t>He still prefers good old cash for maximum flexibility.</a:t>
            </a:r>
          </a:p>
        </p:txBody>
      </p:sp>
    </p:spTree>
    <p:extLst>
      <p:ext uri="{BB962C8B-B14F-4D97-AF65-F5344CB8AC3E}">
        <p14:creationId xmlns:p14="http://schemas.microsoft.com/office/powerpoint/2010/main" val="96069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33334B-37BB-48C1-A082-96F509290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81" y="164188"/>
            <a:ext cx="2751667" cy="2751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F53CD7-D96C-4546-98E1-ED7567179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830" y="164187"/>
            <a:ext cx="2432755" cy="3649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3600A-FD76-476C-A611-99C1D74BB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885" y="171740"/>
            <a:ext cx="3608917" cy="2721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1ED3CA-BA56-49B3-8870-12F341CD6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98" y="3199341"/>
            <a:ext cx="2604030" cy="2604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F8A60-7BAC-47F0-8B92-0E73F09B6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200" y="4219224"/>
            <a:ext cx="2432755" cy="2432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2BC044-FDC1-4CA2-B868-A76989621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9912" y="4148167"/>
            <a:ext cx="2906890" cy="2325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1598E5-90B3-4002-B591-EE6B943162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716" y="3429000"/>
            <a:ext cx="1702235" cy="3044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E89CC-2EE1-4CDB-959D-6C076A3455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7712" y="3593886"/>
            <a:ext cx="1973770" cy="2959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A90F3-300F-48E8-A5DF-5774D733AE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6167" y="401254"/>
            <a:ext cx="2240699" cy="279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15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BAB6-E06D-4DFE-9B94-A9D41ABE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Ideas…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DDA1F-7C6B-4C1D-B4C9-61A9DA937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66" y="1488613"/>
            <a:ext cx="9211733" cy="4844454"/>
          </a:xfrm>
        </p:spPr>
        <p:txBody>
          <a:bodyPr>
            <a:normAutofit/>
          </a:bodyPr>
          <a:lstStyle/>
          <a:p>
            <a:r>
              <a:rPr lang="en-GB" dirty="0"/>
              <a:t>Before you buy any gift type into Google and click ‘shopping’ to get a price comparison across the shops and internet or </a:t>
            </a:r>
            <a:r>
              <a:rPr lang="en-GB" dirty="0" err="1"/>
              <a:t>PriceSpy</a:t>
            </a:r>
            <a:r>
              <a:rPr lang="en-GB" dirty="0"/>
              <a:t> </a:t>
            </a:r>
            <a:r>
              <a:rPr lang="en-GB" dirty="0">
                <a:hlinkClick r:id="rId2"/>
              </a:rPr>
              <a:t>https://pricespy.co.uk/</a:t>
            </a:r>
            <a:r>
              <a:rPr lang="en-GB" dirty="0"/>
              <a:t> </a:t>
            </a:r>
          </a:p>
          <a:p>
            <a:r>
              <a:rPr lang="en-GB" dirty="0"/>
              <a:t>Put things in your online basket and leave them there, even if it’s only 15 mins!</a:t>
            </a:r>
          </a:p>
          <a:p>
            <a:r>
              <a:rPr lang="en-GB" dirty="0"/>
              <a:t>Look for free photo print companies such as </a:t>
            </a:r>
            <a:r>
              <a:rPr lang="en-GB" dirty="0" err="1"/>
              <a:t>Snapfish</a:t>
            </a:r>
            <a:r>
              <a:rPr lang="en-GB" dirty="0"/>
              <a:t> or Free Prints, you between 45 and 50 free photographs printed, you usually have to pay £3.99 postage approx. These could then go in a frame of choice to make a lovely present under £10</a:t>
            </a:r>
          </a:p>
          <a:p>
            <a:r>
              <a:rPr lang="en-GB" dirty="0"/>
              <a:t>Treasure Trails are pre planned treasure hunts all over the UK. The site tells you how many miles they are, some can be in a car, and they are fun for the family for £9.99! Gifts vouchers are also available</a:t>
            </a:r>
          </a:p>
          <a:p>
            <a:r>
              <a:rPr lang="en-GB" dirty="0"/>
              <a:t>Family Secret Santa. Many of us do these at work, but could you introduce them for family members or friends visiting to keep costs down for all? </a:t>
            </a:r>
          </a:p>
          <a:p>
            <a:r>
              <a:rPr lang="en-GB" dirty="0"/>
              <a:t>Christmas Cheques. These look lovely and would be free, but far more beneficial and meaningful. Could you gift a cheque to have a sleepover for a friends child, movie and popcorn night, baby sitting, chores in the house, dog walking or use your skills and talents e.g. gardening, baking 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FA649-A24E-45A1-9765-AD53E93DA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935" y="5681133"/>
            <a:ext cx="2572814" cy="1099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53D84A-9A38-4459-92F5-FC8F050E7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4848" y="3117504"/>
            <a:ext cx="1206886" cy="22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8587D1-869A-4A1B-8F08-592175AB4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3338" y="147789"/>
            <a:ext cx="1462088" cy="972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CC9794-7CB2-4F9F-BE19-7C9EA47E4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8291" y="2074333"/>
            <a:ext cx="834495" cy="834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1FC69-5467-4FB4-8457-A0F8457C8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9133" y="1331844"/>
            <a:ext cx="851430" cy="85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6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198C9-8350-4AF7-8ABF-A3CD270251EF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Chat GPT can help…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5E298-430F-42F0-9034-847B72E29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89" y="1447800"/>
            <a:ext cx="6059573" cy="3784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C3F79-6466-4A0E-BE87-8BE67C294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829" y="2690786"/>
            <a:ext cx="6013182" cy="35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10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2488F9-8384-4937-BEFE-3ED1B66B4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45" y="204337"/>
            <a:ext cx="8373644" cy="64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69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1249-C84C-4D0F-9BE1-96C7B363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48" y="33439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GB" dirty="0"/>
              <a:t>Here are some tips for finding offers for 2025: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D7D2C-EAA2-4822-BBB1-53260CAA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39" y="1566416"/>
            <a:ext cx="10515600" cy="4827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Join ‘groups’ on social media:</a:t>
            </a:r>
            <a:r>
              <a:rPr lang="en-GB" dirty="0"/>
              <a:t>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00EDAE-D1D0-4F45-B50A-70538A100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81" y="1319284"/>
            <a:ext cx="4297717" cy="2203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D93E48-428E-4DBF-BD7D-F34C28B08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8" y="2200183"/>
            <a:ext cx="4199283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1EE2FB-87C0-4686-A063-3FD28892C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70" y="4298819"/>
            <a:ext cx="3714750" cy="1908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01871A-A92A-4839-85FD-A3A302193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033" y="3892535"/>
            <a:ext cx="2886170" cy="25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5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D1249-C84C-4D0F-9BE1-96C7B363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48" y="334392"/>
            <a:ext cx="8596668" cy="1320800"/>
          </a:xfrm>
        </p:spPr>
        <p:txBody>
          <a:bodyPr>
            <a:normAutofit/>
          </a:bodyPr>
          <a:lstStyle/>
          <a:p>
            <a:r>
              <a:rPr lang="en-GB" dirty="0"/>
              <a:t>Current offers available now…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6F7B5-D0F1-4013-BD15-4CC4246D8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14" y="1342390"/>
            <a:ext cx="1386553" cy="1080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84BC1D-2CA7-4920-A9CE-2A844794FE0A}"/>
              </a:ext>
            </a:extLst>
          </p:cNvPr>
          <p:cNvSpPr/>
          <p:nvPr/>
        </p:nvSpPr>
        <p:spPr>
          <a:xfrm>
            <a:off x="1862667" y="128257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12 kids' picture books for £10 (it's normally 10 for this price), or four adult fiction or non-fiction books for £7.50 (it's usually three for this price). Both offers are running until Thursday 20</a:t>
            </a:r>
            <a:r>
              <a:rPr lang="en-GB" baseline="30000" dirty="0"/>
              <a:t>th</a:t>
            </a:r>
            <a:r>
              <a:rPr lang="en-GB" dirty="0"/>
              <a:t> November.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70EB5-0464-47D0-AF8D-EA9A30C8B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84" y="2912534"/>
            <a:ext cx="1557541" cy="8997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8B47B0-8BC0-4707-BBA9-3F004090D2AC}"/>
              </a:ext>
            </a:extLst>
          </p:cNvPr>
          <p:cNvSpPr/>
          <p:nvPr/>
        </p:nvSpPr>
        <p:spPr>
          <a:xfrm>
            <a:off x="3047999" y="2912534"/>
            <a:ext cx="686646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B&amp;Q* launched its Black Friday sale online and in selected stores on Friday 31</a:t>
            </a:r>
            <a:r>
              <a:rPr lang="en-GB" baseline="30000" dirty="0"/>
              <a:t>st</a:t>
            </a:r>
            <a:r>
              <a:rPr lang="en-GB" dirty="0"/>
              <a:t> October, and it'll last until Monday 1</a:t>
            </a:r>
            <a:r>
              <a:rPr lang="en-GB" baseline="30000" dirty="0"/>
              <a:t>st</a:t>
            </a:r>
            <a:r>
              <a:rPr lang="en-GB" dirty="0"/>
              <a:t> December. </a:t>
            </a:r>
            <a:r>
              <a:rPr lang="en-GB" sz="1600" i="1" dirty="0"/>
              <a:t>Hyundai 3000w 3-in-1 leaf blower, vacuum, shredder HYBV3000E2* – £35.99 (was £44.99). Next cheapest, £44.99 at Amazon and Hyundai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B2B5EA-401B-4CAC-926B-760521FD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333" y="257112"/>
            <a:ext cx="1475360" cy="1475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8500E1-378B-45DD-B4AA-8B70B8E19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54" y="4652071"/>
            <a:ext cx="1456266" cy="9958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FD51B9-F66A-4E01-A24A-8B30DBACF773}"/>
              </a:ext>
            </a:extLst>
          </p:cNvPr>
          <p:cNvSpPr/>
          <p:nvPr/>
        </p:nvSpPr>
        <p:spPr>
          <a:xfrm>
            <a:off x="1953820" y="4641589"/>
            <a:ext cx="77554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Argos has discounted hundreds of items for Black Friday online and in stores across many departments including homeware, electricals, health and beauty.‎ The sale started on Friday 31</a:t>
            </a:r>
            <a:r>
              <a:rPr lang="en-GB" baseline="30000" dirty="0"/>
              <a:t>st</a:t>
            </a:r>
            <a:r>
              <a:rPr lang="en-GB" dirty="0"/>
              <a:t> October and lasts until Tuesday 2</a:t>
            </a:r>
            <a:r>
              <a:rPr lang="en-GB" baseline="30000" dirty="0"/>
              <a:t>nd</a:t>
            </a:r>
            <a:r>
              <a:rPr lang="en-GB" dirty="0"/>
              <a:t> December. Also spotted…a £5 off £50 code, but this was only accessible to those who download the Argos app and build a wish list. </a:t>
            </a:r>
          </a:p>
          <a:p>
            <a:r>
              <a:rPr lang="en-GB" sz="1600" i="1" dirty="0" err="1"/>
              <a:t>Cookworks</a:t>
            </a:r>
            <a:r>
              <a:rPr lang="en-GB" sz="1600" i="1" dirty="0"/>
              <a:t> 9L dual air fryer – £50 (was £100). Not found elsewhere</a:t>
            </a:r>
          </a:p>
        </p:txBody>
      </p:sp>
    </p:spTree>
    <p:extLst>
      <p:ext uri="{BB962C8B-B14F-4D97-AF65-F5344CB8AC3E}">
        <p14:creationId xmlns:p14="http://schemas.microsoft.com/office/powerpoint/2010/main" val="4148579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38950B-33C3-447E-A3F3-FEF49731C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14" y="479883"/>
            <a:ext cx="1167554" cy="11014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8F1327-52DB-4039-A1FB-7662C6974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727" y="331404"/>
            <a:ext cx="2974207" cy="1398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10CF3-CC7B-4F8B-B7AC-4D606E607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337" y="223964"/>
            <a:ext cx="4243796" cy="1505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846B0-93BA-480F-8751-1DEC9F2B1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14" y="1922123"/>
            <a:ext cx="3636820" cy="1856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76785-1A9D-44A1-8F72-4508964E7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600" y="1996360"/>
            <a:ext cx="3784600" cy="1474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CC0D6-4202-4689-8F22-79E6BC82F5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55" y="4201072"/>
            <a:ext cx="3964246" cy="1103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E27013-4DBC-4237-9EA3-9F4B1C1281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5256" y="3584909"/>
            <a:ext cx="5687219" cy="1543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A7731D-B05F-4A5D-830F-FF948FC7E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2845" y="5310611"/>
            <a:ext cx="3636821" cy="1301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5B3D3F-7053-4A63-BDBB-13E3E91B5A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3673" y="5329726"/>
            <a:ext cx="4027327" cy="134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48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8DE469C-5429-41F0-A3BD-169525A524F1}"/>
              </a:ext>
            </a:extLst>
          </p:cNvPr>
          <p:cNvSpPr txBox="1">
            <a:spLocks/>
          </p:cNvSpPr>
          <p:nvPr/>
        </p:nvSpPr>
        <p:spPr>
          <a:xfrm>
            <a:off x="580748" y="334392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Predictions from Martin Lewis…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FFAB96-5EAC-4617-898A-BE0F2477B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72" y="1075754"/>
            <a:ext cx="1291696" cy="12916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AD47EC-DD28-4805-A50D-C32F2B17A436}"/>
              </a:ext>
            </a:extLst>
          </p:cNvPr>
          <p:cNvSpPr/>
          <p:nvPr/>
        </p:nvSpPr>
        <p:spPr>
          <a:xfrm>
            <a:off x="1574799" y="1259937"/>
            <a:ext cx="7967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Predicted from Tuesday 18</a:t>
            </a:r>
            <a:r>
              <a:rPr lang="en-GB" baseline="30000" dirty="0"/>
              <a:t>th</a:t>
            </a:r>
            <a:r>
              <a:rPr lang="en-GB" dirty="0"/>
              <a:t> November (up to 50% off), then from Friday 28</a:t>
            </a:r>
            <a:r>
              <a:rPr lang="en-GB" baseline="30000" dirty="0"/>
              <a:t>th</a:t>
            </a:r>
            <a:r>
              <a:rPr lang="en-GB" dirty="0"/>
              <a:t> November (up to 60% off) till Monday 1</a:t>
            </a:r>
            <a:r>
              <a:rPr lang="en-GB" baseline="30000" dirty="0"/>
              <a:t>st</a:t>
            </a:r>
            <a:r>
              <a:rPr lang="en-GB" dirty="0"/>
              <a:t> December.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63C2A-8E73-4BC7-A0D2-2F8E9835E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71" y="2653739"/>
            <a:ext cx="1635655" cy="683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8FDB59-E25B-42F5-89E3-8BB1F1FF6261}"/>
              </a:ext>
            </a:extLst>
          </p:cNvPr>
          <p:cNvSpPr/>
          <p:nvPr/>
        </p:nvSpPr>
        <p:spPr>
          <a:xfrm>
            <a:off x="2392626" y="2653739"/>
            <a:ext cx="7863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12 days of deals &amp; 30% off Amazon Resale predicted from Thursday </a:t>
            </a:r>
          </a:p>
          <a:p>
            <a:r>
              <a:rPr lang="en-GB" dirty="0"/>
              <a:t>20</a:t>
            </a:r>
            <a:r>
              <a:rPr lang="en-GB" baseline="30000" dirty="0"/>
              <a:t>th</a:t>
            </a:r>
            <a:r>
              <a:rPr lang="en-GB" dirty="0"/>
              <a:t> November till Monday 1st December. Its recent Prime sale had strong </a:t>
            </a:r>
          </a:p>
          <a:p>
            <a:r>
              <a:rPr lang="en-GB" dirty="0"/>
              <a:t>deals on </a:t>
            </a:r>
            <a:r>
              <a:rPr lang="en-GB" dirty="0" err="1"/>
              <a:t>AirPods</a:t>
            </a:r>
            <a:r>
              <a:rPr lang="en-GB" dirty="0"/>
              <a:t> 4 (£105) and Lego sets, so look out for similar deals.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94BBFC-603C-4459-933E-861529FCF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72" y="3953934"/>
            <a:ext cx="1428750" cy="800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FEDE6C-B39B-464C-9D19-5ED935C91965}"/>
              </a:ext>
            </a:extLst>
          </p:cNvPr>
          <p:cNvSpPr/>
          <p:nvPr/>
        </p:nvSpPr>
        <p:spPr>
          <a:xfrm>
            <a:off x="1820070" y="3933944"/>
            <a:ext cx="7721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Up to 70% off, boosting to up to 75% off on Black Friday, predicted from Monday 24</a:t>
            </a:r>
            <a:r>
              <a:rPr lang="en-GB" baseline="30000" dirty="0"/>
              <a:t>th</a:t>
            </a:r>
            <a:r>
              <a:rPr lang="en-GB" dirty="0"/>
              <a:t> November till Monday 1</a:t>
            </a:r>
            <a:r>
              <a:rPr lang="en-GB" baseline="30000" dirty="0"/>
              <a:t>st</a:t>
            </a:r>
            <a:r>
              <a:rPr lang="en-GB" dirty="0"/>
              <a:t> December.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AB448-B2E0-4F9A-8996-D5AA1AEC3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81" y="5165853"/>
            <a:ext cx="1178453" cy="11784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3CC4A2-2B9D-4118-8D03-11B09C5AA3A7}"/>
              </a:ext>
            </a:extLst>
          </p:cNvPr>
          <p:cNvSpPr/>
          <p:nvPr/>
        </p:nvSpPr>
        <p:spPr>
          <a:xfrm>
            <a:off x="2102016" y="5201239"/>
            <a:ext cx="73132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30% off 1,000+ full-price items predicted from Friday 21</a:t>
            </a:r>
            <a:r>
              <a:rPr lang="en-GB" baseline="30000" dirty="0"/>
              <a:t>st</a:t>
            </a:r>
            <a:r>
              <a:rPr lang="en-GB" dirty="0"/>
              <a:t> November </a:t>
            </a:r>
          </a:p>
          <a:p>
            <a:r>
              <a:rPr lang="en-GB" dirty="0"/>
              <a:t>(if signed up to its emails) or from Monday 24</a:t>
            </a:r>
            <a:r>
              <a:rPr lang="en-GB" baseline="30000" dirty="0"/>
              <a:t>th</a:t>
            </a:r>
            <a:r>
              <a:rPr lang="en-GB" dirty="0"/>
              <a:t> November for all</a:t>
            </a:r>
          </a:p>
          <a:p>
            <a:r>
              <a:rPr lang="en-GB" dirty="0"/>
              <a:t>till Sunday 30</a:t>
            </a:r>
            <a:r>
              <a:rPr lang="en-GB" baseline="30000" dirty="0"/>
              <a:t>th</a:t>
            </a:r>
            <a:r>
              <a:rPr lang="en-GB" dirty="0"/>
              <a:t> November</a:t>
            </a:r>
          </a:p>
        </p:txBody>
      </p:sp>
    </p:spTree>
    <p:extLst>
      <p:ext uri="{BB962C8B-B14F-4D97-AF65-F5344CB8AC3E}">
        <p14:creationId xmlns:p14="http://schemas.microsoft.com/office/powerpoint/2010/main" val="2458292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86F326-9558-4298-8984-BD1765F15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5" y="506993"/>
            <a:ext cx="1258096" cy="12392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71AA5B-66A4-4C02-809B-C5E633D5DE58}"/>
              </a:ext>
            </a:extLst>
          </p:cNvPr>
          <p:cNvSpPr/>
          <p:nvPr/>
        </p:nvSpPr>
        <p:spPr>
          <a:xfrm>
            <a:off x="1676401" y="545936"/>
            <a:ext cx="78179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Up to 40% off selected sets predicted from Friday 28</a:t>
            </a:r>
            <a:r>
              <a:rPr lang="en-GB" baseline="30000" dirty="0"/>
              <a:t>th</a:t>
            </a:r>
            <a:r>
              <a:rPr lang="en-GB" dirty="0"/>
              <a:t> November </a:t>
            </a:r>
          </a:p>
          <a:p>
            <a:r>
              <a:rPr lang="en-GB" dirty="0"/>
              <a:t>till Monday 1</a:t>
            </a:r>
            <a:r>
              <a:rPr lang="en-GB" baseline="30000" dirty="0"/>
              <a:t>st</a:t>
            </a:r>
            <a:r>
              <a:rPr lang="en-GB" dirty="0"/>
              <a:t> December. Lego’s 2024 sale offered up to 40% off selected </a:t>
            </a:r>
          </a:p>
          <a:p>
            <a:r>
              <a:rPr lang="en-GB" dirty="0"/>
              <a:t>sets for everyone and up to 20% off an exclusive selection of sets for </a:t>
            </a:r>
          </a:p>
          <a:p>
            <a:r>
              <a:rPr lang="en-GB" dirty="0"/>
              <a:t>Lego Insiders (free to join), both online and in-store.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CA68A-2407-4719-8DD9-D1225C78C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17" y="2573189"/>
            <a:ext cx="1792817" cy="10039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60200B-DDBB-4BEF-B4DB-93573256EE87}"/>
              </a:ext>
            </a:extLst>
          </p:cNvPr>
          <p:cNvSpPr/>
          <p:nvPr/>
        </p:nvSpPr>
        <p:spPr>
          <a:xfrm>
            <a:off x="2963334" y="2499268"/>
            <a:ext cx="7237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25% off when you spend £50 predicted from Tuesday 18</a:t>
            </a:r>
            <a:r>
              <a:rPr lang="en-GB" baseline="30000" dirty="0"/>
              <a:t>th</a:t>
            </a:r>
            <a:r>
              <a:rPr lang="en-GB" dirty="0"/>
              <a:t> November </a:t>
            </a:r>
          </a:p>
          <a:p>
            <a:r>
              <a:rPr lang="en-GB" dirty="0"/>
              <a:t>till Tuesday 2</a:t>
            </a:r>
            <a:r>
              <a:rPr lang="en-GB" baseline="30000" dirty="0"/>
              <a:t>nd</a:t>
            </a:r>
            <a:r>
              <a:rPr lang="en-GB" dirty="0"/>
              <a:t> December.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D4729-E4CB-4423-B2B2-ACA0A95E1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164080"/>
            <a:ext cx="2032000" cy="816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6A5362-D35C-418F-AC48-FEC2814AE606}"/>
              </a:ext>
            </a:extLst>
          </p:cNvPr>
          <p:cNvSpPr/>
          <p:nvPr/>
        </p:nvSpPr>
        <p:spPr>
          <a:xfrm>
            <a:off x="2413000" y="4080925"/>
            <a:ext cx="7645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Black Friday 'specials' including £5 off £50 or £10 off £100 spend predicted from Tuesday 18</a:t>
            </a:r>
            <a:r>
              <a:rPr lang="en-GB" baseline="30000" dirty="0"/>
              <a:t>th</a:t>
            </a:r>
            <a:r>
              <a:rPr lang="en-GB" dirty="0"/>
              <a:t> November till Monday 1</a:t>
            </a:r>
            <a:r>
              <a:rPr lang="en-GB" baseline="30000" dirty="0"/>
              <a:t>st</a:t>
            </a:r>
            <a:r>
              <a:rPr lang="en-GB" dirty="0"/>
              <a:t> December. Smyths offered a variety of toy deals for Black Friday last year both online and in-store, including buy-one-get-one-half-price on board games, 3for2 on Crayola, as well as price-matching consoles. </a:t>
            </a:r>
          </a:p>
        </p:txBody>
      </p:sp>
    </p:spTree>
    <p:extLst>
      <p:ext uri="{BB962C8B-B14F-4D97-AF65-F5344CB8AC3E}">
        <p14:creationId xmlns:p14="http://schemas.microsoft.com/office/powerpoint/2010/main" val="3069185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5C1C-DAF5-4166-8DEE-3EF9D393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 out for these retailers and special promotions they run!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4549B-E84B-4416-9BF7-E969C6A39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92" y="2696500"/>
            <a:ext cx="2333625" cy="1962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05A52D-AB14-4327-ACE1-B73AA3FC6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826" y="1879353"/>
            <a:ext cx="2562841" cy="50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54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AEF618-90BA-4290-B57E-C59EA8D4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33" y="343959"/>
            <a:ext cx="8102600" cy="6009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3AE34D-F8E2-4636-ADC3-728E7FF7E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829" y="220135"/>
            <a:ext cx="1473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88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8D602B0-0C72-4D42-A3D7-74B7A77C2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65" y="4527172"/>
            <a:ext cx="1709891" cy="20058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5DE01-8EF1-43A1-BAE0-4CDE47EED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837" y="2912639"/>
            <a:ext cx="1771194" cy="1972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4860DC-BD7B-4CF9-9346-9C087970A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615" y="4800048"/>
            <a:ext cx="1694986" cy="1824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085486-6CC7-47CA-8FA0-D3D585336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most wonderful time of the year……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681E7-4BA5-4DA6-82EF-3F210D728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49" y="1263139"/>
            <a:ext cx="1709891" cy="1917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122542-A929-4781-846D-8B1C3D01C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912" y="1223878"/>
            <a:ext cx="1534089" cy="1809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DD5431-88C7-4F48-B461-D2ACA07FB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763" y="1301166"/>
            <a:ext cx="1630477" cy="1927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CB440A-7CEF-4181-B351-F44EAD6261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7724" y="1932292"/>
            <a:ext cx="1630476" cy="1980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B5F586-28F9-47CB-B1D6-BEB1DCA105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5415" y="3921119"/>
            <a:ext cx="1689222" cy="19276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E0DFEA-BAB9-45B4-B563-A808F6289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9809" y="3968665"/>
            <a:ext cx="1907333" cy="21133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AFF680-6794-43AF-AE3B-79B41EA0EF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4309" y="2385476"/>
            <a:ext cx="1817234" cy="1917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9EE7F1-3545-4D20-8A97-3FA362A5F4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908" y="3677711"/>
            <a:ext cx="1694986" cy="18523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A4FA2F-DA96-43D2-99B5-1875B79ED3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38591" y="185186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9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153FA5-CCCD-4B43-9CEB-D9C341E2D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41" y="181438"/>
            <a:ext cx="5004858" cy="7049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2BF353-03AB-4AB1-9157-1B2EEA4C9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653" y="181438"/>
            <a:ext cx="1475360" cy="14753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272BB1-05A8-4224-84A6-6A94138650E3}"/>
              </a:ext>
            </a:extLst>
          </p:cNvPr>
          <p:cNvSpPr txBox="1">
            <a:spLocks/>
          </p:cNvSpPr>
          <p:nvPr/>
        </p:nvSpPr>
        <p:spPr>
          <a:xfrm>
            <a:off x="5765799" y="2523067"/>
            <a:ext cx="3945467" cy="1905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Does Christmas go on too long? How to cope… </a:t>
            </a:r>
          </a:p>
        </p:txBody>
      </p:sp>
    </p:spTree>
    <p:extLst>
      <p:ext uri="{BB962C8B-B14F-4D97-AF65-F5344CB8AC3E}">
        <p14:creationId xmlns:p14="http://schemas.microsoft.com/office/powerpoint/2010/main" val="326853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B9D90-10BC-4326-9152-FD90CAD413D1}"/>
              </a:ext>
            </a:extLst>
          </p:cNvPr>
          <p:cNvSpPr txBox="1">
            <a:spLocks/>
          </p:cNvSpPr>
          <p:nvPr/>
        </p:nvSpPr>
        <p:spPr>
          <a:xfrm>
            <a:off x="364067" y="348213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Planning really helps, especially lists!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E2AA4D-9109-4416-B074-C5DA785036C5}"/>
              </a:ext>
            </a:extLst>
          </p:cNvPr>
          <p:cNvSpPr/>
          <p:nvPr/>
        </p:nvSpPr>
        <p:spPr>
          <a:xfrm>
            <a:off x="364066" y="3198167"/>
            <a:ext cx="3350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Shopping - food, gifts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CC73C-C890-486B-A9CD-878ABAD6EAD7}"/>
              </a:ext>
            </a:extLst>
          </p:cNvPr>
          <p:cNvSpPr/>
          <p:nvPr/>
        </p:nvSpPr>
        <p:spPr>
          <a:xfrm>
            <a:off x="5254305" y="2967334"/>
            <a:ext cx="4617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Travel / Journeys and packing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F44F8E-879C-4479-AE97-640F1200F9C1}"/>
              </a:ext>
            </a:extLst>
          </p:cNvPr>
          <p:cNvSpPr/>
          <p:nvPr/>
        </p:nvSpPr>
        <p:spPr>
          <a:xfrm>
            <a:off x="878695" y="1899845"/>
            <a:ext cx="8729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Plan the 3 days – Christmas Eve, Christmas Day, Boxing Day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25E18D-00E1-4CA7-9028-EC42543A7575}"/>
              </a:ext>
            </a:extLst>
          </p:cNvPr>
          <p:cNvSpPr/>
          <p:nvPr/>
        </p:nvSpPr>
        <p:spPr>
          <a:xfrm>
            <a:off x="5140086" y="4265658"/>
            <a:ext cx="2358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Meals needed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9F1063-7C56-4961-9A17-799D1416F46E}"/>
              </a:ext>
            </a:extLst>
          </p:cNvPr>
          <p:cNvSpPr/>
          <p:nvPr/>
        </p:nvSpPr>
        <p:spPr>
          <a:xfrm>
            <a:off x="467460" y="4727323"/>
            <a:ext cx="3143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Plan your downtime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2FFE65-B724-44A8-8325-BC78B3658F65}"/>
              </a:ext>
            </a:extLst>
          </p:cNvPr>
          <p:cNvSpPr/>
          <p:nvPr/>
        </p:nvSpPr>
        <p:spPr>
          <a:xfrm>
            <a:off x="4004262" y="5419820"/>
            <a:ext cx="5616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Talk your children through your plans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043A48-6980-482D-8490-C0FB2F538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573" y="235985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72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25DF5C-2E3D-4989-B8D4-D8FB7F66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375" y="198337"/>
            <a:ext cx="4678891" cy="6461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664FD7-B592-4EE5-994C-7DE6CC920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824" y="168253"/>
            <a:ext cx="1475360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9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46E5-A17F-42A4-865C-89D174BA118F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Let’s be realistic…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410833-248C-492C-A356-9C0BA12CD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587" y="354520"/>
            <a:ext cx="1475360" cy="14753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6EEC12-2419-4FA5-9877-F8D0D29F031F}"/>
              </a:ext>
            </a:extLst>
          </p:cNvPr>
          <p:cNvSpPr/>
          <p:nvPr/>
        </p:nvSpPr>
        <p:spPr>
          <a:xfrm>
            <a:off x="346053" y="157745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It’s a holiday, but it still needs some structure to avoid too much stress!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223BB9-8160-4E27-B8B2-F47F64DD8E98}"/>
              </a:ext>
            </a:extLst>
          </p:cNvPr>
          <p:cNvSpPr/>
          <p:nvPr/>
        </p:nvSpPr>
        <p:spPr>
          <a:xfrm>
            <a:off x="6346613" y="2773402"/>
            <a:ext cx="3861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Children and Meal Times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88E009-17E5-459F-99AD-F121DC068E57}"/>
              </a:ext>
            </a:extLst>
          </p:cNvPr>
          <p:cNvSpPr/>
          <p:nvPr/>
        </p:nvSpPr>
        <p:spPr>
          <a:xfrm>
            <a:off x="228601" y="3357434"/>
            <a:ext cx="5931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Don’t force children to make small talk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371B28-7C58-4C9F-9F10-4CABA2C16D5C}"/>
              </a:ext>
            </a:extLst>
          </p:cNvPr>
          <p:cNvSpPr/>
          <p:nvPr/>
        </p:nvSpPr>
        <p:spPr>
          <a:xfrm>
            <a:off x="7646594" y="4087336"/>
            <a:ext cx="2791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Pick your battles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053BA6-5CB5-464C-B91E-C52F0440B59C}"/>
              </a:ext>
            </a:extLst>
          </p:cNvPr>
          <p:cNvSpPr/>
          <p:nvPr/>
        </p:nvSpPr>
        <p:spPr>
          <a:xfrm>
            <a:off x="1070979" y="4549001"/>
            <a:ext cx="5819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Can you cope with the day(s) planned?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FABF32-EA37-4F87-9DEE-B73255016D4A}"/>
              </a:ext>
            </a:extLst>
          </p:cNvPr>
          <p:cNvSpPr/>
          <p:nvPr/>
        </p:nvSpPr>
        <p:spPr>
          <a:xfrm>
            <a:off x="3048000" y="560206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* Most arguments and disagreements come from unrealistic expectations!</a:t>
            </a:r>
          </a:p>
        </p:txBody>
      </p:sp>
    </p:spTree>
    <p:extLst>
      <p:ext uri="{BB962C8B-B14F-4D97-AF65-F5344CB8AC3E}">
        <p14:creationId xmlns:p14="http://schemas.microsoft.com/office/powerpoint/2010/main" val="2497896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104CAF-0221-44DB-9490-BE505E16E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444" y="518593"/>
            <a:ext cx="5015755" cy="5949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F1B72B-5E38-43CC-8196-4C8D1A668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829" y="220135"/>
            <a:ext cx="14732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70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3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C42F1A"/>
      </a:accent2>
      <a:accent3>
        <a:srgbClr val="E6B91E"/>
      </a:accent3>
      <a:accent4>
        <a:srgbClr val="E76618"/>
      </a:accent4>
      <a:accent5>
        <a:srgbClr val="C42F1A"/>
      </a:accent5>
      <a:accent6>
        <a:srgbClr val="C42F1A"/>
      </a:accent6>
      <a:hlink>
        <a:srgbClr val="FFC000"/>
      </a:hlink>
      <a:folHlink>
        <a:srgbClr val="AD4C1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5307</TotalTime>
  <Words>1296</Words>
  <Application>Microsoft Office PowerPoint</Application>
  <PresentationFormat>Widescreen</PresentationFormat>
  <Paragraphs>87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Trebuchet MS</vt:lpstr>
      <vt:lpstr>Wingdings 3</vt:lpstr>
      <vt:lpstr>Facet</vt:lpstr>
      <vt:lpstr>How to Survive Christmas</vt:lpstr>
      <vt:lpstr>PowerPoint Presentation</vt:lpstr>
      <vt:lpstr>PowerPoint Presentation</vt:lpstr>
      <vt:lpstr>The most wonderful time of the year……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 us try to help, lets start with food shopping!</vt:lpstr>
      <vt:lpstr>PowerPoint Presentation</vt:lpstr>
      <vt:lpstr>PowerPoint Presentation</vt:lpstr>
      <vt:lpstr>PowerPoint Presentation</vt:lpstr>
      <vt:lpstr>Other Ideas… </vt:lpstr>
      <vt:lpstr>PowerPoint Presentation</vt:lpstr>
      <vt:lpstr>PowerPoint Presentation</vt:lpstr>
      <vt:lpstr>Here are some tips for finding offers for 2025: </vt:lpstr>
      <vt:lpstr>Current offers available now… </vt:lpstr>
      <vt:lpstr>PowerPoint Presentation</vt:lpstr>
      <vt:lpstr>PowerPoint Presentation</vt:lpstr>
      <vt:lpstr>PowerPoint Presentation</vt:lpstr>
      <vt:lpstr>Look out for these retailers and special promotions they run!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Survive Christmas</dc:title>
  <dc:creator>Charlotte Minty</dc:creator>
  <cp:lastModifiedBy>Charlotte Minty</cp:lastModifiedBy>
  <cp:revision>79</cp:revision>
  <dcterms:created xsi:type="dcterms:W3CDTF">2025-09-29T09:05:58Z</dcterms:created>
  <dcterms:modified xsi:type="dcterms:W3CDTF">2025-11-25T22:02:09Z</dcterms:modified>
</cp:coreProperties>
</file>