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1"/>
  </p:notesMasterIdLst>
  <p:sldIdLst>
    <p:sldId id="256" r:id="rId2"/>
    <p:sldId id="278" r:id="rId3"/>
    <p:sldId id="271" r:id="rId4"/>
    <p:sldId id="270" r:id="rId5"/>
    <p:sldId id="280" r:id="rId6"/>
    <p:sldId id="282" r:id="rId7"/>
    <p:sldId id="279" r:id="rId8"/>
    <p:sldId id="277" r:id="rId9"/>
    <p:sldId id="258" r:id="rId10"/>
    <p:sldId id="260" r:id="rId11"/>
    <p:sldId id="261" r:id="rId12"/>
    <p:sldId id="283" r:id="rId13"/>
    <p:sldId id="263" r:id="rId14"/>
    <p:sldId id="266" r:id="rId15"/>
    <p:sldId id="264" r:id="rId16"/>
    <p:sldId id="265" r:id="rId17"/>
    <p:sldId id="273" r:id="rId18"/>
    <p:sldId id="274" r:id="rId19"/>
    <p:sldId id="269"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y Sykes" initials="CS" lastIdx="1" clrIdx="0">
    <p:extLst>
      <p:ext uri="{19B8F6BF-5375-455C-9EA6-DF929625EA0E}">
        <p15:presenceInfo xmlns:p15="http://schemas.microsoft.com/office/powerpoint/2012/main" userId="S-1-5-21-299538407-3153637850-1441602400-1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714" y="13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12T12:23:11.421" idx="1">
    <p:pos x="794" y="131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D9D596-841F-4B5E-B1A4-22BE82DEDF93}" type="datetimeFigureOut">
              <a:rPr lang="en-GB" smtClean="0"/>
              <a:t>08/10/2024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2BC7FF-AC23-45CD-9F74-0B4F713A3196}" type="slidenum">
              <a:rPr lang="en-GB" smtClean="0"/>
              <a:t>‹#›</a:t>
            </a:fld>
            <a:endParaRPr lang="en-GB"/>
          </a:p>
        </p:txBody>
      </p:sp>
    </p:spTree>
    <p:extLst>
      <p:ext uri="{BB962C8B-B14F-4D97-AF65-F5344CB8AC3E}">
        <p14:creationId xmlns:p14="http://schemas.microsoft.com/office/powerpoint/2010/main" val="25522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a:t>
            </a:fld>
            <a:endParaRPr lang="en-GB"/>
          </a:p>
        </p:txBody>
      </p:sp>
    </p:spTree>
    <p:extLst>
      <p:ext uri="{BB962C8B-B14F-4D97-AF65-F5344CB8AC3E}">
        <p14:creationId xmlns:p14="http://schemas.microsoft.com/office/powerpoint/2010/main" val="110629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10</a:t>
            </a:fld>
            <a:endParaRPr lang="en-GB"/>
          </a:p>
        </p:txBody>
      </p:sp>
    </p:spTree>
    <p:extLst>
      <p:ext uri="{BB962C8B-B14F-4D97-AF65-F5344CB8AC3E}">
        <p14:creationId xmlns:p14="http://schemas.microsoft.com/office/powerpoint/2010/main" val="229285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11</a:t>
            </a:fld>
            <a:endParaRPr lang="en-GB"/>
          </a:p>
        </p:txBody>
      </p:sp>
    </p:spTree>
    <p:extLst>
      <p:ext uri="{BB962C8B-B14F-4D97-AF65-F5344CB8AC3E}">
        <p14:creationId xmlns:p14="http://schemas.microsoft.com/office/powerpoint/2010/main" val="4238093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BC7FF-AC23-45CD-9F74-0B4F713A3196}" type="slidenum">
              <a:rPr lang="en-GB" smtClean="0"/>
              <a:t>12</a:t>
            </a:fld>
            <a:endParaRPr lang="en-GB"/>
          </a:p>
        </p:txBody>
      </p:sp>
    </p:spTree>
    <p:extLst>
      <p:ext uri="{BB962C8B-B14F-4D97-AF65-F5344CB8AC3E}">
        <p14:creationId xmlns:p14="http://schemas.microsoft.com/office/powerpoint/2010/main" val="381487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13</a:t>
            </a:fld>
            <a:endParaRPr lang="en-GB"/>
          </a:p>
        </p:txBody>
      </p:sp>
    </p:spTree>
    <p:extLst>
      <p:ext uri="{BB962C8B-B14F-4D97-AF65-F5344CB8AC3E}">
        <p14:creationId xmlns:p14="http://schemas.microsoft.com/office/powerpoint/2010/main" val="204238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14</a:t>
            </a:fld>
            <a:endParaRPr lang="en-GB"/>
          </a:p>
        </p:txBody>
      </p:sp>
    </p:spTree>
    <p:extLst>
      <p:ext uri="{BB962C8B-B14F-4D97-AF65-F5344CB8AC3E}">
        <p14:creationId xmlns:p14="http://schemas.microsoft.com/office/powerpoint/2010/main" val="97517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15</a:t>
            </a:fld>
            <a:endParaRPr lang="en-GB"/>
          </a:p>
        </p:txBody>
      </p:sp>
    </p:spTree>
    <p:extLst>
      <p:ext uri="{BB962C8B-B14F-4D97-AF65-F5344CB8AC3E}">
        <p14:creationId xmlns:p14="http://schemas.microsoft.com/office/powerpoint/2010/main" val="43574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16</a:t>
            </a:fld>
            <a:endParaRPr lang="en-GB"/>
          </a:p>
        </p:txBody>
      </p:sp>
    </p:spTree>
    <p:extLst>
      <p:ext uri="{BB962C8B-B14F-4D97-AF65-F5344CB8AC3E}">
        <p14:creationId xmlns:p14="http://schemas.microsoft.com/office/powerpoint/2010/main" val="342557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17</a:t>
            </a:fld>
            <a:endParaRPr lang="en-GB"/>
          </a:p>
        </p:txBody>
      </p:sp>
    </p:spTree>
    <p:extLst>
      <p:ext uri="{BB962C8B-B14F-4D97-AF65-F5344CB8AC3E}">
        <p14:creationId xmlns:p14="http://schemas.microsoft.com/office/powerpoint/2010/main" val="3299234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18</a:t>
            </a:fld>
            <a:endParaRPr lang="en-GB"/>
          </a:p>
        </p:txBody>
      </p:sp>
    </p:spTree>
    <p:extLst>
      <p:ext uri="{BB962C8B-B14F-4D97-AF65-F5344CB8AC3E}">
        <p14:creationId xmlns:p14="http://schemas.microsoft.com/office/powerpoint/2010/main" val="151265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E22BC7FF-AC23-45CD-9F74-0B4F713A3196}" type="slidenum">
              <a:rPr lang="en-GB" smtClean="0"/>
              <a:t>2</a:t>
            </a:fld>
            <a:endParaRPr lang="en-GB"/>
          </a:p>
        </p:txBody>
      </p:sp>
    </p:spTree>
    <p:extLst>
      <p:ext uri="{BB962C8B-B14F-4D97-AF65-F5344CB8AC3E}">
        <p14:creationId xmlns:p14="http://schemas.microsoft.com/office/powerpoint/2010/main" val="67790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3</a:t>
            </a:fld>
            <a:endParaRPr lang="en-GB"/>
          </a:p>
        </p:txBody>
      </p:sp>
    </p:spTree>
    <p:extLst>
      <p:ext uri="{BB962C8B-B14F-4D97-AF65-F5344CB8AC3E}">
        <p14:creationId xmlns:p14="http://schemas.microsoft.com/office/powerpoint/2010/main" val="268477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4</a:t>
            </a:fld>
            <a:endParaRPr lang="en-GB"/>
          </a:p>
        </p:txBody>
      </p:sp>
    </p:spTree>
    <p:extLst>
      <p:ext uri="{BB962C8B-B14F-4D97-AF65-F5344CB8AC3E}">
        <p14:creationId xmlns:p14="http://schemas.microsoft.com/office/powerpoint/2010/main" val="285055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BC7FF-AC23-45CD-9F74-0B4F713A3196}" type="slidenum">
              <a:rPr lang="en-GB" smtClean="0"/>
              <a:t>5</a:t>
            </a:fld>
            <a:endParaRPr lang="en-GB"/>
          </a:p>
        </p:txBody>
      </p:sp>
    </p:spTree>
    <p:extLst>
      <p:ext uri="{BB962C8B-B14F-4D97-AF65-F5344CB8AC3E}">
        <p14:creationId xmlns:p14="http://schemas.microsoft.com/office/powerpoint/2010/main" val="87549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BC7FF-AC23-45CD-9F74-0B4F713A3196}" type="slidenum">
              <a:rPr lang="en-GB" smtClean="0"/>
              <a:t>6</a:t>
            </a:fld>
            <a:endParaRPr lang="en-GB"/>
          </a:p>
        </p:txBody>
      </p:sp>
    </p:spTree>
    <p:extLst>
      <p:ext uri="{BB962C8B-B14F-4D97-AF65-F5344CB8AC3E}">
        <p14:creationId xmlns:p14="http://schemas.microsoft.com/office/powerpoint/2010/main" val="370200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BC7FF-AC23-45CD-9F74-0B4F713A3196}" type="slidenum">
              <a:rPr lang="en-GB" smtClean="0"/>
              <a:t>7</a:t>
            </a:fld>
            <a:endParaRPr lang="en-GB"/>
          </a:p>
        </p:txBody>
      </p:sp>
    </p:spTree>
    <p:extLst>
      <p:ext uri="{BB962C8B-B14F-4D97-AF65-F5344CB8AC3E}">
        <p14:creationId xmlns:p14="http://schemas.microsoft.com/office/powerpoint/2010/main" val="241595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BC7FF-AC23-45CD-9F74-0B4F713A3196}" type="slidenum">
              <a:rPr lang="en-GB" smtClean="0"/>
              <a:t>8</a:t>
            </a:fld>
            <a:endParaRPr lang="en-GB"/>
          </a:p>
        </p:txBody>
      </p:sp>
    </p:spTree>
    <p:extLst>
      <p:ext uri="{BB962C8B-B14F-4D97-AF65-F5344CB8AC3E}">
        <p14:creationId xmlns:p14="http://schemas.microsoft.com/office/powerpoint/2010/main" val="383765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9</a:t>
            </a:fld>
            <a:endParaRPr lang="en-GB"/>
          </a:p>
        </p:txBody>
      </p:sp>
    </p:spTree>
    <p:extLst>
      <p:ext uri="{BB962C8B-B14F-4D97-AF65-F5344CB8AC3E}">
        <p14:creationId xmlns:p14="http://schemas.microsoft.com/office/powerpoint/2010/main" val="118449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743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97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08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796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3148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903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10/8/2024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391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303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517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395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616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916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29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10/8/2024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49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10/8/2024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15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10/8/2024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738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095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10/8/2024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2858078"/>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honicsplay.co.uk/BuriedTreasure2.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One Curriculum Afternoon      </a:t>
            </a:r>
          </a:p>
        </p:txBody>
      </p:sp>
      <p:sp>
        <p:nvSpPr>
          <p:cNvPr id="3" name="Subtitle 2"/>
          <p:cNvSpPr>
            <a:spLocks noGrp="1"/>
          </p:cNvSpPr>
          <p:nvPr>
            <p:ph type="subTitle" idx="1"/>
          </p:nvPr>
        </p:nvSpPr>
        <p:spPr/>
        <p:txBody>
          <a:bodyPr>
            <a:normAutofit/>
          </a:bodyPr>
          <a:lstStyle/>
          <a:p>
            <a:r>
              <a:rPr lang="en-GB" sz="3600" b="1" dirty="0"/>
              <a:t>2024 – 2025</a:t>
            </a:r>
          </a:p>
        </p:txBody>
      </p:sp>
    </p:spTree>
    <p:extLst>
      <p:ext uri="{BB962C8B-B14F-4D97-AF65-F5344CB8AC3E}">
        <p14:creationId xmlns:p14="http://schemas.microsoft.com/office/powerpoint/2010/main" val="219878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and recording at St. Patrick’s</a:t>
            </a:r>
          </a:p>
        </p:txBody>
      </p:sp>
      <p:sp>
        <p:nvSpPr>
          <p:cNvPr id="3" name="Content Placeholder 2"/>
          <p:cNvSpPr>
            <a:spLocks noGrp="1"/>
          </p:cNvSpPr>
          <p:nvPr>
            <p:ph idx="1"/>
          </p:nvPr>
        </p:nvSpPr>
        <p:spPr>
          <a:xfrm>
            <a:off x="665557" y="2397438"/>
            <a:ext cx="11041339" cy="4363970"/>
          </a:xfrm>
        </p:spPr>
        <p:txBody>
          <a:bodyPr>
            <a:normAutofit lnSpcReduction="10000"/>
          </a:bodyPr>
          <a:lstStyle/>
          <a:p>
            <a:r>
              <a:rPr lang="en-GB" sz="2800" dirty="0">
                <a:latin typeface="Calibri" panose="020F0502020204030204" pitchFamily="34" charset="0"/>
              </a:rPr>
              <a:t>Children will be teacher assessed against objectives from the National Curriculum.</a:t>
            </a:r>
            <a:endParaRPr lang="en-GB" sz="2800" i="1" dirty="0">
              <a:latin typeface="Calibri" panose="020F0502020204030204" pitchFamily="34" charset="0"/>
            </a:endParaRPr>
          </a:p>
          <a:p>
            <a:r>
              <a:rPr lang="en-GB" sz="2800" dirty="0">
                <a:latin typeface="Calibri" panose="020F0502020204030204" pitchFamily="34" charset="0"/>
              </a:rPr>
              <a:t>Within school we are continually assessing against objectives for the end of  each Stage using the terminology: </a:t>
            </a:r>
            <a:r>
              <a:rPr lang="en-GB" sz="2800" i="1" dirty="0">
                <a:solidFill>
                  <a:srgbClr val="0070C0"/>
                </a:solidFill>
                <a:latin typeface="Calibri" panose="020F0502020204030204" pitchFamily="34" charset="0"/>
              </a:rPr>
              <a:t>Working Below Expectations</a:t>
            </a:r>
            <a:r>
              <a:rPr lang="en-GB" sz="2800" i="1" dirty="0">
                <a:latin typeface="Calibri" panose="020F0502020204030204" pitchFamily="34" charset="0"/>
              </a:rPr>
              <a:t>; </a:t>
            </a:r>
            <a:r>
              <a:rPr lang="en-GB" sz="2800" i="1" dirty="0">
                <a:solidFill>
                  <a:srgbClr val="FF0000"/>
                </a:solidFill>
                <a:latin typeface="Calibri" panose="020F0502020204030204" pitchFamily="34" charset="0"/>
              </a:rPr>
              <a:t>Working Towards Expectations</a:t>
            </a:r>
            <a:r>
              <a:rPr lang="en-GB" sz="2800" i="1" dirty="0">
                <a:latin typeface="Calibri" panose="020F0502020204030204" pitchFamily="34" charset="0"/>
              </a:rPr>
              <a:t>; </a:t>
            </a:r>
            <a:r>
              <a:rPr lang="en-GB" sz="2800" i="1" dirty="0">
                <a:solidFill>
                  <a:srgbClr val="FFC000"/>
                </a:solidFill>
                <a:latin typeface="Calibri" panose="020F0502020204030204" pitchFamily="34" charset="0"/>
              </a:rPr>
              <a:t>Meeting Expectations</a:t>
            </a:r>
            <a:r>
              <a:rPr lang="en-GB" sz="2800" i="1" dirty="0">
                <a:latin typeface="Calibri" panose="020F0502020204030204" pitchFamily="34" charset="0"/>
              </a:rPr>
              <a:t>; </a:t>
            </a:r>
            <a:r>
              <a:rPr lang="en-GB" sz="2800" i="1" dirty="0">
                <a:solidFill>
                  <a:srgbClr val="00B050"/>
                </a:solidFill>
                <a:latin typeface="Calibri" panose="020F0502020204030204" pitchFamily="34" charset="0"/>
              </a:rPr>
              <a:t>Exceeding Expectations</a:t>
            </a:r>
            <a:r>
              <a:rPr lang="en-GB" sz="2800" i="1" dirty="0">
                <a:latin typeface="Calibri" panose="020F0502020204030204" pitchFamily="34" charset="0"/>
              </a:rPr>
              <a:t>. </a:t>
            </a:r>
          </a:p>
          <a:p>
            <a:r>
              <a:rPr lang="en-GB" sz="2800" dirty="0">
                <a:latin typeface="Calibri" panose="020F0502020204030204" pitchFamily="34" charset="0"/>
              </a:rPr>
              <a:t>We have already started to record assessments in order to be able to measure progress throughout the year.</a:t>
            </a:r>
            <a:endParaRPr lang="en-GB" sz="2800" i="1" dirty="0">
              <a:latin typeface="Calibri" panose="020F0502020204030204" pitchFamily="34" charset="0"/>
            </a:endParaRPr>
          </a:p>
          <a:p>
            <a:r>
              <a:rPr lang="en-GB" sz="2800" dirty="0">
                <a:latin typeface="Calibri" panose="020F0502020204030204" pitchFamily="34" charset="0"/>
              </a:rPr>
              <a:t>We continue to collect data and share this information with you at the end of Autumn, Spring and Summer.</a:t>
            </a:r>
          </a:p>
          <a:p>
            <a:endParaRPr lang="en-GB" dirty="0"/>
          </a:p>
        </p:txBody>
      </p:sp>
    </p:spTree>
    <p:extLst>
      <p:ext uri="{BB962C8B-B14F-4D97-AF65-F5344CB8AC3E}">
        <p14:creationId xmlns:p14="http://schemas.microsoft.com/office/powerpoint/2010/main" val="19968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a:xfrm>
            <a:off x="646111" y="1152983"/>
            <a:ext cx="11176695" cy="5453879"/>
          </a:xfrm>
        </p:spPr>
        <p:txBody>
          <a:bodyPr>
            <a:normAutofit lnSpcReduction="10000"/>
          </a:bodyPr>
          <a:lstStyle/>
          <a:p>
            <a:r>
              <a:rPr lang="en-GB" sz="2800" b="1" dirty="0">
                <a:latin typeface="Calibri" panose="020F0502020204030204" pitchFamily="34" charset="0"/>
              </a:rPr>
              <a:t>ATTAINMENT</a:t>
            </a:r>
            <a:r>
              <a:rPr lang="en-GB" sz="2800" dirty="0">
                <a:latin typeface="Calibri" panose="020F0502020204030204" pitchFamily="34" charset="0"/>
              </a:rPr>
              <a:t>: It is not expected that children will be </a:t>
            </a:r>
            <a:r>
              <a:rPr lang="en-GB" sz="2800" dirty="0">
                <a:solidFill>
                  <a:srgbClr val="FFC000"/>
                </a:solidFill>
                <a:latin typeface="Calibri" panose="020F0502020204030204" pitchFamily="34" charset="0"/>
              </a:rPr>
              <a:t>Meeting Expectations</a:t>
            </a:r>
            <a:r>
              <a:rPr lang="en-GB" sz="2800" dirty="0">
                <a:latin typeface="Calibri" panose="020F0502020204030204" pitchFamily="34" charset="0"/>
              </a:rPr>
              <a:t> </a:t>
            </a:r>
            <a:r>
              <a:rPr lang="en-GB" sz="2800" u="sng" dirty="0">
                <a:latin typeface="Calibri" panose="020F0502020204030204" pitchFamily="34" charset="0"/>
              </a:rPr>
              <a:t>until</a:t>
            </a:r>
            <a:r>
              <a:rPr lang="en-GB" sz="2800" dirty="0">
                <a:latin typeface="Calibri" panose="020F0502020204030204" pitchFamily="34" charset="0"/>
              </a:rPr>
              <a:t> the Summer term.</a:t>
            </a:r>
          </a:p>
          <a:p>
            <a:r>
              <a:rPr lang="en-GB" sz="2800" b="1" dirty="0">
                <a:latin typeface="Calibri" panose="020F0502020204030204" pitchFamily="34" charset="0"/>
              </a:rPr>
              <a:t>PROGRESS</a:t>
            </a:r>
            <a:r>
              <a:rPr lang="en-GB" sz="2800" dirty="0">
                <a:latin typeface="Calibri" panose="020F0502020204030204" pitchFamily="34" charset="0"/>
              </a:rPr>
              <a:t>: Regardless of starting attainment and/or Stage, all children should move from </a:t>
            </a:r>
            <a:r>
              <a:rPr lang="en-GB" sz="2800" u="sng" dirty="0">
                <a:latin typeface="Calibri" panose="020F0502020204030204" pitchFamily="34" charset="0"/>
              </a:rPr>
              <a:t>one band </a:t>
            </a:r>
            <a:r>
              <a:rPr lang="en-GB" sz="2800" dirty="0">
                <a:latin typeface="Calibri" panose="020F0502020204030204" pitchFamily="34" charset="0"/>
              </a:rPr>
              <a:t>to the next in a </a:t>
            </a:r>
            <a:r>
              <a:rPr lang="en-GB" sz="2800" u="sng" dirty="0">
                <a:latin typeface="Calibri" panose="020F0502020204030204" pitchFamily="34" charset="0"/>
              </a:rPr>
              <a:t>whole year</a:t>
            </a:r>
            <a:r>
              <a:rPr lang="en-GB" sz="2800" dirty="0">
                <a:latin typeface="Calibri" panose="020F0502020204030204" pitchFamily="34" charset="0"/>
              </a:rPr>
              <a:t>.</a:t>
            </a:r>
          </a:p>
          <a:p>
            <a:r>
              <a:rPr lang="en-GB" sz="2800" dirty="0">
                <a:latin typeface="Calibri" panose="020F0502020204030204" pitchFamily="34" charset="0"/>
              </a:rPr>
              <a:t>At Parent’s Evenings, pupil progress against Stage Objectives will be discussed.</a:t>
            </a:r>
          </a:p>
          <a:p>
            <a:r>
              <a:rPr lang="en-GB" sz="2800" dirty="0">
                <a:latin typeface="Calibri" panose="020F0502020204030204" pitchFamily="34" charset="0"/>
              </a:rPr>
              <a:t>We value the starting point of each child and know that will vary.</a:t>
            </a:r>
          </a:p>
          <a:p>
            <a:r>
              <a:rPr lang="en-GB" sz="2800" dirty="0">
                <a:latin typeface="Calibri" panose="020F0502020204030204" pitchFamily="34" charset="0"/>
              </a:rPr>
              <a:t>Building foundations of knowledge, understanding and skill</a:t>
            </a:r>
          </a:p>
          <a:p>
            <a:r>
              <a:rPr lang="en-GB" sz="2800" dirty="0">
                <a:latin typeface="Calibri" panose="020F0502020204030204" pitchFamily="34" charset="0"/>
              </a:rPr>
              <a:t>Progress is individual </a:t>
            </a:r>
          </a:p>
          <a:p>
            <a:r>
              <a:rPr lang="en-GB" sz="2800" dirty="0">
                <a:latin typeface="Calibri" panose="020F0502020204030204" pitchFamily="34" charset="0"/>
              </a:rPr>
              <a:t>Each child learns and makes progress at different rates</a:t>
            </a:r>
          </a:p>
          <a:p>
            <a:r>
              <a:rPr lang="en-GB" sz="2800" dirty="0">
                <a:latin typeface="Calibri" panose="020F0502020204030204" pitchFamily="34" charset="0"/>
              </a:rPr>
              <a:t>Our aim is for children to be happy, secure and making progress.</a:t>
            </a:r>
          </a:p>
          <a:p>
            <a:endParaRPr lang="en-GB" sz="28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20638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080CF4-642A-4847-B090-B306B86C2813}"/>
              </a:ext>
            </a:extLst>
          </p:cNvPr>
          <p:cNvSpPr txBox="1"/>
          <p:nvPr/>
        </p:nvSpPr>
        <p:spPr>
          <a:xfrm>
            <a:off x="562252" y="239698"/>
            <a:ext cx="11629748" cy="646331"/>
          </a:xfrm>
          <a:prstGeom prst="rect">
            <a:avLst/>
          </a:prstGeom>
          <a:noFill/>
        </p:spPr>
        <p:txBody>
          <a:bodyPr wrap="square" rtlCol="0">
            <a:spAutoFit/>
          </a:bodyPr>
          <a:lstStyle/>
          <a:p>
            <a:r>
              <a:rPr lang="en-GB" dirty="0">
                <a:solidFill>
                  <a:srgbClr val="FF0000"/>
                </a:solidFill>
                <a:highlight>
                  <a:srgbClr val="FFFF00"/>
                </a:highlight>
              </a:rPr>
              <a:t>Saint Patrick’s Catholic Primary School are following the ‘Mastering Number Programme’ by NCTEM National Centre for Excellence in the teaching of Mathematics</a:t>
            </a:r>
            <a:r>
              <a:rPr lang="en-GB" dirty="0">
                <a:highlight>
                  <a:srgbClr val="FFFF00"/>
                </a:highlight>
              </a:rPr>
              <a:t>’  </a:t>
            </a:r>
          </a:p>
        </p:txBody>
      </p:sp>
      <p:pic>
        <p:nvPicPr>
          <p:cNvPr id="5" name="Picture 4">
            <a:extLst>
              <a:ext uri="{FF2B5EF4-FFF2-40B4-BE49-F238E27FC236}">
                <a16:creationId xmlns:a16="http://schemas.microsoft.com/office/drawing/2014/main" id="{855E809A-0CE2-4103-A631-080C73DFA1A0}"/>
              </a:ext>
            </a:extLst>
          </p:cNvPr>
          <p:cNvPicPr>
            <a:picLocks noChangeAspect="1"/>
          </p:cNvPicPr>
          <p:nvPr/>
        </p:nvPicPr>
        <p:blipFill>
          <a:blip r:embed="rId3"/>
          <a:stretch>
            <a:fillRect/>
          </a:stretch>
        </p:blipFill>
        <p:spPr>
          <a:xfrm>
            <a:off x="1125415" y="886029"/>
            <a:ext cx="7948247" cy="1744629"/>
          </a:xfrm>
          <a:prstGeom prst="rect">
            <a:avLst/>
          </a:prstGeom>
        </p:spPr>
      </p:pic>
      <p:sp>
        <p:nvSpPr>
          <p:cNvPr id="6" name="TextBox 5">
            <a:extLst>
              <a:ext uri="{FF2B5EF4-FFF2-40B4-BE49-F238E27FC236}">
                <a16:creationId xmlns:a16="http://schemas.microsoft.com/office/drawing/2014/main" id="{9812B52D-451B-47E8-A7E6-E65B0457B2D7}"/>
              </a:ext>
            </a:extLst>
          </p:cNvPr>
          <p:cNvSpPr txBox="1"/>
          <p:nvPr/>
        </p:nvSpPr>
        <p:spPr>
          <a:xfrm>
            <a:off x="562252" y="2377440"/>
            <a:ext cx="10340210" cy="5370701"/>
          </a:xfrm>
          <a:prstGeom prst="rect">
            <a:avLst/>
          </a:prstGeom>
          <a:noFill/>
        </p:spPr>
        <p:txBody>
          <a:bodyPr wrap="square" rtlCol="0">
            <a:spAutoFit/>
          </a:bodyPr>
          <a:lstStyle/>
          <a:p>
            <a:r>
              <a:rPr lang="en-GB" sz="1700" dirty="0"/>
              <a:t>Our aim is to secure a firm foundation in the development of good number sense for </a:t>
            </a:r>
            <a:r>
              <a:rPr lang="en-GB" sz="1700" b="1" i="1" dirty="0"/>
              <a:t>all</a:t>
            </a:r>
            <a:r>
              <a:rPr lang="en-GB" sz="1700" dirty="0"/>
              <a:t> children from Reception through to Year 6. Lessons are designed with careful small steps, questions and tasks to ensure the learning is not superficial. A lot of time is spent on developing deep understanding of key ideas about number that are essential for all future learning. We encourage the children to’ think like a mathematician’ and ask them to explain how they have gone about solving a problem. We work with them to test, prove, explain, reflect and spot patterns. The aim over time is that all children will leave KS1 with fluency in calculation and a confidence and flexibility with number. </a:t>
            </a:r>
          </a:p>
          <a:p>
            <a:endParaRPr lang="en-GB" sz="1700" dirty="0"/>
          </a:p>
          <a:p>
            <a:r>
              <a:rPr lang="en-GB" sz="1700" i="1" dirty="0"/>
              <a:t>What can you do to support your child?</a:t>
            </a:r>
          </a:p>
          <a:p>
            <a:r>
              <a:rPr lang="en-GB" sz="1700" dirty="0"/>
              <a:t>Maths is all around us. Count things around you. Count things you cannot touch, like lights (more difficult). Count in 1’s up to 20, 50,100, forwards </a:t>
            </a:r>
            <a:r>
              <a:rPr lang="en-GB" sz="1700" b="1" dirty="0"/>
              <a:t>and</a:t>
            </a:r>
            <a:r>
              <a:rPr lang="en-GB" sz="1700" dirty="0"/>
              <a:t> backwards. Count in 2’s from 2 (even numbers) or if that’s easy for your child try from 1,( odd numbers). Later in the year count in 10’s and 5’s, again forwards and backwards. </a:t>
            </a:r>
          </a:p>
          <a:p>
            <a:r>
              <a:rPr lang="en-GB" sz="1700" dirty="0"/>
              <a:t>Play games where you have to count like snakes and ladders. Look around for different shapes . Plan an outing or follow a recipe. Ask children if they can see any patterns in numbers. Make it fun.</a:t>
            </a:r>
          </a:p>
          <a:p>
            <a:endParaRPr lang="en-GB" dirty="0"/>
          </a:p>
          <a:p>
            <a:endParaRPr lang="en-GB" dirty="0"/>
          </a:p>
          <a:p>
            <a:endParaRPr lang="en-GB" dirty="0"/>
          </a:p>
        </p:txBody>
      </p:sp>
    </p:spTree>
    <p:extLst>
      <p:ext uri="{BB962C8B-B14F-4D97-AF65-F5344CB8AC3E}">
        <p14:creationId xmlns:p14="http://schemas.microsoft.com/office/powerpoint/2010/main" val="396830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in Year One </a:t>
            </a:r>
            <a:br>
              <a:rPr lang="en-GB" dirty="0"/>
            </a:br>
            <a:endParaRPr lang="en-GB" dirty="0"/>
          </a:p>
        </p:txBody>
      </p:sp>
      <p:sp>
        <p:nvSpPr>
          <p:cNvPr id="3" name="Content Placeholder 2"/>
          <p:cNvSpPr>
            <a:spLocks noGrp="1"/>
          </p:cNvSpPr>
          <p:nvPr>
            <p:ph idx="1"/>
          </p:nvPr>
        </p:nvSpPr>
        <p:spPr>
          <a:xfrm>
            <a:off x="691315" y="2294406"/>
            <a:ext cx="11273158" cy="4563593"/>
          </a:xfrm>
        </p:spPr>
        <p:txBody>
          <a:bodyPr>
            <a:normAutofit fontScale="85000" lnSpcReduction="10000"/>
          </a:bodyPr>
          <a:lstStyle/>
          <a:p>
            <a:pPr marL="0" indent="0">
              <a:buNone/>
            </a:pPr>
            <a:r>
              <a:rPr lang="en-GB" dirty="0"/>
              <a:t>Words are made up from small units of sound called phonemes. Phonics teaches children to be able to listen carefully and identify the phonemes that make up each word. This helps children to learn to read words and to spell words </a:t>
            </a:r>
          </a:p>
          <a:p>
            <a:pPr marL="0" indent="0">
              <a:buNone/>
            </a:pPr>
            <a:r>
              <a:rPr lang="en-GB" dirty="0"/>
              <a:t>In phonics lessons children are taught three main things: </a:t>
            </a:r>
          </a:p>
          <a:p>
            <a:r>
              <a:rPr lang="en-GB" b="1" dirty="0"/>
              <a:t>GPCs</a:t>
            </a:r>
            <a:r>
              <a:rPr lang="en-GB" dirty="0"/>
              <a:t> </a:t>
            </a:r>
          </a:p>
          <a:p>
            <a:pPr marL="0" indent="0">
              <a:buNone/>
            </a:pPr>
            <a:r>
              <a:rPr lang="en-GB" dirty="0"/>
              <a:t>They are taught GPCs. This stands for grapheme phoneme correspondences. This simply means that they are taught all the phonemes in the English language and ways of writing them down. These sounds are taught in a particular order. The first sounds to be taught are </a:t>
            </a:r>
            <a:r>
              <a:rPr lang="en-GB" b="1" dirty="0"/>
              <a:t>s, a, t, p. </a:t>
            </a:r>
            <a:endParaRPr lang="en-GB" dirty="0"/>
          </a:p>
          <a:p>
            <a:r>
              <a:rPr lang="en-GB" b="1" dirty="0"/>
              <a:t>Blending</a:t>
            </a:r>
            <a:r>
              <a:rPr lang="en-GB" dirty="0"/>
              <a:t> </a:t>
            </a:r>
          </a:p>
          <a:p>
            <a:pPr marL="0" indent="0">
              <a:buNone/>
            </a:pPr>
            <a:r>
              <a:rPr lang="en-GB" dirty="0"/>
              <a:t>Children are taught to be able to blend. This is when children say the sounds that make up a word and are able to merge the sounds together until they can hear what the word is. This skill is vital in learning to read. </a:t>
            </a:r>
          </a:p>
          <a:p>
            <a:r>
              <a:rPr lang="en-GB" b="1" dirty="0"/>
              <a:t>Segmenting</a:t>
            </a:r>
            <a:r>
              <a:rPr lang="en-GB" dirty="0"/>
              <a:t> </a:t>
            </a:r>
          </a:p>
          <a:p>
            <a:pPr marL="0" indent="0">
              <a:buNone/>
            </a:pPr>
            <a:r>
              <a:rPr lang="en-GB" dirty="0"/>
              <a:t>Children are also taught to segment. This is the opposite of blending. Children are able to say a word and then break it up into the phonemes that make it up. This skill is vital in being able to spell words. </a:t>
            </a:r>
          </a:p>
          <a:p>
            <a:endParaRPr lang="en-GB" dirty="0"/>
          </a:p>
        </p:txBody>
      </p:sp>
      <p:sp>
        <p:nvSpPr>
          <p:cNvPr id="4" name="AutoShape 2" descr="Image result for phonic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96" y="71935"/>
            <a:ext cx="3451538" cy="2001892"/>
          </a:xfrm>
          <a:prstGeom prst="rect">
            <a:avLst/>
          </a:prstGeom>
        </p:spPr>
      </p:pic>
    </p:spTree>
    <p:extLst>
      <p:ext uri="{BB962C8B-B14F-4D97-AF65-F5344CB8AC3E}">
        <p14:creationId xmlns:p14="http://schemas.microsoft.com/office/powerpoint/2010/main" val="113768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a:r>
          </a:p>
        </p:txBody>
      </p:sp>
      <p:sp>
        <p:nvSpPr>
          <p:cNvPr id="3" name="Content Placeholder 2"/>
          <p:cNvSpPr>
            <a:spLocks noGrp="1"/>
          </p:cNvSpPr>
          <p:nvPr>
            <p:ph idx="1"/>
          </p:nvPr>
        </p:nvSpPr>
        <p:spPr>
          <a:xfrm>
            <a:off x="910256" y="1396396"/>
            <a:ext cx="11105733" cy="5326375"/>
          </a:xfrm>
        </p:spPr>
        <p:txBody>
          <a:bodyPr>
            <a:normAutofit fontScale="85000" lnSpcReduction="20000"/>
          </a:bodyPr>
          <a:lstStyle/>
          <a:p>
            <a:pPr>
              <a:buFontTx/>
              <a:buNone/>
            </a:pPr>
            <a:r>
              <a:rPr lang="en-GB" u="sng" dirty="0">
                <a:latin typeface="Comic Sans MS" pitchFamily="66" charset="0"/>
              </a:rPr>
              <a:t>Reading Scheme: </a:t>
            </a:r>
            <a:r>
              <a:rPr lang="en-GB" dirty="0">
                <a:latin typeface="Comic Sans MS" pitchFamily="66" charset="0"/>
              </a:rPr>
              <a:t>Your child will be sent home a reading book on a Monday. We ask that you build on their reading skills by </a:t>
            </a:r>
            <a:r>
              <a:rPr lang="en-GB" b="1" dirty="0">
                <a:solidFill>
                  <a:srgbClr val="00B050"/>
                </a:solidFill>
                <a:highlight>
                  <a:srgbClr val="00FFFF"/>
                </a:highlight>
                <a:latin typeface="Comic Sans MS" pitchFamily="66" charset="0"/>
              </a:rPr>
              <a:t>rereading the book throughout the week </a:t>
            </a:r>
            <a:r>
              <a:rPr lang="en-GB" dirty="0">
                <a:latin typeface="Comic Sans MS" pitchFamily="66" charset="0"/>
              </a:rPr>
              <a:t>– developing a fluent and confident reader. During read 1 the children will be focusing on basic understanding, decoding and predictions. It is during subsequent reads that your child can build on their understanding. PLEASE SEE OUR CLASS PAGE FOR MORE SUPPORT. </a:t>
            </a:r>
            <a:endParaRPr lang="en-GB" u="sng" dirty="0">
              <a:latin typeface="Comic Sans MS" pitchFamily="66" charset="0"/>
            </a:endParaRPr>
          </a:p>
          <a:p>
            <a:pPr>
              <a:buFontTx/>
              <a:buNone/>
            </a:pPr>
            <a:endParaRPr lang="en-GB" u="sng" dirty="0">
              <a:latin typeface="Comic Sans MS" pitchFamily="66" charset="0"/>
            </a:endParaRPr>
          </a:p>
          <a:p>
            <a:pPr>
              <a:buFontTx/>
              <a:buNone/>
            </a:pPr>
            <a:r>
              <a:rPr lang="en-GB" u="sng" dirty="0">
                <a:latin typeface="Comic Sans MS" pitchFamily="66" charset="0"/>
              </a:rPr>
              <a:t>Read for pleasure </a:t>
            </a:r>
          </a:p>
          <a:p>
            <a:pPr>
              <a:buFontTx/>
              <a:buNone/>
            </a:pPr>
            <a:r>
              <a:rPr lang="en-GB" dirty="0">
                <a:latin typeface="Comic Sans MS" pitchFamily="66" charset="0"/>
              </a:rPr>
              <a:t>Reading doesn’t always have to be the school book but can be own stories at home, menus, magazines, newspapers- anything that your child wants to read. Our first aim is to generate a passion for reading! This begins with you and so get reading </a:t>
            </a:r>
            <a:r>
              <a:rPr lang="en-GB" dirty="0">
                <a:latin typeface="Comic Sans MS" pitchFamily="66" charset="0"/>
                <a:sym typeface="Wingdings" panose="05000000000000000000" pitchFamily="2" charset="2"/>
              </a:rPr>
              <a:t> There are lots of tips and reading suggestions on our class page. </a:t>
            </a:r>
            <a:endParaRPr lang="en-GB" dirty="0">
              <a:latin typeface="Comic Sans MS" pitchFamily="66" charset="0"/>
            </a:endParaRPr>
          </a:p>
          <a:p>
            <a:pPr>
              <a:buFontTx/>
              <a:buNone/>
            </a:pPr>
            <a:endParaRPr lang="en-GB" dirty="0">
              <a:latin typeface="Comic Sans MS" pitchFamily="66" charset="0"/>
            </a:endParaRPr>
          </a:p>
          <a:p>
            <a:pPr>
              <a:buFontTx/>
              <a:buNone/>
            </a:pPr>
            <a:r>
              <a:rPr lang="en-GB" u="sng" dirty="0">
                <a:latin typeface="Comic Sans MS" pitchFamily="66" charset="0"/>
              </a:rPr>
              <a:t>Tips and Hints</a:t>
            </a:r>
          </a:p>
          <a:p>
            <a:r>
              <a:rPr lang="en-GB" dirty="0">
                <a:latin typeface="Comic Sans MS" pitchFamily="66" charset="0"/>
              </a:rPr>
              <a:t>  Encourage him/her to sound it out and then blend the sounds together to make the word. When they are more confident suggest they try and sound out in their head and if they know the word just say it! When reading a sentence with sounding out, get them to reread for fluency. </a:t>
            </a:r>
          </a:p>
          <a:p>
            <a:r>
              <a:rPr lang="en-GB" dirty="0">
                <a:latin typeface="Comic Sans MS" pitchFamily="66" charset="0"/>
              </a:rPr>
              <a:t>Discuss the picture in context to the sentence – can they spot any extra information from the illustration. </a:t>
            </a:r>
          </a:p>
          <a:p>
            <a:r>
              <a:rPr lang="en-GB" dirty="0">
                <a:latin typeface="Comic Sans MS" pitchFamily="66" charset="0"/>
              </a:rPr>
              <a:t>How often do you sit down with a book? Children will respond to actions that they see and hear. Therefore, if possible, enjoy reading yourself and discuss the book.</a:t>
            </a:r>
          </a:p>
          <a:p>
            <a:endParaRPr lang="en-GB" dirty="0"/>
          </a:p>
        </p:txBody>
      </p:sp>
      <p:pic>
        <p:nvPicPr>
          <p:cNvPr id="4" name="Picture 4" descr="MCj04345830000[1]"/>
          <p:cNvPicPr>
            <a:picLocks noChangeAspect="1" noChangeArrowheads="1"/>
          </p:cNvPicPr>
          <p:nvPr/>
        </p:nvPicPr>
        <p:blipFill>
          <a:blip r:embed="rId3" cstate="print"/>
          <a:srcRect/>
          <a:stretch>
            <a:fillRect/>
          </a:stretch>
        </p:blipFill>
        <p:spPr bwMode="auto">
          <a:xfrm>
            <a:off x="9282651" y="50196"/>
            <a:ext cx="1825625" cy="1346200"/>
          </a:xfrm>
          <a:prstGeom prst="rect">
            <a:avLst/>
          </a:prstGeom>
          <a:noFill/>
        </p:spPr>
      </p:pic>
    </p:spTree>
    <p:extLst>
      <p:ext uri="{BB962C8B-B14F-4D97-AF65-F5344CB8AC3E}">
        <p14:creationId xmlns:p14="http://schemas.microsoft.com/office/powerpoint/2010/main" val="81742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Test</a:t>
            </a:r>
          </a:p>
        </p:txBody>
      </p:sp>
      <p:sp>
        <p:nvSpPr>
          <p:cNvPr id="3" name="Content Placeholder 2"/>
          <p:cNvSpPr>
            <a:spLocks noGrp="1"/>
          </p:cNvSpPr>
          <p:nvPr>
            <p:ph idx="1"/>
          </p:nvPr>
        </p:nvSpPr>
        <p:spPr>
          <a:xfrm>
            <a:off x="704194" y="2204254"/>
            <a:ext cx="11234521" cy="4653745"/>
          </a:xfrm>
        </p:spPr>
        <p:txBody>
          <a:bodyPr>
            <a:normAutofit fontScale="92500" lnSpcReduction="20000"/>
          </a:bodyPr>
          <a:lstStyle/>
          <a:p>
            <a:r>
              <a:rPr lang="en-GB" b="1" u="sng" dirty="0">
                <a:latin typeface="Comic Sans MS" pitchFamily="66" charset="0"/>
              </a:rPr>
              <a:t>What was expected of the children?</a:t>
            </a:r>
            <a:r>
              <a:rPr lang="en-GB" b="1" dirty="0">
                <a:latin typeface="Comic Sans MS" pitchFamily="66" charset="0"/>
              </a:rPr>
              <a:t> </a:t>
            </a:r>
          </a:p>
          <a:p>
            <a:r>
              <a:rPr lang="en-GB" dirty="0">
                <a:latin typeface="Comic Sans MS" pitchFamily="66" charset="0"/>
              </a:rPr>
              <a:t>  The check is very similar to tasks the children already complete during phonics lessons. </a:t>
            </a:r>
            <a:endParaRPr lang="en-GB" b="1" dirty="0">
              <a:latin typeface="Comic Sans MS" pitchFamily="66" charset="0"/>
            </a:endParaRPr>
          </a:p>
          <a:p>
            <a:r>
              <a:rPr lang="en-GB" dirty="0">
                <a:latin typeface="Comic Sans MS" pitchFamily="66" charset="0"/>
              </a:rPr>
              <a:t> Children will be asked to ‘sound out’ a word and blend the sounds together.eg d-o-g - dog. </a:t>
            </a:r>
            <a:endParaRPr lang="en-GB" b="1" dirty="0">
              <a:latin typeface="Comic Sans MS" pitchFamily="66" charset="0"/>
            </a:endParaRPr>
          </a:p>
          <a:p>
            <a:r>
              <a:rPr lang="en-GB" dirty="0">
                <a:latin typeface="Comic Sans MS" pitchFamily="66" charset="0"/>
              </a:rPr>
              <a:t>The focus of the check is to see which sounds the children know and therefore the children will  be asked to read made up ‘nonsense’  words.  </a:t>
            </a:r>
            <a:r>
              <a:rPr lang="en-GB" dirty="0" err="1">
                <a:latin typeface="Comic Sans MS" pitchFamily="66" charset="0"/>
              </a:rPr>
              <a:t>Zong</a:t>
            </a:r>
            <a:r>
              <a:rPr lang="en-GB" dirty="0">
                <a:latin typeface="Comic Sans MS" pitchFamily="66" charset="0"/>
              </a:rPr>
              <a:t>, </a:t>
            </a:r>
            <a:r>
              <a:rPr lang="en-GB" dirty="0" err="1">
                <a:latin typeface="Comic Sans MS" pitchFamily="66" charset="0"/>
              </a:rPr>
              <a:t>Phrang</a:t>
            </a:r>
            <a:r>
              <a:rPr lang="en-GB" dirty="0">
                <a:latin typeface="Comic Sans MS" pitchFamily="66" charset="0"/>
              </a:rPr>
              <a:t> and </a:t>
            </a:r>
            <a:r>
              <a:rPr lang="en-GB" dirty="0" err="1">
                <a:latin typeface="Comic Sans MS" pitchFamily="66" charset="0"/>
              </a:rPr>
              <a:t>zog</a:t>
            </a:r>
            <a:r>
              <a:rPr lang="en-GB" dirty="0">
                <a:latin typeface="Comic Sans MS" pitchFamily="66" charset="0"/>
              </a:rPr>
              <a:t> are all examples. </a:t>
            </a:r>
          </a:p>
          <a:p>
            <a:endParaRPr lang="en-GB" b="1" dirty="0">
              <a:latin typeface="Comic Sans MS" pitchFamily="66" charset="0"/>
            </a:endParaRPr>
          </a:p>
          <a:p>
            <a:r>
              <a:rPr lang="en-GB" b="1" u="sng" dirty="0">
                <a:latin typeface="Comic Sans MS" pitchFamily="66" charset="0"/>
              </a:rPr>
              <a:t>What can you do to support your child? </a:t>
            </a:r>
            <a:r>
              <a:rPr lang="en-GB" b="1" dirty="0">
                <a:latin typeface="Comic Sans MS" pitchFamily="66" charset="0"/>
              </a:rPr>
              <a:t> </a:t>
            </a:r>
          </a:p>
          <a:p>
            <a:pPr lvl="0"/>
            <a:r>
              <a:rPr lang="en-GB" dirty="0">
                <a:latin typeface="Comic Sans MS" pitchFamily="66" charset="0"/>
              </a:rPr>
              <a:t>Encourage your child to ‘sound out’ when reading or writing. Focusing particularly on spotting more unusual sound patterns.  </a:t>
            </a:r>
            <a:endParaRPr lang="en-GB" b="1" dirty="0">
              <a:latin typeface="Comic Sans MS" pitchFamily="66" charset="0"/>
            </a:endParaRPr>
          </a:p>
          <a:p>
            <a:pPr lvl="0"/>
            <a:r>
              <a:rPr lang="en-GB" dirty="0">
                <a:latin typeface="Comic Sans MS" pitchFamily="66" charset="0"/>
              </a:rPr>
              <a:t>Encourage your child to use a sound mat when writing to find the sound they need (in the back of your pack). </a:t>
            </a:r>
            <a:endParaRPr lang="en-GB" b="1" dirty="0">
              <a:latin typeface="Comic Sans MS" pitchFamily="66" charset="0"/>
            </a:endParaRPr>
          </a:p>
          <a:p>
            <a:pPr lvl="0"/>
            <a:r>
              <a:rPr lang="en-GB" dirty="0">
                <a:latin typeface="Comic Sans MS" pitchFamily="66" charset="0"/>
              </a:rPr>
              <a:t>Play games! </a:t>
            </a:r>
            <a:r>
              <a:rPr lang="en-GB" b="1" u="sng" dirty="0">
                <a:latin typeface="Comic Sans MS" pitchFamily="66" charset="0"/>
                <a:hlinkClick r:id="rId3"/>
              </a:rPr>
              <a:t>www.phonicsplay.co.uk</a:t>
            </a:r>
            <a:r>
              <a:rPr lang="en-GB" dirty="0">
                <a:latin typeface="Comic Sans MS" pitchFamily="66" charset="0"/>
              </a:rPr>
              <a:t> </a:t>
            </a:r>
            <a:endParaRPr lang="en-GB" b="1" dirty="0">
              <a:latin typeface="Comic Sans MS" pitchFamily="66" charset="0"/>
            </a:endParaRPr>
          </a:p>
          <a:p>
            <a:pPr lvl="0"/>
            <a:r>
              <a:rPr lang="en-GB" dirty="0">
                <a:latin typeface="Comic Sans MS" pitchFamily="66" charset="0"/>
              </a:rPr>
              <a:t>Remember phonics is not the only thing needed to be a fluent reader!  </a:t>
            </a:r>
            <a:endParaRPr lang="en-GB" b="1" dirty="0">
              <a:latin typeface="Comic Sans MS" pitchFamily="66" charset="0"/>
            </a:endParaRPr>
          </a:p>
          <a:p>
            <a:r>
              <a:rPr lang="en-GB" b="1" dirty="0">
                <a:latin typeface="Comic Sans MS" pitchFamily="66" charset="0"/>
              </a:rPr>
              <a:t>The most important thing is to ENJOY READING!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454" y="329070"/>
            <a:ext cx="3286125" cy="1647825"/>
          </a:xfrm>
          <a:prstGeom prst="rect">
            <a:avLst/>
          </a:prstGeom>
        </p:spPr>
      </p:pic>
    </p:spTree>
    <p:extLst>
      <p:ext uri="{BB962C8B-B14F-4D97-AF65-F5344CB8AC3E}">
        <p14:creationId xmlns:p14="http://schemas.microsoft.com/office/powerpoint/2010/main" val="215440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589" y="2907012"/>
            <a:ext cx="11862411" cy="4195481"/>
          </a:xfrm>
        </p:spPr>
        <p:txBody>
          <a:bodyPr>
            <a:normAutofit/>
          </a:bodyPr>
          <a:lstStyle/>
          <a:p>
            <a:pPr marL="0" indent="0">
              <a:buNone/>
            </a:pPr>
            <a:r>
              <a:rPr lang="en-GB" sz="2400" dirty="0"/>
              <a:t>Each Thursday children will be given some home learning activities to complete at home. </a:t>
            </a:r>
            <a:endParaRPr lang="en-GB" sz="3200" b="1" u="sng" dirty="0"/>
          </a:p>
          <a:p>
            <a:pPr marL="0" indent="0" algn="ctr">
              <a:buNone/>
            </a:pPr>
            <a:r>
              <a:rPr lang="en-GB" sz="3200" b="1" u="sng" dirty="0"/>
              <a:t>Year One Home Learning </a:t>
            </a:r>
          </a:p>
          <a:p>
            <a:pPr algn="ctr">
              <a:buFont typeface="Arial" panose="020B0604020202020204" pitchFamily="34" charset="0"/>
              <a:buChar char="•"/>
            </a:pPr>
            <a:r>
              <a:rPr lang="en-GB" sz="2400" dirty="0"/>
              <a:t>Daily Reading </a:t>
            </a:r>
          </a:p>
          <a:p>
            <a:pPr algn="ctr">
              <a:buFont typeface="Arial" panose="020B0604020202020204" pitchFamily="34" charset="0"/>
              <a:buChar char="•"/>
            </a:pPr>
            <a:r>
              <a:rPr lang="en-GB" sz="2400" dirty="0"/>
              <a:t>A phonics </a:t>
            </a:r>
            <a:r>
              <a:rPr lang="en-GB" sz="2400" b="1" i="1" dirty="0"/>
              <a:t>or</a:t>
            </a:r>
            <a:r>
              <a:rPr lang="en-GB" sz="2400" dirty="0"/>
              <a:t> a number activity</a:t>
            </a:r>
          </a:p>
          <a:p>
            <a:pPr algn="ctr">
              <a:buFont typeface="Arial" panose="020B0604020202020204" pitchFamily="34" charset="0"/>
              <a:buChar char="•"/>
            </a:pPr>
            <a:r>
              <a:rPr lang="en-GB" sz="2400" dirty="0"/>
              <a:t>Word of the Week (discussion and challenge to use the word at home throughout the week).</a:t>
            </a:r>
          </a:p>
        </p:txBody>
      </p:sp>
      <p:pic>
        <p:nvPicPr>
          <p:cNvPr id="4" name="Picture 3">
            <a:extLst>
              <a:ext uri="{FF2B5EF4-FFF2-40B4-BE49-F238E27FC236}">
                <a16:creationId xmlns:a16="http://schemas.microsoft.com/office/drawing/2014/main" id="{620A2CAC-A621-4432-AF01-2B40BBC4FD46}"/>
              </a:ext>
            </a:extLst>
          </p:cNvPr>
          <p:cNvPicPr>
            <a:picLocks noChangeAspect="1"/>
          </p:cNvPicPr>
          <p:nvPr/>
        </p:nvPicPr>
        <p:blipFill>
          <a:blip r:embed="rId3"/>
          <a:stretch>
            <a:fillRect/>
          </a:stretch>
        </p:blipFill>
        <p:spPr>
          <a:xfrm>
            <a:off x="3126645" y="452718"/>
            <a:ext cx="4813705" cy="2065582"/>
          </a:xfrm>
          <a:prstGeom prst="rect">
            <a:avLst/>
          </a:prstGeom>
        </p:spPr>
      </p:pic>
    </p:spTree>
    <p:extLst>
      <p:ext uri="{BB962C8B-B14F-4D97-AF65-F5344CB8AC3E}">
        <p14:creationId xmlns:p14="http://schemas.microsoft.com/office/powerpoint/2010/main" val="355774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help your child? </a:t>
            </a:r>
          </a:p>
        </p:txBody>
      </p:sp>
      <p:pic>
        <p:nvPicPr>
          <p:cNvPr id="4" name="Content Placeholder 3"/>
          <p:cNvPicPr>
            <a:picLocks noGrp="1" noChangeAspect="1"/>
          </p:cNvPicPr>
          <p:nvPr>
            <p:ph idx="1"/>
          </p:nvPr>
        </p:nvPicPr>
        <p:blipFill>
          <a:blip r:embed="rId3"/>
          <a:stretch>
            <a:fillRect/>
          </a:stretch>
        </p:blipFill>
        <p:spPr>
          <a:xfrm>
            <a:off x="3048000" y="2568564"/>
            <a:ext cx="4686300" cy="3962400"/>
          </a:xfrm>
          <a:prstGeom prst="rect">
            <a:avLst/>
          </a:prstGeom>
        </p:spPr>
      </p:pic>
      <p:sp>
        <p:nvSpPr>
          <p:cNvPr id="5" name="TextBox 4"/>
          <p:cNvSpPr txBox="1"/>
          <p:nvPr/>
        </p:nvSpPr>
        <p:spPr>
          <a:xfrm rot="20431384">
            <a:off x="206062" y="2678806"/>
            <a:ext cx="2717442" cy="646331"/>
          </a:xfrm>
          <a:prstGeom prst="rect">
            <a:avLst/>
          </a:prstGeom>
          <a:noFill/>
        </p:spPr>
        <p:txBody>
          <a:bodyPr wrap="square" rtlCol="0">
            <a:spAutoFit/>
          </a:bodyPr>
          <a:lstStyle/>
          <a:p>
            <a:r>
              <a:rPr lang="en-GB" dirty="0"/>
              <a:t>Meal times as a family, talk, talk, talk, talk…</a:t>
            </a:r>
          </a:p>
        </p:txBody>
      </p:sp>
      <p:sp>
        <p:nvSpPr>
          <p:cNvPr id="6" name="Rectangle 5"/>
          <p:cNvSpPr/>
          <p:nvPr/>
        </p:nvSpPr>
        <p:spPr>
          <a:xfrm>
            <a:off x="6396282" y="1679424"/>
            <a:ext cx="5444119" cy="369332"/>
          </a:xfrm>
          <a:prstGeom prst="rect">
            <a:avLst/>
          </a:prstGeom>
        </p:spPr>
        <p:txBody>
          <a:bodyPr wrap="none">
            <a:spAutoFit/>
          </a:bodyPr>
          <a:lstStyle/>
          <a:p>
            <a:r>
              <a:rPr lang="en-GB" dirty="0"/>
              <a:t>Can you write the shopping list for your family? </a:t>
            </a:r>
          </a:p>
        </p:txBody>
      </p:sp>
      <p:sp>
        <p:nvSpPr>
          <p:cNvPr id="7" name="Rectangle 6"/>
          <p:cNvSpPr/>
          <p:nvPr/>
        </p:nvSpPr>
        <p:spPr>
          <a:xfrm rot="20504733">
            <a:off x="8189495" y="2662076"/>
            <a:ext cx="2727029" cy="369332"/>
          </a:xfrm>
          <a:prstGeom prst="rect">
            <a:avLst/>
          </a:prstGeom>
        </p:spPr>
        <p:txBody>
          <a:bodyPr wrap="none">
            <a:spAutoFit/>
          </a:bodyPr>
          <a:lstStyle/>
          <a:p>
            <a:r>
              <a:rPr lang="en-GB" dirty="0"/>
              <a:t>I spy with my little eye. </a:t>
            </a:r>
          </a:p>
        </p:txBody>
      </p:sp>
      <p:sp>
        <p:nvSpPr>
          <p:cNvPr id="8" name="Rectangle 7"/>
          <p:cNvSpPr/>
          <p:nvPr/>
        </p:nvSpPr>
        <p:spPr>
          <a:xfrm>
            <a:off x="8470700" y="4017369"/>
            <a:ext cx="2406428" cy="369332"/>
          </a:xfrm>
          <a:prstGeom prst="rect">
            <a:avLst/>
          </a:prstGeom>
        </p:spPr>
        <p:txBody>
          <a:bodyPr wrap="none">
            <a:spAutoFit/>
          </a:bodyPr>
          <a:lstStyle/>
          <a:p>
            <a:r>
              <a:rPr lang="en-GB" dirty="0"/>
              <a:t>Simple Simon says…</a:t>
            </a:r>
          </a:p>
        </p:txBody>
      </p:sp>
      <p:sp>
        <p:nvSpPr>
          <p:cNvPr id="9" name="Rectangle 8"/>
          <p:cNvSpPr/>
          <p:nvPr/>
        </p:nvSpPr>
        <p:spPr>
          <a:xfrm>
            <a:off x="294840" y="4386701"/>
            <a:ext cx="2404826" cy="646331"/>
          </a:xfrm>
          <a:prstGeom prst="rect">
            <a:avLst/>
          </a:prstGeom>
        </p:spPr>
        <p:txBody>
          <a:bodyPr wrap="none">
            <a:spAutoFit/>
          </a:bodyPr>
          <a:lstStyle/>
          <a:p>
            <a:r>
              <a:rPr lang="en-GB" dirty="0"/>
              <a:t>Writing with lots of </a:t>
            </a:r>
          </a:p>
          <a:p>
            <a:r>
              <a:rPr lang="en-GB" dirty="0"/>
              <a:t>Different materials.  </a:t>
            </a:r>
          </a:p>
        </p:txBody>
      </p:sp>
      <p:sp>
        <p:nvSpPr>
          <p:cNvPr id="10" name="Rectangle 9"/>
          <p:cNvSpPr/>
          <p:nvPr/>
        </p:nvSpPr>
        <p:spPr>
          <a:xfrm>
            <a:off x="8470700" y="4930997"/>
            <a:ext cx="6096000" cy="369332"/>
          </a:xfrm>
          <a:prstGeom prst="rect">
            <a:avLst/>
          </a:prstGeom>
        </p:spPr>
        <p:txBody>
          <a:bodyPr>
            <a:spAutoFit/>
          </a:bodyPr>
          <a:lstStyle/>
          <a:p>
            <a:r>
              <a:rPr lang="en-GB" dirty="0"/>
              <a:t>Send a post card. </a:t>
            </a:r>
          </a:p>
        </p:txBody>
      </p:sp>
      <p:sp>
        <p:nvSpPr>
          <p:cNvPr id="11" name="TextBox 10"/>
          <p:cNvSpPr txBox="1"/>
          <p:nvPr/>
        </p:nvSpPr>
        <p:spPr>
          <a:xfrm rot="21021375">
            <a:off x="3048000" y="1402425"/>
            <a:ext cx="2756452" cy="923330"/>
          </a:xfrm>
          <a:prstGeom prst="rect">
            <a:avLst/>
          </a:prstGeom>
          <a:noFill/>
        </p:spPr>
        <p:txBody>
          <a:bodyPr wrap="square" rtlCol="0">
            <a:spAutoFit/>
          </a:bodyPr>
          <a:lstStyle/>
          <a:p>
            <a:r>
              <a:rPr lang="en-GB" dirty="0"/>
              <a:t>Go to an art gallery, a museum, a bus, a train… </a:t>
            </a:r>
          </a:p>
        </p:txBody>
      </p:sp>
      <p:sp>
        <p:nvSpPr>
          <p:cNvPr id="12" name="TextBox 11"/>
          <p:cNvSpPr txBox="1"/>
          <p:nvPr/>
        </p:nvSpPr>
        <p:spPr>
          <a:xfrm rot="20450826">
            <a:off x="646111" y="5660054"/>
            <a:ext cx="2196083" cy="646331"/>
          </a:xfrm>
          <a:prstGeom prst="rect">
            <a:avLst/>
          </a:prstGeom>
          <a:noFill/>
        </p:spPr>
        <p:txBody>
          <a:bodyPr wrap="square" rtlCol="0">
            <a:spAutoFit/>
          </a:bodyPr>
          <a:lstStyle/>
          <a:p>
            <a:r>
              <a:rPr lang="en-GB" dirty="0"/>
              <a:t>Pay with coins in a shop. </a:t>
            </a:r>
          </a:p>
        </p:txBody>
      </p:sp>
      <p:sp>
        <p:nvSpPr>
          <p:cNvPr id="13" name="Rectangle 12"/>
          <p:cNvSpPr/>
          <p:nvPr/>
        </p:nvSpPr>
        <p:spPr>
          <a:xfrm rot="20511795">
            <a:off x="8509975" y="5900379"/>
            <a:ext cx="2327881" cy="369332"/>
          </a:xfrm>
          <a:prstGeom prst="rect">
            <a:avLst/>
          </a:prstGeom>
        </p:spPr>
        <p:txBody>
          <a:bodyPr wrap="none">
            <a:spAutoFit/>
          </a:bodyPr>
          <a:lstStyle/>
          <a:p>
            <a:r>
              <a:rPr lang="en-GB" dirty="0"/>
              <a:t>Count everything! </a:t>
            </a:r>
          </a:p>
        </p:txBody>
      </p:sp>
    </p:spTree>
    <p:extLst>
      <p:ext uri="{BB962C8B-B14F-4D97-AF65-F5344CB8AC3E}">
        <p14:creationId xmlns:p14="http://schemas.microsoft.com/office/powerpoint/2010/main" val="287022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80000"/>
              </a:lnSpc>
              <a:buFont typeface="Arial" panose="020B0604020202020204" pitchFamily="34" charset="0"/>
              <a:buChar char="•"/>
            </a:pPr>
            <a:r>
              <a:rPr kumimoji="1" lang="en-GB" sz="4400" b="1" dirty="0">
                <a:solidFill>
                  <a:schemeClr val="accent1">
                    <a:lumMod val="20000"/>
                    <a:lumOff val="80000"/>
                  </a:schemeClr>
                </a:solidFill>
              </a:rPr>
              <a:t>SAFEGUARDING </a:t>
            </a:r>
            <a:br>
              <a:rPr kumimoji="1" lang="en-US" sz="4400" dirty="0">
                <a:solidFill>
                  <a:schemeClr val="accent1">
                    <a:lumMod val="20000"/>
                    <a:lumOff val="80000"/>
                  </a:schemeClr>
                </a:solidFill>
              </a:rPr>
            </a:br>
            <a:r>
              <a:rPr kumimoji="1" lang="en-GB" sz="4400" b="1" dirty="0">
                <a:solidFill>
                  <a:schemeClr val="accent1">
                    <a:lumMod val="20000"/>
                    <a:lumOff val="80000"/>
                  </a:schemeClr>
                </a:solidFill>
              </a:rPr>
              <a:t>Keeping ALL our Children Safe</a:t>
            </a:r>
            <a:br>
              <a:rPr kumimoji="1" lang="en-US" sz="4400" b="1" dirty="0">
                <a:solidFill>
                  <a:srgbClr val="0000FF"/>
                </a:solidFill>
              </a:rPr>
            </a:br>
            <a:br>
              <a:rPr kumimoji="1" lang="en-US" sz="4400" b="1" dirty="0">
                <a:solidFill>
                  <a:srgbClr val="0000FF"/>
                </a:solidFill>
              </a:rPr>
            </a:br>
            <a:r>
              <a:rPr kumimoji="1" lang="en-GB" i="1" dirty="0"/>
              <a:t>Register procedures </a:t>
            </a:r>
            <a:br>
              <a:rPr kumimoji="1" lang="en-GB" i="1" dirty="0"/>
            </a:br>
            <a:r>
              <a:rPr kumimoji="1" lang="en-GB" i="1" dirty="0"/>
              <a:t>Absence </a:t>
            </a:r>
            <a:br>
              <a:rPr kumimoji="1" lang="en-GB" i="1" dirty="0"/>
            </a:br>
            <a:r>
              <a:rPr kumimoji="1" lang="en-GB" i="1" dirty="0"/>
              <a:t>Medicine</a:t>
            </a:r>
            <a:br>
              <a:rPr kumimoji="1" lang="en-GB" i="1" dirty="0"/>
            </a:br>
            <a:r>
              <a:rPr kumimoji="1" lang="en-GB" i="1" dirty="0"/>
              <a:t>Concerns </a:t>
            </a:r>
            <a:br>
              <a:rPr kumimoji="1" lang="en-GB" i="1" dirty="0"/>
            </a:br>
            <a:r>
              <a:rPr kumimoji="1" lang="en-GB" i="1" dirty="0"/>
              <a:t>Use of Social Media </a:t>
            </a:r>
            <a:br>
              <a:rPr kumimoji="1" lang="en-GB" i="1" dirty="0"/>
            </a:br>
            <a:r>
              <a:rPr kumimoji="1" lang="en-GB" i="1" dirty="0"/>
              <a:t>Confidentiality </a:t>
            </a:r>
            <a:br>
              <a:rPr kumimoji="1" lang="en-GB" i="1" dirty="0"/>
            </a:br>
            <a:r>
              <a:rPr kumimoji="1" lang="en-GB" i="1" dirty="0"/>
              <a:t>Changes to collection</a:t>
            </a:r>
            <a:br>
              <a:rPr kumimoji="1" lang="en-GB" i="1" dirty="0"/>
            </a:br>
            <a:br>
              <a:rPr kumimoji="1" lang="en-GB" i="1" dirty="0"/>
            </a:br>
            <a:br>
              <a:rPr kumimoji="1" lang="en-GB" i="1" dirty="0"/>
            </a:br>
            <a:endParaRPr lang="en-GB"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9037" y="2334240"/>
            <a:ext cx="3810000" cy="3606800"/>
          </a:xfrm>
          <a:prstGeom prst="rect">
            <a:avLst/>
          </a:prstGeom>
        </p:spPr>
      </p:pic>
    </p:spTree>
    <p:extLst>
      <p:ext uri="{BB962C8B-B14F-4D97-AF65-F5344CB8AC3E}">
        <p14:creationId xmlns:p14="http://schemas.microsoft.com/office/powerpoint/2010/main" val="147018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joining us!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6501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5103-F6FC-43D3-996C-9C403DF68BF6}"/>
              </a:ext>
            </a:extLst>
          </p:cNvPr>
          <p:cNvSpPr>
            <a:spLocks noGrp="1"/>
          </p:cNvSpPr>
          <p:nvPr>
            <p:ph type="title"/>
          </p:nvPr>
        </p:nvSpPr>
        <p:spPr/>
        <p:txBody>
          <a:bodyPr/>
          <a:lstStyle/>
          <a:p>
            <a:pPr algn="ctr"/>
            <a:r>
              <a:rPr lang="en-GB" dirty="0">
                <a:latin typeface="Segoe Print" panose="02000600000000000000" pitchFamily="2" charset="0"/>
              </a:rPr>
              <a:t>Welcome to the Year One Family</a:t>
            </a:r>
          </a:p>
        </p:txBody>
      </p:sp>
      <p:sp>
        <p:nvSpPr>
          <p:cNvPr id="3" name="Content Placeholder 2">
            <a:extLst>
              <a:ext uri="{FF2B5EF4-FFF2-40B4-BE49-F238E27FC236}">
                <a16:creationId xmlns:a16="http://schemas.microsoft.com/office/drawing/2014/main" id="{DB1160D4-AD0F-4EC1-A0E7-9A401CD5A3D6}"/>
              </a:ext>
            </a:extLst>
          </p:cNvPr>
          <p:cNvSpPr>
            <a:spLocks noGrp="1"/>
          </p:cNvSpPr>
          <p:nvPr>
            <p:ph idx="1"/>
          </p:nvPr>
        </p:nvSpPr>
        <p:spPr/>
        <p:txBody>
          <a:bodyPr/>
          <a:lstStyle/>
          <a:p>
            <a:pPr marL="0" indent="0" algn="ctr">
              <a:buNone/>
            </a:pPr>
            <a:endParaRPr lang="en-GB" dirty="0"/>
          </a:p>
        </p:txBody>
      </p:sp>
      <p:pic>
        <p:nvPicPr>
          <p:cNvPr id="4" name="Picture 3">
            <a:extLst>
              <a:ext uri="{FF2B5EF4-FFF2-40B4-BE49-F238E27FC236}">
                <a16:creationId xmlns:a16="http://schemas.microsoft.com/office/drawing/2014/main" id="{BBA85DCB-9632-4CA0-A817-FED5C89A3EA8}"/>
              </a:ext>
            </a:extLst>
          </p:cNvPr>
          <p:cNvPicPr>
            <a:picLocks noChangeAspect="1"/>
          </p:cNvPicPr>
          <p:nvPr/>
        </p:nvPicPr>
        <p:blipFill>
          <a:blip r:embed="rId3"/>
          <a:stretch>
            <a:fillRect/>
          </a:stretch>
        </p:blipFill>
        <p:spPr>
          <a:xfrm>
            <a:off x="3938282" y="1670180"/>
            <a:ext cx="4071212" cy="4426260"/>
          </a:xfrm>
          <a:prstGeom prst="rect">
            <a:avLst/>
          </a:prstGeom>
        </p:spPr>
      </p:pic>
    </p:spTree>
    <p:extLst>
      <p:ext uri="{BB962C8B-B14F-4D97-AF65-F5344CB8AC3E}">
        <p14:creationId xmlns:p14="http://schemas.microsoft.com/office/powerpoint/2010/main" val="190377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FABULOUS Year 1 team!</a:t>
            </a:r>
            <a:br>
              <a:rPr lang="en-GB" dirty="0"/>
            </a:br>
            <a:endParaRPr lang="en-GB" dirty="0"/>
          </a:p>
        </p:txBody>
      </p:sp>
      <p:sp>
        <p:nvSpPr>
          <p:cNvPr id="6" name="TextBox 5"/>
          <p:cNvSpPr txBox="1"/>
          <p:nvPr/>
        </p:nvSpPr>
        <p:spPr>
          <a:xfrm>
            <a:off x="957915" y="4107572"/>
            <a:ext cx="1905034" cy="1477328"/>
          </a:xfrm>
          <a:prstGeom prst="rect">
            <a:avLst/>
          </a:prstGeom>
          <a:noFill/>
        </p:spPr>
        <p:txBody>
          <a:bodyPr wrap="square" rtlCol="0">
            <a:spAutoFit/>
          </a:bodyPr>
          <a:lstStyle/>
          <a:p>
            <a:r>
              <a:rPr lang="en-GB" dirty="0"/>
              <a:t>Mrs Smith</a:t>
            </a:r>
          </a:p>
          <a:p>
            <a:r>
              <a:rPr lang="en-GB" dirty="0"/>
              <a:t>Class TA</a:t>
            </a:r>
          </a:p>
          <a:p>
            <a:endParaRPr lang="en-GB" dirty="0"/>
          </a:p>
          <a:p>
            <a:r>
              <a:rPr lang="en-GB" dirty="0"/>
              <a:t>Monday and </a:t>
            </a:r>
          </a:p>
          <a:p>
            <a:r>
              <a:rPr lang="en-GB" dirty="0"/>
              <a:t>Wednesday </a:t>
            </a:r>
          </a:p>
        </p:txBody>
      </p:sp>
      <p:sp>
        <p:nvSpPr>
          <p:cNvPr id="7" name="TextBox 6"/>
          <p:cNvSpPr txBox="1"/>
          <p:nvPr/>
        </p:nvSpPr>
        <p:spPr>
          <a:xfrm>
            <a:off x="8538393" y="4194458"/>
            <a:ext cx="2614412" cy="1200329"/>
          </a:xfrm>
          <a:prstGeom prst="rect">
            <a:avLst/>
          </a:prstGeom>
          <a:noFill/>
        </p:spPr>
        <p:txBody>
          <a:bodyPr wrap="square" rtlCol="0">
            <a:spAutoFit/>
          </a:bodyPr>
          <a:lstStyle/>
          <a:p>
            <a:r>
              <a:rPr lang="en-GB" dirty="0"/>
              <a:t>Mrs Hogg</a:t>
            </a:r>
          </a:p>
          <a:p>
            <a:r>
              <a:rPr lang="en-GB" dirty="0"/>
              <a:t>Class TA </a:t>
            </a:r>
          </a:p>
          <a:p>
            <a:endParaRPr lang="en-GB" dirty="0"/>
          </a:p>
          <a:p>
            <a:r>
              <a:rPr lang="en-GB" dirty="0"/>
              <a:t>Thursday and Friday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235" t="23666" r="40954" b="26333"/>
          <a:stretch/>
        </p:blipFill>
        <p:spPr>
          <a:xfrm rot="5400000">
            <a:off x="792083" y="1542336"/>
            <a:ext cx="2674620" cy="2180397"/>
          </a:xfrm>
          <a:prstGeom prst="rect">
            <a:avLst/>
          </a:prstGeom>
        </p:spPr>
      </p:pic>
      <p:sp>
        <p:nvSpPr>
          <p:cNvPr id="11" name="TextBox 10"/>
          <p:cNvSpPr txBox="1"/>
          <p:nvPr/>
        </p:nvSpPr>
        <p:spPr>
          <a:xfrm>
            <a:off x="4647529" y="4097454"/>
            <a:ext cx="1905034" cy="1200329"/>
          </a:xfrm>
          <a:prstGeom prst="rect">
            <a:avLst/>
          </a:prstGeom>
          <a:noFill/>
        </p:spPr>
        <p:txBody>
          <a:bodyPr wrap="square" rtlCol="0">
            <a:spAutoFit/>
          </a:bodyPr>
          <a:lstStyle/>
          <a:p>
            <a:r>
              <a:rPr lang="en-GB" dirty="0"/>
              <a:t>Mrs Redpath </a:t>
            </a:r>
          </a:p>
          <a:p>
            <a:r>
              <a:rPr lang="en-GB" dirty="0"/>
              <a:t>Class TA</a:t>
            </a:r>
          </a:p>
          <a:p>
            <a:endParaRPr lang="en-GB" dirty="0"/>
          </a:p>
          <a:p>
            <a:r>
              <a:rPr lang="en-GB" dirty="0"/>
              <a:t>Tuesday </a:t>
            </a:r>
          </a:p>
        </p:txBody>
      </p:sp>
      <p:pic>
        <p:nvPicPr>
          <p:cNvPr id="4" name="Picture 3">
            <a:extLst>
              <a:ext uri="{FF2B5EF4-FFF2-40B4-BE49-F238E27FC236}">
                <a16:creationId xmlns:a16="http://schemas.microsoft.com/office/drawing/2014/main" id="{245A3AED-BA72-4AEF-8CB7-5FD2C75AF2C4}"/>
              </a:ext>
            </a:extLst>
          </p:cNvPr>
          <p:cNvPicPr>
            <a:picLocks noChangeAspect="1"/>
          </p:cNvPicPr>
          <p:nvPr/>
        </p:nvPicPr>
        <p:blipFill>
          <a:blip r:embed="rId4"/>
          <a:stretch>
            <a:fillRect/>
          </a:stretch>
        </p:blipFill>
        <p:spPr>
          <a:xfrm>
            <a:off x="4647529" y="1183732"/>
            <a:ext cx="2200847" cy="2786113"/>
          </a:xfrm>
          <a:prstGeom prst="rect">
            <a:avLst/>
          </a:prstGeom>
        </p:spPr>
      </p:pic>
      <p:pic>
        <p:nvPicPr>
          <p:cNvPr id="12" name="Picture 11">
            <a:extLst>
              <a:ext uri="{FF2B5EF4-FFF2-40B4-BE49-F238E27FC236}">
                <a16:creationId xmlns:a16="http://schemas.microsoft.com/office/drawing/2014/main" id="{1C1C39E0-E3D2-4803-B9A4-C72E95272C48}"/>
              </a:ext>
            </a:extLst>
          </p:cNvPr>
          <p:cNvPicPr/>
          <p:nvPr/>
        </p:nvPicPr>
        <p:blipFill>
          <a:blip r:embed="rId5">
            <a:extLst>
              <a:ext uri="{28A0092B-C50C-407E-A947-70E740481C1C}">
                <a14:useLocalDpi xmlns:a14="http://schemas.microsoft.com/office/drawing/2010/main" val="0"/>
              </a:ext>
            </a:extLst>
          </a:blip>
          <a:stretch>
            <a:fillRect/>
          </a:stretch>
        </p:blipFill>
        <p:spPr>
          <a:xfrm>
            <a:off x="8276313" y="1295224"/>
            <a:ext cx="2167604" cy="2674621"/>
          </a:xfrm>
          <a:prstGeom prst="rect">
            <a:avLst/>
          </a:prstGeom>
        </p:spPr>
      </p:pic>
    </p:spTree>
    <p:extLst>
      <p:ext uri="{BB962C8B-B14F-4D97-AF65-F5344CB8AC3E}">
        <p14:creationId xmlns:p14="http://schemas.microsoft.com/office/powerpoint/2010/main" val="254046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GB" dirty="0"/>
              <a:t>Meet the Team!</a:t>
            </a:r>
            <a:br>
              <a:rPr lang="en-GB" dirty="0"/>
            </a:br>
            <a:r>
              <a:rPr lang="en-GB" dirty="0"/>
              <a:t>Year 1 class teachers… and our educational philosophy!!</a:t>
            </a:r>
            <a:endParaRPr lang="en-GB" dirty="0">
              <a:solidFill>
                <a:srgbClr val="FF0000"/>
              </a:solidFill>
            </a:endParaRPr>
          </a:p>
        </p:txBody>
      </p:sp>
      <p:sp>
        <p:nvSpPr>
          <p:cNvPr id="5" name="TextBox 4"/>
          <p:cNvSpPr txBox="1"/>
          <p:nvPr/>
        </p:nvSpPr>
        <p:spPr>
          <a:xfrm>
            <a:off x="1564730" y="2354233"/>
            <a:ext cx="2614412" cy="1569660"/>
          </a:xfrm>
          <a:prstGeom prst="rect">
            <a:avLst/>
          </a:prstGeom>
          <a:noFill/>
        </p:spPr>
        <p:txBody>
          <a:bodyPr wrap="square" rtlCol="0">
            <a:spAutoFit/>
          </a:bodyPr>
          <a:lstStyle/>
          <a:p>
            <a:r>
              <a:rPr lang="en-GB" sz="2400" b="1" u="sng" dirty="0"/>
              <a:t>Mrs Sykes</a:t>
            </a:r>
          </a:p>
          <a:p>
            <a:r>
              <a:rPr lang="en-GB" sz="2400" dirty="0"/>
              <a:t>Monday, Tuesday and Wednesday </a:t>
            </a:r>
          </a:p>
        </p:txBody>
      </p:sp>
      <p:sp>
        <p:nvSpPr>
          <p:cNvPr id="6" name="TextBox 5"/>
          <p:cNvSpPr txBox="1"/>
          <p:nvPr/>
        </p:nvSpPr>
        <p:spPr>
          <a:xfrm>
            <a:off x="3363333" y="4877596"/>
            <a:ext cx="2614412" cy="1200329"/>
          </a:xfrm>
          <a:prstGeom prst="rect">
            <a:avLst/>
          </a:prstGeom>
          <a:noFill/>
        </p:spPr>
        <p:txBody>
          <a:bodyPr wrap="square" rtlCol="0">
            <a:spAutoFit/>
          </a:bodyPr>
          <a:lstStyle/>
          <a:p>
            <a:r>
              <a:rPr lang="en-GB" sz="2400" b="1" u="sng" dirty="0"/>
              <a:t>Mrs </a:t>
            </a:r>
            <a:r>
              <a:rPr lang="en-GB" sz="2400" b="1" u="sng" dirty="0" err="1"/>
              <a:t>Cawtorne</a:t>
            </a:r>
            <a:r>
              <a:rPr lang="en-GB" sz="2400" b="1" u="sng" dirty="0"/>
              <a:t> </a:t>
            </a:r>
          </a:p>
          <a:p>
            <a:r>
              <a:rPr lang="en-GB" sz="2400" dirty="0"/>
              <a:t>Thursday and Friday</a:t>
            </a:r>
          </a:p>
        </p:txBody>
      </p:sp>
      <p:pic>
        <p:nvPicPr>
          <p:cNvPr id="9" name="Picture 8">
            <a:extLst>
              <a:ext uri="{FF2B5EF4-FFF2-40B4-BE49-F238E27FC236}">
                <a16:creationId xmlns:a16="http://schemas.microsoft.com/office/drawing/2014/main" id="{8C222661-CF5C-4A30-88B7-C8D88F79AC8A}"/>
              </a:ext>
            </a:extLst>
          </p:cNvPr>
          <p:cNvPicPr>
            <a:picLocks noChangeAspect="1"/>
          </p:cNvPicPr>
          <p:nvPr/>
        </p:nvPicPr>
        <p:blipFill>
          <a:blip r:embed="rId3"/>
          <a:stretch>
            <a:fillRect/>
          </a:stretch>
        </p:blipFill>
        <p:spPr>
          <a:xfrm>
            <a:off x="4249607" y="2438975"/>
            <a:ext cx="1266825" cy="1400175"/>
          </a:xfrm>
          <a:prstGeom prst="rect">
            <a:avLst/>
          </a:prstGeom>
        </p:spPr>
      </p:pic>
      <p:pic>
        <p:nvPicPr>
          <p:cNvPr id="11" name="Picture 10">
            <a:extLst>
              <a:ext uri="{FF2B5EF4-FFF2-40B4-BE49-F238E27FC236}">
                <a16:creationId xmlns:a16="http://schemas.microsoft.com/office/drawing/2014/main" id="{15E75DD3-53B8-4596-9B4F-FB6B94415DFB}"/>
              </a:ext>
            </a:extLst>
          </p:cNvPr>
          <p:cNvPicPr>
            <a:picLocks noChangeAspect="1"/>
          </p:cNvPicPr>
          <p:nvPr/>
        </p:nvPicPr>
        <p:blipFill>
          <a:blip r:embed="rId4"/>
          <a:stretch>
            <a:fillRect/>
          </a:stretch>
        </p:blipFill>
        <p:spPr>
          <a:xfrm>
            <a:off x="8012860" y="1582601"/>
            <a:ext cx="2946140" cy="3928187"/>
          </a:xfrm>
          <a:prstGeom prst="rect">
            <a:avLst/>
          </a:prstGeom>
        </p:spPr>
      </p:pic>
      <p:pic>
        <p:nvPicPr>
          <p:cNvPr id="10" name="Picture 9">
            <a:extLst>
              <a:ext uri="{FF2B5EF4-FFF2-40B4-BE49-F238E27FC236}">
                <a16:creationId xmlns:a16="http://schemas.microsoft.com/office/drawing/2014/main" id="{1940C8BF-C194-45F7-BA2E-ABD82856404D}"/>
              </a:ext>
            </a:extLst>
          </p:cNvPr>
          <p:cNvPicPr>
            <a:picLocks noChangeAspect="1"/>
          </p:cNvPicPr>
          <p:nvPr/>
        </p:nvPicPr>
        <p:blipFill rotWithShape="1">
          <a:blip r:embed="rId5"/>
          <a:srcRect l="39297" t="36484" r="40078" b="25934"/>
          <a:stretch/>
        </p:blipFill>
        <p:spPr>
          <a:xfrm>
            <a:off x="5622179" y="3978927"/>
            <a:ext cx="1620279" cy="2098998"/>
          </a:xfrm>
          <a:prstGeom prst="rect">
            <a:avLst/>
          </a:prstGeom>
        </p:spPr>
      </p:pic>
    </p:spTree>
    <p:extLst>
      <p:ext uri="{BB962C8B-B14F-4D97-AF65-F5344CB8AC3E}">
        <p14:creationId xmlns:p14="http://schemas.microsoft.com/office/powerpoint/2010/main" val="286189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91C0-F6F4-4FE8-8024-C0EED3CF72FF}"/>
              </a:ext>
            </a:extLst>
          </p:cNvPr>
          <p:cNvSpPr>
            <a:spLocks noGrp="1"/>
          </p:cNvSpPr>
          <p:nvPr>
            <p:ph type="title"/>
          </p:nvPr>
        </p:nvSpPr>
        <p:spPr/>
        <p:txBody>
          <a:bodyPr/>
          <a:lstStyle/>
          <a:p>
            <a:r>
              <a:rPr lang="en-GB" dirty="0"/>
              <a:t>Classroom Environment and Routines </a:t>
            </a:r>
          </a:p>
        </p:txBody>
      </p:sp>
      <p:sp>
        <p:nvSpPr>
          <p:cNvPr id="3" name="Content Placeholder 2">
            <a:extLst>
              <a:ext uri="{FF2B5EF4-FFF2-40B4-BE49-F238E27FC236}">
                <a16:creationId xmlns:a16="http://schemas.microsoft.com/office/drawing/2014/main" id="{518FD092-7164-4126-A091-CC55F6E04ED5}"/>
              </a:ext>
            </a:extLst>
          </p:cNvPr>
          <p:cNvSpPr>
            <a:spLocks noGrp="1"/>
          </p:cNvSpPr>
          <p:nvPr>
            <p:ph idx="1"/>
          </p:nvPr>
        </p:nvSpPr>
        <p:spPr/>
        <p:txBody>
          <a:bodyPr>
            <a:normAutofit lnSpcReduction="10000"/>
          </a:bodyPr>
          <a:lstStyle/>
          <a:p>
            <a:r>
              <a:rPr lang="en-GB" dirty="0"/>
              <a:t>The children are sitting in small groups. We are encouraging them to develop friendships with a variety of children through varied table seats and opportunities to work with different children.  </a:t>
            </a:r>
          </a:p>
          <a:p>
            <a:r>
              <a:rPr lang="en-GB" dirty="0"/>
              <a:t>We continue to teach the children good hygiene routines (such as bin it, hand washing after sneezing, coughing into elbows etc). </a:t>
            </a:r>
          </a:p>
          <a:p>
            <a:r>
              <a:rPr lang="en-GB" dirty="0"/>
              <a:t>PE uniform to be worn on Tuesday and Thursday. Full school uniform on Monday, Wednesday and Friday. Please see us if you have any questions. </a:t>
            </a:r>
          </a:p>
          <a:p>
            <a:r>
              <a:rPr lang="en-GB" dirty="0"/>
              <a:t>Please remember water bottles and to label them. </a:t>
            </a:r>
          </a:p>
          <a:p>
            <a:r>
              <a:rPr lang="en-GB" dirty="0"/>
              <a:t>Transition from EYFS into Year 1 means we are continuing with some small group work, as well as some whole class sessions. We will build on this throughout Year 1 ready for Year 2. </a:t>
            </a:r>
          </a:p>
          <a:p>
            <a:pPr marL="0" indent="0">
              <a:buNone/>
            </a:pPr>
            <a:endParaRPr lang="en-GB" dirty="0"/>
          </a:p>
        </p:txBody>
      </p:sp>
    </p:spTree>
    <p:extLst>
      <p:ext uri="{BB962C8B-B14F-4D97-AF65-F5344CB8AC3E}">
        <p14:creationId xmlns:p14="http://schemas.microsoft.com/office/powerpoint/2010/main" val="413804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54C4E-F578-4796-8C44-BC6197372AC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7C9F90E-D500-46E2-BD93-D55E4D4F6AFA}"/>
              </a:ext>
            </a:extLst>
          </p:cNvPr>
          <p:cNvPicPr>
            <a:picLocks noChangeAspect="1"/>
          </p:cNvPicPr>
          <p:nvPr/>
        </p:nvPicPr>
        <p:blipFill>
          <a:blip r:embed="rId3"/>
          <a:stretch>
            <a:fillRect/>
          </a:stretch>
        </p:blipFill>
        <p:spPr>
          <a:xfrm>
            <a:off x="406400" y="51412"/>
            <a:ext cx="10356850" cy="6630376"/>
          </a:xfrm>
          <a:prstGeom prst="rect">
            <a:avLst/>
          </a:prstGeom>
        </p:spPr>
      </p:pic>
    </p:spTree>
    <p:extLst>
      <p:ext uri="{BB962C8B-B14F-4D97-AF65-F5344CB8AC3E}">
        <p14:creationId xmlns:p14="http://schemas.microsoft.com/office/powerpoint/2010/main" val="24784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B1BE-A8DB-4C32-B8A1-0DD875FF9DEE}"/>
              </a:ext>
            </a:extLst>
          </p:cNvPr>
          <p:cNvSpPr>
            <a:spLocks noGrp="1"/>
          </p:cNvSpPr>
          <p:nvPr>
            <p:ph type="title"/>
          </p:nvPr>
        </p:nvSpPr>
        <p:spPr/>
        <p:txBody>
          <a:bodyPr/>
          <a:lstStyle/>
          <a:p>
            <a:pPr algn="ctr"/>
            <a:r>
              <a:rPr lang="en-GB" dirty="0"/>
              <a:t>Personal Development  </a:t>
            </a:r>
          </a:p>
        </p:txBody>
      </p:sp>
      <p:sp>
        <p:nvSpPr>
          <p:cNvPr id="3" name="Content Placeholder 2">
            <a:extLst>
              <a:ext uri="{FF2B5EF4-FFF2-40B4-BE49-F238E27FC236}">
                <a16:creationId xmlns:a16="http://schemas.microsoft.com/office/drawing/2014/main" id="{790ADEC6-F59A-45EF-8159-8569D8CAA482}"/>
              </a:ext>
            </a:extLst>
          </p:cNvPr>
          <p:cNvSpPr>
            <a:spLocks noGrp="1"/>
          </p:cNvSpPr>
          <p:nvPr>
            <p:ph idx="1"/>
          </p:nvPr>
        </p:nvSpPr>
        <p:spPr>
          <a:xfrm>
            <a:off x="1103312" y="1547446"/>
            <a:ext cx="8946541" cy="4700953"/>
          </a:xfrm>
        </p:spPr>
        <p:txBody>
          <a:bodyPr>
            <a:normAutofit fontScale="92500" lnSpcReduction="10000"/>
          </a:bodyPr>
          <a:lstStyle/>
          <a:p>
            <a:r>
              <a:rPr lang="en-GB" dirty="0"/>
              <a:t>Behaviour expectations – we expect good listening (both when adults and children are talking), kindness in words and actions, politeness and trying our best. </a:t>
            </a:r>
          </a:p>
          <a:p>
            <a:r>
              <a:rPr lang="en-GB" dirty="0"/>
              <a:t>The Regulation Station! </a:t>
            </a:r>
          </a:p>
          <a:p>
            <a:pPr marL="0" indent="0">
              <a:buNone/>
            </a:pPr>
            <a:r>
              <a:rPr lang="en-GB" dirty="0"/>
              <a:t>As a class we have been looking at different emotions and how we learn best. In our classroom we have a regulation station that the children can use to take some time to reflect and regulate their emotions. The children are building on the work they did with Miss Harding in recognising these emotions for themselves. </a:t>
            </a:r>
          </a:p>
          <a:p>
            <a:pPr marL="0" indent="0" algn="ctr">
              <a:buNone/>
            </a:pPr>
            <a:r>
              <a:rPr lang="en-GB" sz="2800" b="1" u="sng" dirty="0"/>
              <a:t>Live, Love and Learn Like Jesus</a:t>
            </a:r>
          </a:p>
          <a:p>
            <a:pPr marL="0" indent="0">
              <a:buNone/>
            </a:pPr>
            <a:r>
              <a:rPr lang="en-GB" dirty="0"/>
              <a:t>The children have spent time exploring our school mission and what this looks like in our classroom. </a:t>
            </a:r>
          </a:p>
          <a:p>
            <a:r>
              <a:rPr lang="en-GB" dirty="0"/>
              <a:t>In Year One we are encouraging the children to see the good in each other. </a:t>
            </a:r>
          </a:p>
        </p:txBody>
      </p:sp>
      <p:pic>
        <p:nvPicPr>
          <p:cNvPr id="4" name="Picture 3">
            <a:extLst>
              <a:ext uri="{FF2B5EF4-FFF2-40B4-BE49-F238E27FC236}">
                <a16:creationId xmlns:a16="http://schemas.microsoft.com/office/drawing/2014/main" id="{C97AD094-B0A8-4B42-A1C1-B2E5E498F860}"/>
              </a:ext>
            </a:extLst>
          </p:cNvPr>
          <p:cNvPicPr>
            <a:picLocks noChangeAspect="1"/>
          </p:cNvPicPr>
          <p:nvPr/>
        </p:nvPicPr>
        <p:blipFill>
          <a:blip r:embed="rId3"/>
          <a:stretch>
            <a:fillRect/>
          </a:stretch>
        </p:blipFill>
        <p:spPr>
          <a:xfrm rot="858713">
            <a:off x="10017125" y="98473"/>
            <a:ext cx="2143125" cy="2446679"/>
          </a:xfrm>
          <a:prstGeom prst="rect">
            <a:avLst/>
          </a:prstGeom>
        </p:spPr>
      </p:pic>
      <p:pic>
        <p:nvPicPr>
          <p:cNvPr id="5" name="Picture 4">
            <a:extLst>
              <a:ext uri="{FF2B5EF4-FFF2-40B4-BE49-F238E27FC236}">
                <a16:creationId xmlns:a16="http://schemas.microsoft.com/office/drawing/2014/main" id="{EDFD3111-9CEE-47C9-9C34-8494AE4593E3}"/>
              </a:ext>
            </a:extLst>
          </p:cNvPr>
          <p:cNvPicPr>
            <a:picLocks noChangeAspect="1"/>
          </p:cNvPicPr>
          <p:nvPr/>
        </p:nvPicPr>
        <p:blipFill>
          <a:blip r:embed="rId3"/>
          <a:stretch>
            <a:fillRect/>
          </a:stretch>
        </p:blipFill>
        <p:spPr>
          <a:xfrm rot="20389527">
            <a:off x="10353670" y="4411057"/>
            <a:ext cx="2143125" cy="2143125"/>
          </a:xfrm>
          <a:prstGeom prst="rect">
            <a:avLst/>
          </a:prstGeom>
        </p:spPr>
      </p:pic>
    </p:spTree>
    <p:extLst>
      <p:ext uri="{BB962C8B-B14F-4D97-AF65-F5344CB8AC3E}">
        <p14:creationId xmlns:p14="http://schemas.microsoft.com/office/powerpoint/2010/main" val="18209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One Curriculum </a:t>
            </a:r>
          </a:p>
        </p:txBody>
      </p:sp>
      <p:sp>
        <p:nvSpPr>
          <p:cNvPr id="3" name="Content Placeholder 2"/>
          <p:cNvSpPr>
            <a:spLocks noGrp="1"/>
          </p:cNvSpPr>
          <p:nvPr>
            <p:ph idx="1"/>
          </p:nvPr>
        </p:nvSpPr>
        <p:spPr/>
        <p:txBody>
          <a:bodyPr>
            <a:normAutofit lnSpcReduction="10000"/>
          </a:bodyPr>
          <a:lstStyle/>
          <a:p>
            <a:r>
              <a:rPr lang="en-GB" sz="2800" dirty="0"/>
              <a:t>Year One is the first year of the national curriculum. </a:t>
            </a:r>
          </a:p>
          <a:p>
            <a:r>
              <a:rPr lang="en-GB" sz="2800" dirty="0"/>
              <a:t>Each year the curriculum is planned in a way that will meet the needs of all pupils in our care. </a:t>
            </a:r>
          </a:p>
          <a:p>
            <a:r>
              <a:rPr lang="en-GB" sz="2800" dirty="0"/>
              <a:t>We are moving from EYFS into Year 1 and finding the balance between the 2 curriculums. </a:t>
            </a:r>
          </a:p>
          <a:p>
            <a:r>
              <a:rPr lang="en-GB" sz="2800" dirty="0"/>
              <a:t>Please see our class page for end of year expectations in Maths and English. </a:t>
            </a:r>
          </a:p>
          <a:p>
            <a:r>
              <a:rPr lang="en-GB" sz="2800" dirty="0"/>
              <a:t>https://www.theschoolrun.com/year-1</a:t>
            </a:r>
          </a:p>
          <a:p>
            <a:endParaRPr lang="en-GB" sz="2800" dirty="0"/>
          </a:p>
        </p:txBody>
      </p:sp>
    </p:spTree>
    <p:extLst>
      <p:ext uri="{BB962C8B-B14F-4D97-AF65-F5344CB8AC3E}">
        <p14:creationId xmlns:p14="http://schemas.microsoft.com/office/powerpoint/2010/main" val="424582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Stage One: National Curriculum</a:t>
            </a:r>
          </a:p>
        </p:txBody>
      </p:sp>
      <p:sp>
        <p:nvSpPr>
          <p:cNvPr id="3" name="Content Placeholder 2"/>
          <p:cNvSpPr>
            <a:spLocks noGrp="1"/>
          </p:cNvSpPr>
          <p:nvPr>
            <p:ph idx="1"/>
          </p:nvPr>
        </p:nvSpPr>
        <p:spPr/>
        <p:txBody>
          <a:bodyPr>
            <a:normAutofit lnSpcReduction="10000"/>
          </a:bodyPr>
          <a:lstStyle/>
          <a:p>
            <a:r>
              <a:rPr lang="en-GB" sz="2400" dirty="0"/>
              <a:t>This is your child’s first year in the national curriculum. </a:t>
            </a:r>
          </a:p>
          <a:p>
            <a:r>
              <a:rPr lang="en-GB" sz="2400" dirty="0"/>
              <a:t>The core subjects this year are English, Maths, Science and RE. </a:t>
            </a:r>
          </a:p>
          <a:p>
            <a:r>
              <a:rPr lang="en-GB" sz="2400" dirty="0"/>
              <a:t>There is a phonics test in the Summer term of Year One. </a:t>
            </a:r>
          </a:p>
          <a:p>
            <a:r>
              <a:rPr lang="en-GB" sz="2400" dirty="0"/>
              <a:t>Phonics will continue throughout Key Stage One. </a:t>
            </a:r>
          </a:p>
          <a:p>
            <a:r>
              <a:rPr lang="en-GB" sz="2400" dirty="0"/>
              <a:t>Children's starting points are used to inform planning. </a:t>
            </a:r>
          </a:p>
          <a:p>
            <a:r>
              <a:rPr lang="en-GB" sz="2400" dirty="0"/>
              <a:t>The foundation subjects will be taught across the week, this term we are focusing on memory boxes, our bodies, colours in art. Please see curriculum newsletter for more information.  </a:t>
            </a: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024" y="124081"/>
            <a:ext cx="2638209" cy="2057803"/>
          </a:xfrm>
          <a:prstGeom prst="rect">
            <a:avLst/>
          </a:prstGeom>
        </p:spPr>
      </p:pic>
    </p:spTree>
    <p:extLst>
      <p:ext uri="{BB962C8B-B14F-4D97-AF65-F5344CB8AC3E}">
        <p14:creationId xmlns:p14="http://schemas.microsoft.com/office/powerpoint/2010/main" val="1954744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692</TotalTime>
  <Words>1813</Words>
  <Application>Microsoft Office PowerPoint</Application>
  <PresentationFormat>Widescreen</PresentationFormat>
  <Paragraphs>137</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Comic Sans MS</vt:lpstr>
      <vt:lpstr>Segoe Print</vt:lpstr>
      <vt:lpstr>Wingdings</vt:lpstr>
      <vt:lpstr>Wingdings 3</vt:lpstr>
      <vt:lpstr>Ion</vt:lpstr>
      <vt:lpstr>Year One Curriculum Afternoon      </vt:lpstr>
      <vt:lpstr>Welcome to the Year One Family</vt:lpstr>
      <vt:lpstr>Our FABULOUS Year 1 team! </vt:lpstr>
      <vt:lpstr>Meet the Team! Year 1 class teachers… and our educational philosophy!!</vt:lpstr>
      <vt:lpstr>Classroom Environment and Routines </vt:lpstr>
      <vt:lpstr>PowerPoint Presentation</vt:lpstr>
      <vt:lpstr>Personal Development  </vt:lpstr>
      <vt:lpstr>Year One Curriculum </vt:lpstr>
      <vt:lpstr>Key Stage One: National Curriculum</vt:lpstr>
      <vt:lpstr>Assessment and recording at St. Patrick’s</vt:lpstr>
      <vt:lpstr>ASSESSMENT</vt:lpstr>
      <vt:lpstr>PowerPoint Presentation</vt:lpstr>
      <vt:lpstr>Phonics in Year One  </vt:lpstr>
      <vt:lpstr>Reading                                       </vt:lpstr>
      <vt:lpstr>Phonics Test</vt:lpstr>
      <vt:lpstr>PowerPoint Presentation</vt:lpstr>
      <vt:lpstr>What can you do to help your child? </vt:lpstr>
      <vt:lpstr>SAFEGUARDING  Keeping ALL our Children Safe  Register procedures  Absence  Medicine Concerns  Use of Social Media  Confidentiality  Changes to collection   </vt:lpstr>
      <vt:lpstr>Thank you for joining us! </vt:lpstr>
    </vt:vector>
  </TitlesOfParts>
  <Company>St. Patrick's Catholic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One Curriculum Afternoon</dc:title>
  <dc:creator>Charly Sykes</dc:creator>
  <cp:lastModifiedBy>Charly Sykes</cp:lastModifiedBy>
  <cp:revision>63</cp:revision>
  <cp:lastPrinted>2020-10-15T11:26:32Z</cp:lastPrinted>
  <dcterms:created xsi:type="dcterms:W3CDTF">2017-09-12T19:38:33Z</dcterms:created>
  <dcterms:modified xsi:type="dcterms:W3CDTF">2024-10-08T12:24:51Z</dcterms:modified>
</cp:coreProperties>
</file>