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4"/>
  </p:notesMasterIdLst>
  <p:handoutMasterIdLst>
    <p:handoutMasterId r:id="rId25"/>
  </p:handoutMasterIdLst>
  <p:sldIdLst>
    <p:sldId id="256" r:id="rId2"/>
    <p:sldId id="273" r:id="rId3"/>
    <p:sldId id="257" r:id="rId4"/>
    <p:sldId id="258" r:id="rId5"/>
    <p:sldId id="278" r:id="rId6"/>
    <p:sldId id="275" r:id="rId7"/>
    <p:sldId id="274" r:id="rId8"/>
    <p:sldId id="265" r:id="rId9"/>
    <p:sldId id="259" r:id="rId10"/>
    <p:sldId id="260" r:id="rId11"/>
    <p:sldId id="261" r:id="rId12"/>
    <p:sldId id="262" r:id="rId13"/>
    <p:sldId id="264" r:id="rId14"/>
    <p:sldId id="276" r:id="rId15"/>
    <p:sldId id="277" r:id="rId16"/>
    <p:sldId id="279" r:id="rId17"/>
    <p:sldId id="280" r:id="rId18"/>
    <p:sldId id="263" r:id="rId19"/>
    <p:sldId id="270" r:id="rId20"/>
    <p:sldId id="267" r:id="rId21"/>
    <p:sldId id="266" r:id="rId22"/>
    <p:sldId id="271" r:id="rId2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2206" autoAdjust="0"/>
  </p:normalViewPr>
  <p:slideViewPr>
    <p:cSldViewPr>
      <p:cViewPr varScale="1">
        <p:scale>
          <a:sx n="61" d="100"/>
          <a:sy n="61" d="100"/>
        </p:scale>
        <p:origin x="65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1"/>
            <a:ext cx="2945659" cy="496332"/>
          </a:xfrm>
          <a:prstGeom prst="rect">
            <a:avLst/>
          </a:prstGeom>
        </p:spPr>
        <p:txBody>
          <a:bodyPr vert="horz" lIns="91440" tIns="45720" rIns="91440" bIns="45720" rtlCol="0"/>
          <a:lstStyle>
            <a:lvl1pPr algn="r">
              <a:defRPr sz="1200"/>
            </a:lvl1pPr>
          </a:lstStyle>
          <a:p>
            <a:fld id="{8E9B60DF-1752-41DC-9CCD-3957C4A98293}" type="datetimeFigureOut">
              <a:rPr lang="en-GB" smtClean="0"/>
              <a:pPr/>
              <a:t>14/10/2019</a:t>
            </a:fld>
            <a:endParaRPr lang="en-GB"/>
          </a:p>
        </p:txBody>
      </p:sp>
      <p:sp>
        <p:nvSpPr>
          <p:cNvPr id="4" name="Footer Placeholder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F10E2778-311C-40F0-82F6-9AEC390C4BFD}" type="slidenum">
              <a:rPr lang="en-GB" smtClean="0"/>
              <a:pPr/>
              <a:t>‹#›</a:t>
            </a:fld>
            <a:endParaRPr lang="en-GB"/>
          </a:p>
        </p:txBody>
      </p:sp>
    </p:spTree>
    <p:extLst>
      <p:ext uri="{BB962C8B-B14F-4D97-AF65-F5344CB8AC3E}">
        <p14:creationId xmlns:p14="http://schemas.microsoft.com/office/powerpoint/2010/main" val="3371276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89367A7-9890-447C-8637-30AFC072DF7F}" type="datetimeFigureOut">
              <a:rPr lang="en-GB" smtClean="0"/>
              <a:t>14/10/2019</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38AAFEC-6528-42B9-96BA-6B8D4A4C6D14}" type="slidenum">
              <a:rPr lang="en-GB" smtClean="0"/>
              <a:t>‹#›</a:t>
            </a:fld>
            <a:endParaRPr lang="en-GB"/>
          </a:p>
        </p:txBody>
      </p:sp>
    </p:spTree>
    <p:extLst>
      <p:ext uri="{BB962C8B-B14F-4D97-AF65-F5344CB8AC3E}">
        <p14:creationId xmlns:p14="http://schemas.microsoft.com/office/powerpoint/2010/main" val="1560538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a:t>
            </a:fld>
            <a:endParaRPr lang="en-GB"/>
          </a:p>
        </p:txBody>
      </p:sp>
    </p:spTree>
    <p:extLst>
      <p:ext uri="{BB962C8B-B14F-4D97-AF65-F5344CB8AC3E}">
        <p14:creationId xmlns:p14="http://schemas.microsoft.com/office/powerpoint/2010/main" val="2210571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11</a:t>
            </a:fld>
            <a:endParaRPr lang="en-GB"/>
          </a:p>
        </p:txBody>
      </p:sp>
    </p:spTree>
    <p:extLst>
      <p:ext uri="{BB962C8B-B14F-4D97-AF65-F5344CB8AC3E}">
        <p14:creationId xmlns:p14="http://schemas.microsoft.com/office/powerpoint/2010/main" val="137574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12</a:t>
            </a:fld>
            <a:endParaRPr lang="en-GB"/>
          </a:p>
        </p:txBody>
      </p:sp>
    </p:spTree>
    <p:extLst>
      <p:ext uri="{BB962C8B-B14F-4D97-AF65-F5344CB8AC3E}">
        <p14:creationId xmlns:p14="http://schemas.microsoft.com/office/powerpoint/2010/main" val="304969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F38AAFEC-6528-42B9-96BA-6B8D4A4C6D14}" type="slidenum">
              <a:rPr lang="en-GB" smtClean="0"/>
              <a:t>13</a:t>
            </a:fld>
            <a:endParaRPr lang="en-GB"/>
          </a:p>
        </p:txBody>
      </p:sp>
    </p:spTree>
    <p:extLst>
      <p:ext uri="{BB962C8B-B14F-4D97-AF65-F5344CB8AC3E}">
        <p14:creationId xmlns:p14="http://schemas.microsoft.com/office/powerpoint/2010/main" val="374513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14</a:t>
            </a:fld>
            <a:endParaRPr lang="en-GB"/>
          </a:p>
        </p:txBody>
      </p:sp>
    </p:spTree>
    <p:extLst>
      <p:ext uri="{BB962C8B-B14F-4D97-AF65-F5344CB8AC3E}">
        <p14:creationId xmlns:p14="http://schemas.microsoft.com/office/powerpoint/2010/main" val="3888623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15</a:t>
            </a:fld>
            <a:endParaRPr lang="en-GB"/>
          </a:p>
        </p:txBody>
      </p:sp>
    </p:spTree>
    <p:extLst>
      <p:ext uri="{BB962C8B-B14F-4D97-AF65-F5344CB8AC3E}">
        <p14:creationId xmlns:p14="http://schemas.microsoft.com/office/powerpoint/2010/main" val="804677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F38AAFEC-6528-42B9-96BA-6B8D4A4C6D14}" type="slidenum">
              <a:rPr lang="en-GB" smtClean="0"/>
              <a:t>16</a:t>
            </a:fld>
            <a:endParaRPr lang="en-GB"/>
          </a:p>
        </p:txBody>
      </p:sp>
    </p:spTree>
    <p:extLst>
      <p:ext uri="{BB962C8B-B14F-4D97-AF65-F5344CB8AC3E}">
        <p14:creationId xmlns:p14="http://schemas.microsoft.com/office/powerpoint/2010/main" val="24542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17</a:t>
            </a:fld>
            <a:endParaRPr lang="en-GB"/>
          </a:p>
        </p:txBody>
      </p:sp>
    </p:spTree>
    <p:extLst>
      <p:ext uri="{BB962C8B-B14F-4D97-AF65-F5344CB8AC3E}">
        <p14:creationId xmlns:p14="http://schemas.microsoft.com/office/powerpoint/2010/main" val="2850337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18</a:t>
            </a:fld>
            <a:endParaRPr lang="en-GB"/>
          </a:p>
        </p:txBody>
      </p:sp>
    </p:spTree>
    <p:extLst>
      <p:ext uri="{BB962C8B-B14F-4D97-AF65-F5344CB8AC3E}">
        <p14:creationId xmlns:p14="http://schemas.microsoft.com/office/powerpoint/2010/main" val="98659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19</a:t>
            </a:fld>
            <a:endParaRPr lang="en-GB"/>
          </a:p>
        </p:txBody>
      </p:sp>
    </p:spTree>
    <p:extLst>
      <p:ext uri="{BB962C8B-B14F-4D97-AF65-F5344CB8AC3E}">
        <p14:creationId xmlns:p14="http://schemas.microsoft.com/office/powerpoint/2010/main" val="352068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20</a:t>
            </a:fld>
            <a:endParaRPr lang="en-GB"/>
          </a:p>
        </p:txBody>
      </p:sp>
    </p:spTree>
    <p:extLst>
      <p:ext uri="{BB962C8B-B14F-4D97-AF65-F5344CB8AC3E}">
        <p14:creationId xmlns:p14="http://schemas.microsoft.com/office/powerpoint/2010/main" val="2055305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2</a:t>
            </a:fld>
            <a:endParaRPr lang="en-GB"/>
          </a:p>
        </p:txBody>
      </p:sp>
    </p:spTree>
    <p:extLst>
      <p:ext uri="{BB962C8B-B14F-4D97-AF65-F5344CB8AC3E}">
        <p14:creationId xmlns:p14="http://schemas.microsoft.com/office/powerpoint/2010/main" val="219116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21</a:t>
            </a:fld>
            <a:endParaRPr lang="en-GB"/>
          </a:p>
        </p:txBody>
      </p:sp>
    </p:spTree>
    <p:extLst>
      <p:ext uri="{BB962C8B-B14F-4D97-AF65-F5344CB8AC3E}">
        <p14:creationId xmlns:p14="http://schemas.microsoft.com/office/powerpoint/2010/main" val="483924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38AAFEC-6528-42B9-96BA-6B8D4A4C6D14}" type="slidenum">
              <a:rPr lang="en-GB" smtClean="0"/>
              <a:t>22</a:t>
            </a:fld>
            <a:endParaRPr lang="en-GB"/>
          </a:p>
        </p:txBody>
      </p:sp>
    </p:spTree>
    <p:extLst>
      <p:ext uri="{BB962C8B-B14F-4D97-AF65-F5344CB8AC3E}">
        <p14:creationId xmlns:p14="http://schemas.microsoft.com/office/powerpoint/2010/main" val="2061052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3</a:t>
            </a:fld>
            <a:endParaRPr lang="en-GB"/>
          </a:p>
        </p:txBody>
      </p:sp>
    </p:spTree>
    <p:extLst>
      <p:ext uri="{BB962C8B-B14F-4D97-AF65-F5344CB8AC3E}">
        <p14:creationId xmlns:p14="http://schemas.microsoft.com/office/powerpoint/2010/main" val="340985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Every child is a unique child, who is constantly learning and can learn to be resilient, capable, confident and self-assured; </a:t>
            </a:r>
          </a:p>
          <a:p>
            <a:endParaRPr lang="en-GB" dirty="0" smtClean="0"/>
          </a:p>
          <a:p>
            <a:r>
              <a:rPr lang="en-GB" dirty="0" smtClean="0"/>
              <a:t>Children learn to be strong and independent through positive relationships; </a:t>
            </a:r>
          </a:p>
          <a:p>
            <a:endParaRPr lang="en-GB" dirty="0" smtClean="0"/>
          </a:p>
          <a:p>
            <a:r>
              <a:rPr lang="en-GB" dirty="0" smtClean="0"/>
              <a:t>Children learn and develop well in enabling environments, in which their experiences respond to their individual needs and there is a strong partnership between practitioners and parents and/or carers; and </a:t>
            </a:r>
          </a:p>
          <a:p>
            <a:endParaRPr lang="en-GB" dirty="0" smtClean="0"/>
          </a:p>
          <a:p>
            <a:r>
              <a:rPr lang="en-GB" dirty="0" smtClean="0"/>
              <a:t>Children develop and learn in different ways and at different rates. The framework covers the education and care of all children in Early Years provision, including children with special educational needs and disabilities (SEND) .</a:t>
            </a:r>
          </a:p>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4</a:t>
            </a:fld>
            <a:endParaRPr lang="en-GB"/>
          </a:p>
        </p:txBody>
      </p:sp>
    </p:spTree>
    <p:extLst>
      <p:ext uri="{BB962C8B-B14F-4D97-AF65-F5344CB8AC3E}">
        <p14:creationId xmlns:p14="http://schemas.microsoft.com/office/powerpoint/2010/main" val="151062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Mental health problems affect about 1 in 10 children and young people. They include depression, low self esteem</a:t>
            </a:r>
            <a:r>
              <a:rPr lang="en-GB" sz="1200" b="0" i="0" kern="1200" baseline="0" dirty="0" smtClean="0">
                <a:solidFill>
                  <a:schemeClr val="tx1"/>
                </a:solidFill>
                <a:effectLst/>
                <a:latin typeface="+mn-lt"/>
                <a:ea typeface="+mn-ea"/>
                <a:cs typeface="+mn-cs"/>
              </a:rPr>
              <a:t> and </a:t>
            </a:r>
            <a:r>
              <a:rPr lang="en-GB" sz="1200" b="0" i="0" kern="1200" dirty="0" smtClean="0">
                <a:solidFill>
                  <a:schemeClr val="tx1"/>
                </a:solidFill>
                <a:effectLst/>
                <a:latin typeface="+mn-lt"/>
                <a:ea typeface="+mn-ea"/>
                <a:cs typeface="+mn-cs"/>
              </a:rPr>
              <a:t>anxieties.</a:t>
            </a:r>
            <a:r>
              <a:rPr lang="en-GB" sz="1200" b="0" i="0" kern="1200" baseline="0" dirty="0" smtClean="0">
                <a:solidFill>
                  <a:schemeClr val="tx1"/>
                </a:solidFill>
                <a:effectLst/>
                <a:latin typeface="+mn-lt"/>
                <a:ea typeface="+mn-ea"/>
                <a:cs typeface="+mn-cs"/>
              </a:rPr>
              <a:t> </a:t>
            </a:r>
          </a:p>
          <a:p>
            <a:r>
              <a:rPr lang="en-GB" sz="1200" b="0" i="0" kern="1200" dirty="0" smtClean="0">
                <a:solidFill>
                  <a:schemeClr val="tx1"/>
                </a:solidFill>
                <a:effectLst/>
                <a:latin typeface="+mn-lt"/>
                <a:ea typeface="+mn-ea"/>
                <a:cs typeface="+mn-cs"/>
              </a:rPr>
              <a:t>Good mental health allows children and young people to develop the resilience to cope with whatever life throws at them and grow into well-rounded, healthy adults.</a:t>
            </a:r>
          </a:p>
          <a:p>
            <a:r>
              <a:rPr lang="en-GB" sz="1200" b="0" i="0" kern="1200" dirty="0" smtClean="0">
                <a:solidFill>
                  <a:schemeClr val="tx1"/>
                </a:solidFill>
                <a:effectLst/>
                <a:latin typeface="+mn-lt"/>
                <a:ea typeface="+mn-ea"/>
                <a:cs typeface="+mn-cs"/>
              </a:rPr>
              <a:t>To help develop children’s well-being and keep</a:t>
            </a:r>
            <a:r>
              <a:rPr lang="en-GB" sz="1200" b="0" i="0" kern="1200" baseline="0" dirty="0" smtClean="0">
                <a:solidFill>
                  <a:schemeClr val="tx1"/>
                </a:solidFill>
                <a:effectLst/>
                <a:latin typeface="+mn-lt"/>
                <a:ea typeface="+mn-ea"/>
                <a:cs typeface="+mn-cs"/>
              </a:rPr>
              <a:t> them mentally well, we offer a range of activities at ST Pats. </a:t>
            </a:r>
            <a:endParaRPr lang="en-GB" dirty="0" smtClean="0"/>
          </a:p>
        </p:txBody>
      </p:sp>
      <p:sp>
        <p:nvSpPr>
          <p:cNvPr id="4" name="Slide Number Placeholder 3"/>
          <p:cNvSpPr>
            <a:spLocks noGrp="1"/>
          </p:cNvSpPr>
          <p:nvPr>
            <p:ph type="sldNum" sz="quarter" idx="10"/>
          </p:nvPr>
        </p:nvSpPr>
        <p:spPr/>
        <p:txBody>
          <a:bodyPr/>
          <a:lstStyle/>
          <a:p>
            <a:fld id="{F38AAFEC-6528-42B9-96BA-6B8D4A4C6D14}" type="slidenum">
              <a:rPr lang="en-GB" smtClean="0"/>
              <a:t>6</a:t>
            </a:fld>
            <a:endParaRPr lang="en-GB"/>
          </a:p>
        </p:txBody>
      </p:sp>
    </p:spTree>
    <p:extLst>
      <p:ext uri="{BB962C8B-B14F-4D97-AF65-F5344CB8AC3E}">
        <p14:creationId xmlns:p14="http://schemas.microsoft.com/office/powerpoint/2010/main" val="1261733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7</a:t>
            </a:fld>
            <a:endParaRPr lang="en-GB"/>
          </a:p>
        </p:txBody>
      </p:sp>
    </p:spTree>
    <p:extLst>
      <p:ext uri="{BB962C8B-B14F-4D97-AF65-F5344CB8AC3E}">
        <p14:creationId xmlns:p14="http://schemas.microsoft.com/office/powerpoint/2010/main" val="1471416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8</a:t>
            </a:fld>
            <a:endParaRPr lang="en-GB"/>
          </a:p>
        </p:txBody>
      </p:sp>
    </p:spTree>
    <p:extLst>
      <p:ext uri="{BB962C8B-B14F-4D97-AF65-F5344CB8AC3E}">
        <p14:creationId xmlns:p14="http://schemas.microsoft.com/office/powerpoint/2010/main" val="360499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9</a:t>
            </a:fld>
            <a:endParaRPr lang="en-GB"/>
          </a:p>
        </p:txBody>
      </p:sp>
    </p:spTree>
    <p:extLst>
      <p:ext uri="{BB962C8B-B14F-4D97-AF65-F5344CB8AC3E}">
        <p14:creationId xmlns:p14="http://schemas.microsoft.com/office/powerpoint/2010/main" val="79633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8AAFEC-6528-42B9-96BA-6B8D4A4C6D14}" type="slidenum">
              <a:rPr lang="en-GB" smtClean="0"/>
              <a:t>10</a:t>
            </a:fld>
            <a:endParaRPr lang="en-GB"/>
          </a:p>
        </p:txBody>
      </p:sp>
    </p:spTree>
    <p:extLst>
      <p:ext uri="{BB962C8B-B14F-4D97-AF65-F5344CB8AC3E}">
        <p14:creationId xmlns:p14="http://schemas.microsoft.com/office/powerpoint/2010/main" val="208904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11524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186794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50569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1126153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5230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2421355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92721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3692676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70109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160650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2138483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2633089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318159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23660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129738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4F5429-4F7B-4DDC-BB2C-CD7312F0CE66}" type="datetimeFigureOut">
              <a:rPr lang="en-GB" smtClean="0"/>
              <a:pPr/>
              <a:t>14/10/2019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7D324D-011B-44BF-B4CB-EE2D45453039}" type="slidenum">
              <a:rPr lang="en-GB" smtClean="0"/>
              <a:pPr/>
              <a:t>‹#›</a:t>
            </a:fld>
            <a:endParaRPr lang="en-GB"/>
          </a:p>
        </p:txBody>
      </p:sp>
    </p:spTree>
    <p:extLst>
      <p:ext uri="{BB962C8B-B14F-4D97-AF65-F5344CB8AC3E}">
        <p14:creationId xmlns:p14="http://schemas.microsoft.com/office/powerpoint/2010/main" val="125597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4F5429-4F7B-4DDC-BB2C-CD7312F0CE66}" type="datetimeFigureOut">
              <a:rPr lang="en-GB" smtClean="0"/>
              <a:pPr/>
              <a:t>14/10/2019</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507D324D-011B-44BF-B4CB-EE2D45453039}" type="slidenum">
              <a:rPr lang="en-GB" smtClean="0"/>
              <a:pPr/>
              <a:t>‹#›</a:t>
            </a:fld>
            <a:endParaRPr lang="en-GB"/>
          </a:p>
        </p:txBody>
      </p:sp>
    </p:spTree>
    <p:extLst>
      <p:ext uri="{BB962C8B-B14F-4D97-AF65-F5344CB8AC3E}">
        <p14:creationId xmlns:p14="http://schemas.microsoft.com/office/powerpoint/2010/main" val="5750813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phonicsplay.co.uk/BuriedTreasure2.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odoml.wonecks.net/files/2011/08/meet-teacher.gi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8762" y="2022971"/>
            <a:ext cx="5826719" cy="1646302"/>
          </a:xfrm>
        </p:spPr>
        <p:txBody>
          <a:bodyPr/>
          <a:lstStyle/>
          <a:p>
            <a:r>
              <a:rPr lang="en-GB" sz="6000" dirty="0" smtClean="0"/>
              <a:t>Reception Information Morning</a:t>
            </a:r>
            <a:endParaRPr lang="en-GB" sz="6000" dirty="0"/>
          </a:p>
        </p:txBody>
      </p:sp>
      <p:sp>
        <p:nvSpPr>
          <p:cNvPr id="3" name="Subtitle 2"/>
          <p:cNvSpPr>
            <a:spLocks noGrp="1"/>
          </p:cNvSpPr>
          <p:nvPr>
            <p:ph type="subTitle" idx="1"/>
          </p:nvPr>
        </p:nvSpPr>
        <p:spPr>
          <a:xfrm>
            <a:off x="1244890" y="4050836"/>
            <a:ext cx="5826719" cy="1096899"/>
          </a:xfrm>
        </p:spPr>
        <p:txBody>
          <a:bodyPr/>
          <a:lstStyle/>
          <a:p>
            <a:r>
              <a:rPr lang="en-GB" dirty="0" smtClean="0">
                <a:latin typeface="Century Gothic" panose="020B0502020202020204" pitchFamily="34" charset="0"/>
              </a:rPr>
              <a:t>2019 – 2020</a:t>
            </a:r>
          </a:p>
          <a:p>
            <a:r>
              <a:rPr lang="en-GB" dirty="0" smtClean="0">
                <a:latin typeface="Century Gothic" panose="020B0502020202020204" pitchFamily="34" charset="0"/>
              </a:rPr>
              <a:t>Miss Jones</a:t>
            </a:r>
            <a:endParaRPr lang="en-GB" dirty="0"/>
          </a:p>
        </p:txBody>
      </p:sp>
      <p:pic>
        <p:nvPicPr>
          <p:cNvPr id="5" name="Picture 4" descr="T:\Mrs Kayne\stpatslogo2.jpg"/>
          <p:cNvPicPr/>
          <p:nvPr/>
        </p:nvPicPr>
        <p:blipFill>
          <a:blip r:embed="rId3" cstate="print"/>
          <a:srcRect/>
          <a:stretch>
            <a:fillRect/>
          </a:stretch>
        </p:blipFill>
        <p:spPr bwMode="auto">
          <a:xfrm>
            <a:off x="251520" y="332656"/>
            <a:ext cx="1704975" cy="1466850"/>
          </a:xfrm>
          <a:prstGeom prst="rect">
            <a:avLst/>
          </a:prstGeom>
          <a:noFill/>
          <a:ln w="9525">
            <a:noFill/>
            <a:miter lim="800000"/>
            <a:headEnd/>
            <a:tailEnd/>
          </a:ln>
        </p:spPr>
      </p:pic>
      <p:pic>
        <p:nvPicPr>
          <p:cNvPr id="6" name="Picture 5" descr="T:\Mrs Kayne\stpatslogo2.jpg"/>
          <p:cNvPicPr/>
          <p:nvPr/>
        </p:nvPicPr>
        <p:blipFill>
          <a:blip r:embed="rId3" cstate="print"/>
          <a:srcRect/>
          <a:stretch>
            <a:fillRect/>
          </a:stretch>
        </p:blipFill>
        <p:spPr bwMode="auto">
          <a:xfrm>
            <a:off x="6876256" y="332656"/>
            <a:ext cx="1704975" cy="1466850"/>
          </a:xfrm>
          <a:prstGeom prst="rect">
            <a:avLst/>
          </a:prstGeom>
          <a:noFill/>
          <a:ln w="9525">
            <a:noFill/>
            <a:miter lim="800000"/>
            <a:headEnd/>
            <a:tailEnd/>
          </a:ln>
        </p:spPr>
      </p:pic>
      <p:sp>
        <p:nvSpPr>
          <p:cNvPr id="8" name="Rectangle 7"/>
          <p:cNvSpPr/>
          <p:nvPr/>
        </p:nvSpPr>
        <p:spPr>
          <a:xfrm>
            <a:off x="-394943" y="6093296"/>
            <a:ext cx="7466552" cy="584775"/>
          </a:xfrm>
          <a:prstGeom prst="rect">
            <a:avLst/>
          </a:prstGeom>
        </p:spPr>
        <p:txBody>
          <a:bodyPr wrap="square">
            <a:spAutoFit/>
          </a:bodyPr>
          <a:lstStyle/>
          <a:p>
            <a:pPr algn="ctr"/>
            <a:r>
              <a:rPr lang="en-GB" altLang="en-US" sz="3200" dirty="0">
                <a:solidFill>
                  <a:schemeClr val="accent1"/>
                </a:solidFill>
                <a:latin typeface="Century Gothic" panose="020B0502020202020204" pitchFamily="34" charset="0"/>
              </a:rPr>
              <a:t>“Live, Love and Learn like Jesus”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260648"/>
            <a:ext cx="6347713" cy="1320800"/>
          </a:xfrm>
        </p:spPr>
        <p:txBody>
          <a:bodyPr/>
          <a:lstStyle/>
          <a:p>
            <a:r>
              <a:rPr lang="en-GB" dirty="0" smtClean="0"/>
              <a:t>Phonics…. </a:t>
            </a:r>
            <a:endParaRPr lang="en-GB" dirty="0"/>
          </a:p>
        </p:txBody>
      </p:sp>
      <p:sp>
        <p:nvSpPr>
          <p:cNvPr id="2" name="Content Placeholder 1"/>
          <p:cNvSpPr>
            <a:spLocks noGrp="1"/>
          </p:cNvSpPr>
          <p:nvPr>
            <p:ph idx="1"/>
          </p:nvPr>
        </p:nvSpPr>
        <p:spPr>
          <a:xfrm>
            <a:off x="395536" y="1284736"/>
            <a:ext cx="7128793" cy="5573264"/>
          </a:xfrm>
        </p:spPr>
        <p:txBody>
          <a:bodyPr>
            <a:normAutofit fontScale="92500" lnSpcReduction="20000"/>
          </a:bodyPr>
          <a:lstStyle/>
          <a:p>
            <a:r>
              <a:rPr lang="en-GB" dirty="0" smtClean="0"/>
              <a:t>Phonics takes place daily within the Reception classroom. </a:t>
            </a:r>
            <a:r>
              <a:rPr lang="en-GB" dirty="0"/>
              <a:t>Phonics teaches children to be able to listen carefully and identify the </a:t>
            </a:r>
            <a:r>
              <a:rPr lang="en-GB" dirty="0" smtClean="0"/>
              <a:t>sounds that </a:t>
            </a:r>
            <a:r>
              <a:rPr lang="en-GB" dirty="0"/>
              <a:t>make up each word. </a:t>
            </a:r>
            <a:endParaRPr lang="en-GB" dirty="0" smtClean="0"/>
          </a:p>
          <a:p>
            <a:r>
              <a:rPr lang="en-GB" dirty="0" smtClean="0"/>
              <a:t>The children learn to recognise and say letter sounds. There are </a:t>
            </a:r>
            <a:r>
              <a:rPr lang="en-GB" b="1" dirty="0" smtClean="0"/>
              <a:t>44 sounds </a:t>
            </a:r>
            <a:r>
              <a:rPr lang="en-GB" dirty="0" smtClean="0"/>
              <a:t>which children need to learn.</a:t>
            </a:r>
          </a:p>
          <a:p>
            <a:r>
              <a:rPr lang="en-GB" dirty="0" smtClean="0"/>
              <a:t>They then learn the skills of </a:t>
            </a:r>
            <a:r>
              <a:rPr lang="en-GB" u="sng" dirty="0" smtClean="0">
                <a:solidFill>
                  <a:srgbClr val="FF0000"/>
                </a:solidFill>
              </a:rPr>
              <a:t>blending</a:t>
            </a:r>
            <a:r>
              <a:rPr lang="en-GB" dirty="0" smtClean="0"/>
              <a:t> and </a:t>
            </a:r>
            <a:r>
              <a:rPr lang="en-GB" u="sng" dirty="0" smtClean="0">
                <a:solidFill>
                  <a:srgbClr val="FF0000"/>
                </a:solidFill>
              </a:rPr>
              <a:t>segmenting</a:t>
            </a:r>
            <a:r>
              <a:rPr lang="en-GB" dirty="0" smtClean="0"/>
              <a:t>.</a:t>
            </a:r>
          </a:p>
          <a:p>
            <a:r>
              <a:rPr lang="en-GB" b="1" u="sng" dirty="0" smtClean="0"/>
              <a:t>Blending</a:t>
            </a:r>
            <a:r>
              <a:rPr lang="en-GB" dirty="0" smtClean="0"/>
              <a:t> (reading)</a:t>
            </a:r>
            <a:endParaRPr lang="en-GB" dirty="0"/>
          </a:p>
          <a:p>
            <a:pPr marL="0" indent="0">
              <a:buNone/>
            </a:pPr>
            <a:r>
              <a:rPr lang="en-GB" dirty="0" smtClean="0"/>
              <a:t>This </a:t>
            </a:r>
            <a:r>
              <a:rPr lang="en-GB" dirty="0"/>
              <a:t>is when children say the sounds that make up a word and are able to merge the sounds together until they can hear what the word is. This skill is vital in learning to read. </a:t>
            </a:r>
          </a:p>
          <a:p>
            <a:r>
              <a:rPr lang="en-GB" b="1" u="sng" dirty="0"/>
              <a:t>Segmenting</a:t>
            </a:r>
            <a:r>
              <a:rPr lang="en-GB" dirty="0"/>
              <a:t> </a:t>
            </a:r>
            <a:r>
              <a:rPr lang="en-GB" dirty="0" smtClean="0"/>
              <a:t>(spelling)</a:t>
            </a:r>
            <a:endParaRPr lang="en-GB" dirty="0"/>
          </a:p>
          <a:p>
            <a:pPr marL="0" indent="0">
              <a:buNone/>
            </a:pPr>
            <a:r>
              <a:rPr lang="en-GB" dirty="0" smtClean="0"/>
              <a:t>This </a:t>
            </a:r>
            <a:r>
              <a:rPr lang="en-GB" dirty="0"/>
              <a:t>is the opposite of blending. Children are able to say a word and then break it up into the phonemes that make it up. This skill is vital in being able to spell words. </a:t>
            </a:r>
          </a:p>
          <a:p>
            <a:pPr marL="0" indent="0">
              <a:lnSpc>
                <a:spcPct val="120000"/>
              </a:lnSpc>
              <a:buNone/>
            </a:pPr>
            <a:r>
              <a:rPr lang="en-GB" u="sng" dirty="0" smtClean="0">
                <a:solidFill>
                  <a:srgbClr val="FF0000"/>
                </a:solidFill>
              </a:rPr>
              <a:t>REMEMBER</a:t>
            </a:r>
            <a:r>
              <a:rPr lang="en-GB" dirty="0" smtClean="0"/>
              <a:t>: Children learn at different rates. Children will be taught at their level and pace</a:t>
            </a:r>
            <a:r>
              <a:rPr lang="en-GB" dirty="0"/>
              <a:t> </a:t>
            </a:r>
            <a:r>
              <a:rPr lang="en-GB" dirty="0" smtClean="0"/>
              <a:t>and may not pick up phonics straight away. </a:t>
            </a:r>
          </a:p>
          <a:p>
            <a:pPr marL="0" indent="0">
              <a:buNone/>
            </a:pPr>
            <a:endParaRPr lang="en-GB" dirty="0" smtClean="0"/>
          </a:p>
          <a:p>
            <a:pPr marL="0" indent="0">
              <a:buNone/>
            </a:pPr>
            <a:r>
              <a:rPr lang="en-GB" dirty="0" smtClean="0"/>
              <a:t>We use a mixture </a:t>
            </a:r>
            <a:r>
              <a:rPr lang="en-GB" dirty="0"/>
              <a:t>of </a:t>
            </a:r>
            <a:r>
              <a:rPr lang="en-GB" dirty="0" smtClean="0"/>
              <a:t>phonic schemes which consist </a:t>
            </a:r>
            <a:r>
              <a:rPr lang="en-GB" dirty="0" err="1" smtClean="0"/>
              <a:t>of‘Letters</a:t>
            </a:r>
            <a:r>
              <a:rPr lang="en-GB" dirty="0" smtClean="0"/>
              <a:t> and Sounds’ and ‘Jolly Phonics’. </a:t>
            </a:r>
          </a:p>
        </p:txBody>
      </p:sp>
      <p:pic>
        <p:nvPicPr>
          <p:cNvPr id="4" name="Picture 3"/>
          <p:cNvPicPr>
            <a:picLocks noChangeAspect="1"/>
          </p:cNvPicPr>
          <p:nvPr/>
        </p:nvPicPr>
        <p:blipFill>
          <a:blip r:embed="rId3"/>
          <a:stretch>
            <a:fillRect/>
          </a:stretch>
        </p:blipFill>
        <p:spPr>
          <a:xfrm>
            <a:off x="6954615" y="0"/>
            <a:ext cx="2189385" cy="126876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Phase 2 </a:t>
            </a:r>
            <a:endParaRPr lang="en-GB" dirty="0"/>
          </a:p>
        </p:txBody>
      </p:sp>
      <p:sp>
        <p:nvSpPr>
          <p:cNvPr id="2" name="Content Placeholder 1"/>
          <p:cNvSpPr>
            <a:spLocks noGrp="1"/>
          </p:cNvSpPr>
          <p:nvPr>
            <p:ph idx="1"/>
          </p:nvPr>
        </p:nvSpPr>
        <p:spPr>
          <a:xfrm>
            <a:off x="251520" y="1296318"/>
            <a:ext cx="6912768" cy="3880773"/>
          </a:xfrm>
        </p:spPr>
        <p:txBody>
          <a:bodyPr/>
          <a:lstStyle/>
          <a:p>
            <a:r>
              <a:rPr lang="en-GB" dirty="0" smtClean="0"/>
              <a:t>Children will learn to ‘sound-talk’ (Fred talk). </a:t>
            </a:r>
          </a:p>
          <a:p>
            <a:r>
              <a:rPr lang="en-GB" dirty="0" smtClean="0"/>
              <a:t>Children will be taught basic phonemes (sounds). These phonemes will mostly have 1 letter and a few with 2 letters. </a:t>
            </a:r>
          </a:p>
          <a:p>
            <a:r>
              <a:rPr lang="en-GB" dirty="0" smtClean="0"/>
              <a:t>Children will be taught to blend </a:t>
            </a:r>
            <a:r>
              <a:rPr lang="en-GB" dirty="0"/>
              <a:t>phase </a:t>
            </a:r>
            <a:r>
              <a:rPr lang="en-GB" dirty="0" smtClean="0"/>
              <a:t>2 </a:t>
            </a:r>
            <a:r>
              <a:rPr lang="en-GB" dirty="0"/>
              <a:t>words (</a:t>
            </a:r>
            <a:r>
              <a:rPr lang="en-GB" dirty="0" smtClean="0"/>
              <a:t>reading). </a:t>
            </a:r>
          </a:p>
          <a:p>
            <a:r>
              <a:rPr lang="en-GB" dirty="0" smtClean="0"/>
              <a:t>Children will be taught to segment </a:t>
            </a:r>
            <a:r>
              <a:rPr lang="en-GB" dirty="0"/>
              <a:t>phase 2 words </a:t>
            </a:r>
            <a:r>
              <a:rPr lang="en-GB" dirty="0" smtClean="0"/>
              <a:t>(spelling). </a:t>
            </a:r>
          </a:p>
          <a:p>
            <a:r>
              <a:rPr lang="en-GB" dirty="0" smtClean="0"/>
              <a:t>Check the notice board each week to find out the sounds we are learning!</a:t>
            </a:r>
            <a:endParaRPr lang="en-GB"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69" t="4898" r="4620" b="4473"/>
          <a:stretch/>
        </p:blipFill>
        <p:spPr>
          <a:xfrm>
            <a:off x="2195736" y="3933056"/>
            <a:ext cx="3312368" cy="231240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2530624" cy="1143000"/>
          </a:xfrm>
        </p:spPr>
        <p:txBody>
          <a:bodyPr/>
          <a:lstStyle/>
          <a:p>
            <a:r>
              <a:rPr lang="en-GB" dirty="0" smtClean="0"/>
              <a:t>Phase 3 </a:t>
            </a:r>
            <a:endParaRPr lang="en-GB" dirty="0"/>
          </a:p>
        </p:txBody>
      </p:sp>
      <p:sp>
        <p:nvSpPr>
          <p:cNvPr id="2" name="Content Placeholder 1"/>
          <p:cNvSpPr>
            <a:spLocks noGrp="1"/>
          </p:cNvSpPr>
          <p:nvPr>
            <p:ph idx="1"/>
          </p:nvPr>
        </p:nvSpPr>
        <p:spPr>
          <a:xfrm>
            <a:off x="251520" y="980729"/>
            <a:ext cx="6696744" cy="3744416"/>
          </a:xfrm>
        </p:spPr>
        <p:txBody>
          <a:bodyPr>
            <a:normAutofit lnSpcReduction="10000"/>
          </a:bodyPr>
          <a:lstStyle/>
          <a:p>
            <a:r>
              <a:rPr lang="en-GB" dirty="0" smtClean="0"/>
              <a:t>Children will be taught the last few phonemes with 1 letter and develop their knowledge of phonemes with 2 letters. Two letters that make one sound are called </a:t>
            </a:r>
            <a:r>
              <a:rPr lang="en-GB" b="1" dirty="0" smtClean="0"/>
              <a:t>digraphs</a:t>
            </a:r>
            <a:r>
              <a:rPr lang="en-GB" dirty="0"/>
              <a:t>. </a:t>
            </a:r>
            <a:r>
              <a:rPr lang="en-GB" dirty="0" smtClean="0"/>
              <a:t>Three letters </a:t>
            </a:r>
            <a:r>
              <a:rPr lang="en-GB" dirty="0"/>
              <a:t>that make one sound are called </a:t>
            </a:r>
            <a:r>
              <a:rPr lang="en-GB" b="1" dirty="0" err="1" smtClean="0"/>
              <a:t>trigraphs</a:t>
            </a:r>
            <a:r>
              <a:rPr lang="en-GB" dirty="0"/>
              <a:t>.</a:t>
            </a:r>
          </a:p>
          <a:p>
            <a:r>
              <a:rPr lang="en-GB" dirty="0" smtClean="0"/>
              <a:t>Children will be taught to blend </a:t>
            </a:r>
            <a:r>
              <a:rPr lang="en-GB" dirty="0"/>
              <a:t>phase 3 words </a:t>
            </a:r>
            <a:r>
              <a:rPr lang="en-GB" dirty="0" smtClean="0"/>
              <a:t>(reading). </a:t>
            </a:r>
          </a:p>
          <a:p>
            <a:r>
              <a:rPr lang="en-GB" dirty="0" smtClean="0"/>
              <a:t>Children will be taught to segment phase 3 words (spelling).</a:t>
            </a:r>
          </a:p>
          <a:p>
            <a:r>
              <a:rPr lang="en-GB" dirty="0" smtClean="0"/>
              <a:t>If you are unsure on how to pronounce the sounds, that we have displayed, please don’t hesitate to ask any of the Early Years Team!</a:t>
            </a:r>
          </a:p>
          <a:p>
            <a:r>
              <a:rPr lang="en-GB" dirty="0" smtClean="0"/>
              <a:t>Phonicsplay.co.uk and YouTube are really helpful sources</a:t>
            </a:r>
            <a:r>
              <a:rPr lang="en-GB" dirty="0"/>
              <a:t> </a:t>
            </a:r>
            <a:r>
              <a:rPr lang="en-GB" dirty="0" smtClean="0"/>
              <a:t>e.g. ‘Mr </a:t>
            </a:r>
            <a:r>
              <a:rPr lang="en-GB" dirty="0"/>
              <a:t>Thorne Does </a:t>
            </a:r>
            <a:r>
              <a:rPr lang="en-GB" dirty="0" smtClean="0"/>
              <a:t>Phonics’ on YouTube.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28" t="3018" r="4641" b="5153"/>
          <a:stretch/>
        </p:blipFill>
        <p:spPr>
          <a:xfrm>
            <a:off x="5699793" y="4325794"/>
            <a:ext cx="3136369" cy="2210884"/>
          </a:xfrm>
          <a:prstGeom prst="rect">
            <a:avLst/>
          </a:prstGeom>
        </p:spPr>
      </p:pic>
      <p:sp>
        <p:nvSpPr>
          <p:cNvPr id="4" name="Rectangle 3"/>
          <p:cNvSpPr/>
          <p:nvPr/>
        </p:nvSpPr>
        <p:spPr>
          <a:xfrm>
            <a:off x="4278796" y="6550223"/>
            <a:ext cx="5338936" cy="307777"/>
          </a:xfrm>
          <a:prstGeom prst="rect">
            <a:avLst/>
          </a:prstGeom>
        </p:spPr>
        <p:txBody>
          <a:bodyPr wrap="square">
            <a:spAutoFit/>
          </a:bodyPr>
          <a:lstStyle/>
          <a:p>
            <a:r>
              <a:rPr lang="en-GB" sz="1400" dirty="0"/>
              <a:t>https://www.youtube.com/watch?v=IwJx1NSineE   37 sec</a:t>
            </a:r>
          </a:p>
        </p:txBody>
      </p:sp>
      <p:sp>
        <p:nvSpPr>
          <p:cNvPr id="6" name="TextBox 5"/>
          <p:cNvSpPr txBox="1"/>
          <p:nvPr/>
        </p:nvSpPr>
        <p:spPr>
          <a:xfrm>
            <a:off x="553311" y="4776159"/>
            <a:ext cx="5112568" cy="1569660"/>
          </a:xfrm>
          <a:prstGeom prst="rect">
            <a:avLst/>
          </a:prstGeom>
          <a:noFill/>
        </p:spPr>
        <p:txBody>
          <a:bodyPr wrap="square" rtlCol="0">
            <a:spAutoFit/>
          </a:bodyPr>
          <a:lstStyle/>
          <a:p>
            <a:r>
              <a:rPr lang="en-GB" sz="1200" b="1" u="sng" dirty="0"/>
              <a:t>What can you do to support your child? </a:t>
            </a:r>
            <a:r>
              <a:rPr lang="en-GB" sz="1200" b="1" dirty="0"/>
              <a:t> </a:t>
            </a:r>
          </a:p>
          <a:p>
            <a:pPr marL="171450" lvl="0" indent="-171450">
              <a:buFont typeface="Arial" panose="020B0604020202020204" pitchFamily="34" charset="0"/>
              <a:buChar char="•"/>
            </a:pPr>
            <a:r>
              <a:rPr lang="en-GB" sz="1200" dirty="0"/>
              <a:t>Encourage your child to ‘sound out’ when reading or writing. Focusing particularly on spotting more unusual sound patterns.  </a:t>
            </a:r>
            <a:endParaRPr lang="en-GB" sz="1200" b="1" dirty="0"/>
          </a:p>
          <a:p>
            <a:pPr marL="171450" lvl="0" indent="-171450">
              <a:buFont typeface="Arial" panose="020B0604020202020204" pitchFamily="34" charset="0"/>
              <a:buChar char="•"/>
            </a:pPr>
            <a:r>
              <a:rPr lang="en-GB" sz="1200" dirty="0"/>
              <a:t>Encourage your child to use a sound mat when writing to find the sound they </a:t>
            </a:r>
            <a:r>
              <a:rPr lang="en-GB" sz="1200" dirty="0" smtClean="0"/>
              <a:t>need. </a:t>
            </a:r>
            <a:endParaRPr lang="en-GB" sz="1200" b="1" dirty="0"/>
          </a:p>
          <a:p>
            <a:pPr marL="171450" lvl="0" indent="-171450">
              <a:buFont typeface="Arial" panose="020B0604020202020204" pitchFamily="34" charset="0"/>
              <a:buChar char="•"/>
            </a:pPr>
            <a:r>
              <a:rPr lang="en-GB" sz="1200" dirty="0"/>
              <a:t>Play games! </a:t>
            </a:r>
            <a:r>
              <a:rPr lang="en-GB" sz="1200" b="1" u="sng" dirty="0">
                <a:hlinkClick r:id="rId4"/>
              </a:rPr>
              <a:t>www.phonicsplay.co.uk</a:t>
            </a:r>
            <a:r>
              <a:rPr lang="en-GB" sz="1200" dirty="0"/>
              <a:t> </a:t>
            </a:r>
            <a:endParaRPr lang="en-GB" sz="1200" b="1" dirty="0"/>
          </a:p>
          <a:p>
            <a:pPr marL="171450" lvl="0" indent="-171450">
              <a:buFont typeface="Arial" panose="020B0604020202020204" pitchFamily="34" charset="0"/>
              <a:buChar char="•"/>
            </a:pPr>
            <a:r>
              <a:rPr lang="en-GB" sz="1200" dirty="0"/>
              <a:t>Remember phonics is not the only thing needed to be a fluent reader! </a:t>
            </a:r>
            <a:r>
              <a:rPr lang="en-GB" sz="1200" dirty="0">
                <a:latin typeface="Comic Sans MS" pitchFamily="66" charset="0"/>
              </a:rPr>
              <a:t> </a:t>
            </a:r>
            <a:endParaRPr lang="en-GB"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549" y="118851"/>
            <a:ext cx="9004464" cy="1320800"/>
          </a:xfrm>
        </p:spPr>
        <p:txBody>
          <a:bodyPr>
            <a:normAutofit/>
          </a:bodyPr>
          <a:lstStyle/>
          <a:p>
            <a:r>
              <a:rPr lang="en-GB" dirty="0" smtClean="0"/>
              <a:t>Parents as Learning Partners</a:t>
            </a:r>
            <a:br>
              <a:rPr lang="en-GB" dirty="0" smtClean="0"/>
            </a:br>
            <a:r>
              <a:rPr lang="en-GB" sz="3100" dirty="0" smtClean="0"/>
              <a:t>What can you do to help your child? </a:t>
            </a:r>
            <a:endParaRPr lang="en-GB" dirty="0"/>
          </a:p>
        </p:txBody>
      </p:sp>
      <p:pic>
        <p:nvPicPr>
          <p:cNvPr id="5" name="Content Placeholder 3"/>
          <p:cNvPicPr>
            <a:picLocks noChangeAspect="1"/>
          </p:cNvPicPr>
          <p:nvPr/>
        </p:nvPicPr>
        <p:blipFill>
          <a:blip r:embed="rId3"/>
          <a:stretch>
            <a:fillRect/>
          </a:stretch>
        </p:blipFill>
        <p:spPr>
          <a:xfrm>
            <a:off x="2739137" y="2748049"/>
            <a:ext cx="2945785" cy="2490745"/>
          </a:xfrm>
          <a:prstGeom prst="rect">
            <a:avLst/>
          </a:prstGeom>
        </p:spPr>
      </p:pic>
      <p:sp>
        <p:nvSpPr>
          <p:cNvPr id="7" name="TextBox 6"/>
          <p:cNvSpPr txBox="1"/>
          <p:nvPr/>
        </p:nvSpPr>
        <p:spPr>
          <a:xfrm rot="20431384">
            <a:off x="-47777" y="1535414"/>
            <a:ext cx="2717442" cy="646331"/>
          </a:xfrm>
          <a:prstGeom prst="rect">
            <a:avLst/>
          </a:prstGeom>
          <a:noFill/>
        </p:spPr>
        <p:txBody>
          <a:bodyPr wrap="square" rtlCol="0">
            <a:spAutoFit/>
          </a:bodyPr>
          <a:lstStyle/>
          <a:p>
            <a:r>
              <a:rPr lang="en-GB" dirty="0" smtClean="0"/>
              <a:t>Meal times as a family, talk, talk, talk, talk…</a:t>
            </a:r>
            <a:endParaRPr lang="en-GB" dirty="0"/>
          </a:p>
        </p:txBody>
      </p:sp>
      <p:sp>
        <p:nvSpPr>
          <p:cNvPr id="8" name="Rectangle 7"/>
          <p:cNvSpPr/>
          <p:nvPr/>
        </p:nvSpPr>
        <p:spPr>
          <a:xfrm>
            <a:off x="938117" y="6370754"/>
            <a:ext cx="5444119" cy="369332"/>
          </a:xfrm>
          <a:prstGeom prst="rect">
            <a:avLst/>
          </a:prstGeom>
        </p:spPr>
        <p:txBody>
          <a:bodyPr wrap="none">
            <a:spAutoFit/>
          </a:bodyPr>
          <a:lstStyle/>
          <a:p>
            <a:r>
              <a:rPr lang="en-GB" dirty="0" smtClean="0"/>
              <a:t>Can you write the shopping list for your family? </a:t>
            </a:r>
            <a:endParaRPr lang="en-GB" dirty="0"/>
          </a:p>
        </p:txBody>
      </p:sp>
      <p:sp>
        <p:nvSpPr>
          <p:cNvPr id="9" name="Rectangle 8"/>
          <p:cNvSpPr/>
          <p:nvPr/>
        </p:nvSpPr>
        <p:spPr>
          <a:xfrm rot="20504733">
            <a:off x="6371461" y="5666193"/>
            <a:ext cx="2727029" cy="369332"/>
          </a:xfrm>
          <a:prstGeom prst="rect">
            <a:avLst/>
          </a:prstGeom>
        </p:spPr>
        <p:txBody>
          <a:bodyPr wrap="none">
            <a:spAutoFit/>
          </a:bodyPr>
          <a:lstStyle/>
          <a:p>
            <a:r>
              <a:rPr lang="en-GB" dirty="0" smtClean="0"/>
              <a:t>I spy with my little eye. </a:t>
            </a:r>
            <a:endParaRPr lang="en-GB" dirty="0"/>
          </a:p>
        </p:txBody>
      </p:sp>
      <p:sp>
        <p:nvSpPr>
          <p:cNvPr id="10" name="Rectangle 9"/>
          <p:cNvSpPr/>
          <p:nvPr/>
        </p:nvSpPr>
        <p:spPr>
          <a:xfrm>
            <a:off x="5395664" y="4689865"/>
            <a:ext cx="2406428" cy="369332"/>
          </a:xfrm>
          <a:prstGeom prst="rect">
            <a:avLst/>
          </a:prstGeom>
        </p:spPr>
        <p:txBody>
          <a:bodyPr wrap="none">
            <a:spAutoFit/>
          </a:bodyPr>
          <a:lstStyle/>
          <a:p>
            <a:r>
              <a:rPr lang="en-GB" dirty="0" smtClean="0"/>
              <a:t>Simple Simon says…</a:t>
            </a:r>
            <a:endParaRPr lang="en-GB" dirty="0"/>
          </a:p>
        </p:txBody>
      </p:sp>
      <p:sp>
        <p:nvSpPr>
          <p:cNvPr id="11" name="Rectangle 10"/>
          <p:cNvSpPr/>
          <p:nvPr/>
        </p:nvSpPr>
        <p:spPr>
          <a:xfrm>
            <a:off x="124549" y="2975476"/>
            <a:ext cx="2404826" cy="646331"/>
          </a:xfrm>
          <a:prstGeom prst="rect">
            <a:avLst/>
          </a:prstGeom>
        </p:spPr>
        <p:txBody>
          <a:bodyPr wrap="none">
            <a:spAutoFit/>
          </a:bodyPr>
          <a:lstStyle/>
          <a:p>
            <a:r>
              <a:rPr lang="en-GB" dirty="0" smtClean="0"/>
              <a:t>Writing with lots of </a:t>
            </a:r>
          </a:p>
          <a:p>
            <a:r>
              <a:rPr lang="en-GB" dirty="0" smtClean="0"/>
              <a:t>Different materials.  </a:t>
            </a:r>
          </a:p>
        </p:txBody>
      </p:sp>
      <p:sp>
        <p:nvSpPr>
          <p:cNvPr id="12" name="Rectangle 11"/>
          <p:cNvSpPr/>
          <p:nvPr/>
        </p:nvSpPr>
        <p:spPr>
          <a:xfrm>
            <a:off x="5894684" y="3085439"/>
            <a:ext cx="2077964" cy="369332"/>
          </a:xfrm>
          <a:prstGeom prst="rect">
            <a:avLst/>
          </a:prstGeom>
        </p:spPr>
        <p:txBody>
          <a:bodyPr wrap="square">
            <a:spAutoFit/>
          </a:bodyPr>
          <a:lstStyle/>
          <a:p>
            <a:r>
              <a:rPr lang="en-GB" dirty="0" smtClean="0"/>
              <a:t>Send a post card. </a:t>
            </a:r>
            <a:endParaRPr lang="en-GB" dirty="0"/>
          </a:p>
        </p:txBody>
      </p:sp>
      <p:sp>
        <p:nvSpPr>
          <p:cNvPr id="13" name="TextBox 12"/>
          <p:cNvSpPr txBox="1"/>
          <p:nvPr/>
        </p:nvSpPr>
        <p:spPr>
          <a:xfrm rot="21021375">
            <a:off x="2083124" y="1851591"/>
            <a:ext cx="2756452" cy="923330"/>
          </a:xfrm>
          <a:prstGeom prst="rect">
            <a:avLst/>
          </a:prstGeom>
          <a:noFill/>
        </p:spPr>
        <p:txBody>
          <a:bodyPr wrap="square" rtlCol="0">
            <a:spAutoFit/>
          </a:bodyPr>
          <a:lstStyle/>
          <a:p>
            <a:r>
              <a:rPr lang="en-GB" dirty="0" smtClean="0"/>
              <a:t>Go to an art gallery, a museum, a bus, a train… </a:t>
            </a:r>
            <a:endParaRPr lang="en-GB" dirty="0"/>
          </a:p>
        </p:txBody>
      </p:sp>
      <p:sp>
        <p:nvSpPr>
          <p:cNvPr id="14" name="TextBox 13"/>
          <p:cNvSpPr txBox="1"/>
          <p:nvPr/>
        </p:nvSpPr>
        <p:spPr>
          <a:xfrm rot="20450826">
            <a:off x="288045" y="5460719"/>
            <a:ext cx="2196083" cy="646331"/>
          </a:xfrm>
          <a:prstGeom prst="rect">
            <a:avLst/>
          </a:prstGeom>
          <a:noFill/>
        </p:spPr>
        <p:txBody>
          <a:bodyPr wrap="square" rtlCol="0">
            <a:spAutoFit/>
          </a:bodyPr>
          <a:lstStyle/>
          <a:p>
            <a:r>
              <a:rPr lang="en-GB" dirty="0" smtClean="0"/>
              <a:t>Pay with coins in a shop. </a:t>
            </a:r>
            <a:endParaRPr lang="en-GB" dirty="0"/>
          </a:p>
        </p:txBody>
      </p:sp>
      <p:sp>
        <p:nvSpPr>
          <p:cNvPr id="15" name="Rectangle 14"/>
          <p:cNvSpPr/>
          <p:nvPr/>
        </p:nvSpPr>
        <p:spPr>
          <a:xfrm rot="20511795">
            <a:off x="6638153" y="3787792"/>
            <a:ext cx="2327881" cy="369332"/>
          </a:xfrm>
          <a:prstGeom prst="rect">
            <a:avLst/>
          </a:prstGeom>
        </p:spPr>
        <p:txBody>
          <a:bodyPr wrap="none">
            <a:spAutoFit/>
          </a:bodyPr>
          <a:lstStyle/>
          <a:p>
            <a:r>
              <a:rPr lang="en-GB" dirty="0" smtClean="0"/>
              <a:t>Count everything! </a:t>
            </a:r>
            <a:endParaRPr lang="en-GB" dirty="0"/>
          </a:p>
        </p:txBody>
      </p:sp>
      <p:sp>
        <p:nvSpPr>
          <p:cNvPr id="6" name="Rectangle 5"/>
          <p:cNvSpPr/>
          <p:nvPr/>
        </p:nvSpPr>
        <p:spPr>
          <a:xfrm>
            <a:off x="1082914" y="3828934"/>
            <a:ext cx="1656223" cy="369332"/>
          </a:xfrm>
          <a:prstGeom prst="rect">
            <a:avLst/>
          </a:prstGeom>
        </p:spPr>
        <p:txBody>
          <a:bodyPr wrap="none">
            <a:spAutoFit/>
          </a:bodyPr>
          <a:lstStyle/>
          <a:p>
            <a:r>
              <a:rPr lang="en-GB" dirty="0"/>
              <a:t>Library visits. </a:t>
            </a:r>
          </a:p>
        </p:txBody>
      </p:sp>
      <p:sp>
        <p:nvSpPr>
          <p:cNvPr id="16" name="Rectangle 15"/>
          <p:cNvSpPr/>
          <p:nvPr/>
        </p:nvSpPr>
        <p:spPr>
          <a:xfrm rot="459348">
            <a:off x="4668048" y="1661965"/>
            <a:ext cx="4572000" cy="646331"/>
          </a:xfrm>
          <a:prstGeom prst="rect">
            <a:avLst/>
          </a:prstGeom>
        </p:spPr>
        <p:txBody>
          <a:bodyPr>
            <a:spAutoFit/>
          </a:bodyPr>
          <a:lstStyle/>
          <a:p>
            <a:r>
              <a:rPr lang="en-GB" dirty="0"/>
              <a:t>Encourage your child to use a knife and fork/dress themselves etc. </a:t>
            </a:r>
          </a:p>
        </p:txBody>
      </p:sp>
      <p:sp>
        <p:nvSpPr>
          <p:cNvPr id="17" name="Rectangle 16"/>
          <p:cNvSpPr/>
          <p:nvPr/>
        </p:nvSpPr>
        <p:spPr>
          <a:xfrm>
            <a:off x="2699666" y="5525032"/>
            <a:ext cx="4572000" cy="646331"/>
          </a:xfrm>
          <a:prstGeom prst="rect">
            <a:avLst/>
          </a:prstGeom>
        </p:spPr>
        <p:txBody>
          <a:bodyPr>
            <a:spAutoFit/>
          </a:bodyPr>
          <a:lstStyle/>
          <a:p>
            <a:r>
              <a:rPr lang="en-GB" dirty="0"/>
              <a:t>Spotting sounds, words and numbers in the local environment.</a:t>
            </a:r>
          </a:p>
        </p:txBody>
      </p:sp>
      <p:sp>
        <p:nvSpPr>
          <p:cNvPr id="18" name="Rectangle 17"/>
          <p:cNvSpPr/>
          <p:nvPr/>
        </p:nvSpPr>
        <p:spPr>
          <a:xfrm>
            <a:off x="153602" y="4383781"/>
            <a:ext cx="3124892" cy="666898"/>
          </a:xfrm>
          <a:prstGeom prst="rect">
            <a:avLst/>
          </a:prstGeom>
        </p:spPr>
        <p:txBody>
          <a:bodyPr wrap="square">
            <a:spAutoFit/>
          </a:bodyPr>
          <a:lstStyle/>
          <a:p>
            <a:r>
              <a:rPr lang="en-GB" dirty="0"/>
              <a:t>enjoy stories, poems </a:t>
            </a:r>
            <a:r>
              <a:rPr lang="en-GB" dirty="0" smtClean="0"/>
              <a:t>and</a:t>
            </a:r>
          </a:p>
          <a:p>
            <a:r>
              <a:rPr lang="en-GB" dirty="0" smtClean="0"/>
              <a:t> </a:t>
            </a:r>
            <a:r>
              <a:rPr lang="en-GB" dirty="0"/>
              <a:t>number nursery rhymes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7560840" cy="731168"/>
          </a:xfrm>
        </p:spPr>
        <p:txBody>
          <a:bodyPr>
            <a:normAutofit fontScale="90000"/>
          </a:bodyPr>
          <a:lstStyle/>
          <a:p>
            <a:r>
              <a:rPr lang="en-GB" dirty="0" smtClean="0"/>
              <a:t>Fine Motor Development is KEY!</a:t>
            </a:r>
            <a:br>
              <a:rPr lang="en-GB" dirty="0" smtClean="0"/>
            </a:br>
            <a:r>
              <a:rPr lang="en-GB" dirty="0" smtClean="0"/>
              <a:t>Especially for reluctant writers </a:t>
            </a:r>
            <a:endParaRPr lang="en-GB" dirty="0"/>
          </a:p>
        </p:txBody>
      </p:sp>
      <p:pic>
        <p:nvPicPr>
          <p:cNvPr id="4" name="Picture 3"/>
          <p:cNvPicPr>
            <a:picLocks noChangeAspect="1"/>
          </p:cNvPicPr>
          <p:nvPr/>
        </p:nvPicPr>
        <p:blipFill rotWithShape="1">
          <a:blip r:embed="rId3"/>
          <a:srcRect l="4967" t="14564" r="73771" b="33265"/>
          <a:stretch/>
        </p:blipFill>
        <p:spPr>
          <a:xfrm>
            <a:off x="2862176" y="4204355"/>
            <a:ext cx="1584176" cy="2626365"/>
          </a:xfrm>
          <a:prstGeom prst="rect">
            <a:avLst/>
          </a:prstGeom>
        </p:spPr>
      </p:pic>
      <p:sp>
        <p:nvSpPr>
          <p:cNvPr id="5" name="TextBox 4"/>
          <p:cNvSpPr txBox="1"/>
          <p:nvPr/>
        </p:nvSpPr>
        <p:spPr>
          <a:xfrm>
            <a:off x="3040572" y="3826197"/>
            <a:ext cx="1220206" cy="369332"/>
          </a:xfrm>
          <a:prstGeom prst="rect">
            <a:avLst/>
          </a:prstGeom>
          <a:noFill/>
        </p:spPr>
        <p:txBody>
          <a:bodyPr wrap="none" rtlCol="0">
            <a:spAutoFit/>
          </a:bodyPr>
          <a:lstStyle/>
          <a:p>
            <a:r>
              <a:rPr lang="en-GB" dirty="0" smtClean="0"/>
              <a:t>Threading</a:t>
            </a:r>
            <a:endParaRPr lang="en-GB" dirty="0"/>
          </a:p>
        </p:txBody>
      </p:sp>
      <p:pic>
        <p:nvPicPr>
          <p:cNvPr id="6" name="Picture 5"/>
          <p:cNvPicPr>
            <a:picLocks noChangeAspect="1"/>
          </p:cNvPicPr>
          <p:nvPr/>
        </p:nvPicPr>
        <p:blipFill rotWithShape="1">
          <a:blip r:embed="rId4"/>
          <a:srcRect l="2750" t="30313" r="69195" b="19485"/>
          <a:stretch/>
        </p:blipFill>
        <p:spPr>
          <a:xfrm>
            <a:off x="6732240" y="3632248"/>
            <a:ext cx="2383176" cy="3198473"/>
          </a:xfrm>
          <a:prstGeom prst="rect">
            <a:avLst/>
          </a:prstGeom>
        </p:spPr>
      </p:pic>
      <p:sp>
        <p:nvSpPr>
          <p:cNvPr id="7" name="TextBox 6"/>
          <p:cNvSpPr txBox="1"/>
          <p:nvPr/>
        </p:nvSpPr>
        <p:spPr>
          <a:xfrm>
            <a:off x="6375461" y="3262916"/>
            <a:ext cx="2773067" cy="369332"/>
          </a:xfrm>
          <a:prstGeom prst="rect">
            <a:avLst/>
          </a:prstGeom>
          <a:noFill/>
        </p:spPr>
        <p:txBody>
          <a:bodyPr wrap="none" rtlCol="0">
            <a:spAutoFit/>
          </a:bodyPr>
          <a:lstStyle/>
          <a:p>
            <a:r>
              <a:rPr lang="en-GB" b="1" dirty="0" smtClean="0"/>
              <a:t>Poking straws into holes</a:t>
            </a:r>
            <a:endParaRPr lang="en-GB" b="1" dirty="0"/>
          </a:p>
        </p:txBody>
      </p:sp>
      <p:pic>
        <p:nvPicPr>
          <p:cNvPr id="8" name="Picture 7"/>
          <p:cNvPicPr>
            <a:picLocks noChangeAspect="1"/>
          </p:cNvPicPr>
          <p:nvPr/>
        </p:nvPicPr>
        <p:blipFill rotWithShape="1">
          <a:blip r:embed="rId5"/>
          <a:srcRect l="2750" t="30313" r="66242" b="38187"/>
          <a:stretch/>
        </p:blipFill>
        <p:spPr>
          <a:xfrm>
            <a:off x="0" y="4779467"/>
            <a:ext cx="2735741" cy="2084374"/>
          </a:xfrm>
          <a:prstGeom prst="rect">
            <a:avLst/>
          </a:prstGeom>
        </p:spPr>
      </p:pic>
      <p:pic>
        <p:nvPicPr>
          <p:cNvPr id="9" name="Picture 8"/>
          <p:cNvPicPr>
            <a:picLocks noChangeAspect="1"/>
          </p:cNvPicPr>
          <p:nvPr/>
        </p:nvPicPr>
        <p:blipFill rotWithShape="1">
          <a:blip r:embed="rId6"/>
          <a:srcRect l="4965" t="19485" r="64766" b="29328"/>
          <a:stretch/>
        </p:blipFill>
        <p:spPr>
          <a:xfrm>
            <a:off x="4499992" y="4010864"/>
            <a:ext cx="2232248" cy="2831144"/>
          </a:xfrm>
          <a:prstGeom prst="rect">
            <a:avLst/>
          </a:prstGeom>
        </p:spPr>
      </p:pic>
      <p:pic>
        <p:nvPicPr>
          <p:cNvPr id="10" name="Picture 9"/>
          <p:cNvPicPr>
            <a:picLocks noChangeAspect="1"/>
          </p:cNvPicPr>
          <p:nvPr/>
        </p:nvPicPr>
        <p:blipFill rotWithShape="1">
          <a:blip r:embed="rId7"/>
          <a:srcRect l="4966" t="28344" r="58859" b="10626"/>
          <a:stretch/>
        </p:blipFill>
        <p:spPr>
          <a:xfrm>
            <a:off x="74392" y="1299032"/>
            <a:ext cx="2269708" cy="2871876"/>
          </a:xfrm>
          <a:prstGeom prst="rect">
            <a:avLst/>
          </a:prstGeom>
        </p:spPr>
      </p:pic>
      <p:pic>
        <p:nvPicPr>
          <p:cNvPr id="11" name="Picture 10"/>
          <p:cNvPicPr>
            <a:picLocks noChangeAspect="1"/>
          </p:cNvPicPr>
          <p:nvPr/>
        </p:nvPicPr>
        <p:blipFill rotWithShape="1">
          <a:blip r:embed="rId8"/>
          <a:srcRect l="3489" t="20469" r="53691" b="35526"/>
          <a:stretch/>
        </p:blipFill>
        <p:spPr>
          <a:xfrm>
            <a:off x="6177458" y="554224"/>
            <a:ext cx="2851046" cy="2197451"/>
          </a:xfrm>
          <a:prstGeom prst="rect">
            <a:avLst/>
          </a:prstGeom>
        </p:spPr>
      </p:pic>
      <p:pic>
        <p:nvPicPr>
          <p:cNvPr id="12" name="Picture 11"/>
          <p:cNvPicPr>
            <a:picLocks noChangeAspect="1"/>
          </p:cNvPicPr>
          <p:nvPr/>
        </p:nvPicPr>
        <p:blipFill rotWithShape="1">
          <a:blip r:embed="rId9"/>
          <a:srcRect l="4227" t="31297" r="38926" b="27360"/>
          <a:stretch/>
        </p:blipFill>
        <p:spPr>
          <a:xfrm>
            <a:off x="2417123" y="1459705"/>
            <a:ext cx="3687311" cy="2011261"/>
          </a:xfrm>
          <a:prstGeom prst="rect">
            <a:avLst/>
          </a:prstGeom>
        </p:spPr>
      </p:pic>
    </p:spTree>
    <p:extLst>
      <p:ext uri="{BB962C8B-B14F-4D97-AF65-F5344CB8AC3E}">
        <p14:creationId xmlns:p14="http://schemas.microsoft.com/office/powerpoint/2010/main" val="3726820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5973" t="46064" r="37449" b="23421"/>
          <a:stretch/>
        </p:blipFill>
        <p:spPr>
          <a:xfrm>
            <a:off x="107504" y="0"/>
            <a:ext cx="2592288" cy="2232248"/>
          </a:xfrm>
          <a:prstGeom prst="rect">
            <a:avLst/>
          </a:prstGeom>
        </p:spPr>
      </p:pic>
      <p:pic>
        <p:nvPicPr>
          <p:cNvPr id="5" name="Picture 4"/>
          <p:cNvPicPr>
            <a:picLocks noChangeAspect="1"/>
          </p:cNvPicPr>
          <p:nvPr/>
        </p:nvPicPr>
        <p:blipFill rotWithShape="1">
          <a:blip r:embed="rId4"/>
          <a:srcRect l="3489" t="12594" r="37449" b="24407"/>
          <a:stretch/>
        </p:blipFill>
        <p:spPr>
          <a:xfrm>
            <a:off x="2735288" y="0"/>
            <a:ext cx="2952328" cy="2361862"/>
          </a:xfrm>
          <a:prstGeom prst="rect">
            <a:avLst/>
          </a:prstGeom>
        </p:spPr>
      </p:pic>
      <p:pic>
        <p:nvPicPr>
          <p:cNvPr id="6" name="Picture 5"/>
          <p:cNvPicPr>
            <a:picLocks noChangeAspect="1"/>
          </p:cNvPicPr>
          <p:nvPr/>
        </p:nvPicPr>
        <p:blipFill rotWithShape="1">
          <a:blip r:embed="rId5"/>
          <a:srcRect l="5168" t="30515" r="40938" b="23201"/>
          <a:stretch/>
        </p:blipFill>
        <p:spPr>
          <a:xfrm>
            <a:off x="5687616" y="0"/>
            <a:ext cx="3456384" cy="2226276"/>
          </a:xfrm>
          <a:prstGeom prst="rect">
            <a:avLst/>
          </a:prstGeom>
        </p:spPr>
      </p:pic>
      <p:pic>
        <p:nvPicPr>
          <p:cNvPr id="7" name="Picture 6"/>
          <p:cNvPicPr>
            <a:picLocks noChangeAspect="1"/>
          </p:cNvPicPr>
          <p:nvPr/>
        </p:nvPicPr>
        <p:blipFill rotWithShape="1">
          <a:blip r:embed="rId6"/>
          <a:srcRect l="2751" t="8657" r="38926" b="20469"/>
          <a:stretch/>
        </p:blipFill>
        <p:spPr>
          <a:xfrm>
            <a:off x="93824" y="2361862"/>
            <a:ext cx="2743144" cy="2500081"/>
          </a:xfrm>
          <a:prstGeom prst="rect">
            <a:avLst/>
          </a:prstGeom>
        </p:spPr>
      </p:pic>
      <p:pic>
        <p:nvPicPr>
          <p:cNvPr id="8" name="Picture 7"/>
          <p:cNvPicPr>
            <a:picLocks noChangeAspect="1"/>
          </p:cNvPicPr>
          <p:nvPr/>
        </p:nvPicPr>
        <p:blipFill rotWithShape="1">
          <a:blip r:embed="rId7"/>
          <a:srcRect l="3489" t="11610" r="36711" b="13579"/>
          <a:stretch/>
        </p:blipFill>
        <p:spPr>
          <a:xfrm>
            <a:off x="2960791" y="3226932"/>
            <a:ext cx="3446746" cy="3233985"/>
          </a:xfrm>
          <a:prstGeom prst="rect">
            <a:avLst/>
          </a:prstGeom>
        </p:spPr>
      </p:pic>
      <p:pic>
        <p:nvPicPr>
          <p:cNvPr id="9" name="Picture 8"/>
          <p:cNvPicPr>
            <a:picLocks noChangeAspect="1"/>
          </p:cNvPicPr>
          <p:nvPr/>
        </p:nvPicPr>
        <p:blipFill rotWithShape="1">
          <a:blip r:embed="rId8"/>
          <a:srcRect l="30805" t="24406" r="47785" b="34250"/>
          <a:stretch/>
        </p:blipFill>
        <p:spPr>
          <a:xfrm>
            <a:off x="6407537" y="2931319"/>
            <a:ext cx="2711279" cy="3926681"/>
          </a:xfrm>
          <a:prstGeom prst="rect">
            <a:avLst/>
          </a:prstGeom>
        </p:spPr>
      </p:pic>
      <p:pic>
        <p:nvPicPr>
          <p:cNvPr id="10" name="Picture 9"/>
          <p:cNvPicPr>
            <a:picLocks noChangeAspect="1"/>
          </p:cNvPicPr>
          <p:nvPr/>
        </p:nvPicPr>
        <p:blipFill rotWithShape="1">
          <a:blip r:embed="rId9"/>
          <a:srcRect l="7181" t="42539" r="41141" b="8657"/>
          <a:stretch/>
        </p:blipFill>
        <p:spPr>
          <a:xfrm>
            <a:off x="136120" y="4843925"/>
            <a:ext cx="2700848" cy="1912920"/>
          </a:xfrm>
          <a:prstGeom prst="rect">
            <a:avLst/>
          </a:prstGeom>
        </p:spPr>
      </p:pic>
    </p:spTree>
    <p:extLst>
      <p:ext uri="{BB962C8B-B14F-4D97-AF65-F5344CB8AC3E}">
        <p14:creationId xmlns:p14="http://schemas.microsoft.com/office/powerpoint/2010/main" val="198527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6957313" cy="1320800"/>
          </a:xfrm>
        </p:spPr>
        <p:txBody>
          <a:bodyPr>
            <a:normAutofit fontScale="90000"/>
          </a:bodyPr>
          <a:lstStyle/>
          <a:p>
            <a:r>
              <a:rPr lang="en-GB" b="1" dirty="0" smtClean="0"/>
              <a:t>Maths</a:t>
            </a:r>
            <a:r>
              <a:rPr lang="en-GB" dirty="0" smtClean="0"/>
              <a:t/>
            </a:r>
            <a:br>
              <a:rPr lang="en-GB" dirty="0" smtClean="0"/>
            </a:br>
            <a:r>
              <a:rPr lang="en-GB" dirty="0" smtClean="0"/>
              <a:t>The 5 principles of counting in EYFS!</a:t>
            </a:r>
            <a:endParaRPr lang="en-GB" dirty="0"/>
          </a:p>
        </p:txBody>
      </p:sp>
      <p:pic>
        <p:nvPicPr>
          <p:cNvPr id="4" name="Content Placeholder 3"/>
          <p:cNvPicPr>
            <a:picLocks noGrp="1" noChangeAspect="1"/>
          </p:cNvPicPr>
          <p:nvPr>
            <p:ph idx="1"/>
          </p:nvPr>
        </p:nvPicPr>
        <p:blipFill>
          <a:blip r:embed="rId3"/>
          <a:stretch>
            <a:fillRect/>
          </a:stretch>
        </p:blipFill>
        <p:spPr>
          <a:xfrm>
            <a:off x="0" y="1181119"/>
            <a:ext cx="5256584" cy="1969234"/>
          </a:xfrm>
          <a:prstGeom prst="rect">
            <a:avLst/>
          </a:prstGeom>
        </p:spPr>
      </p:pic>
      <p:pic>
        <p:nvPicPr>
          <p:cNvPr id="5" name="Picture 4"/>
          <p:cNvPicPr>
            <a:picLocks noChangeAspect="1"/>
          </p:cNvPicPr>
          <p:nvPr/>
        </p:nvPicPr>
        <p:blipFill>
          <a:blip r:embed="rId4"/>
          <a:stretch>
            <a:fillRect/>
          </a:stretch>
        </p:blipFill>
        <p:spPr>
          <a:xfrm>
            <a:off x="5380297" y="1413884"/>
            <a:ext cx="1932532" cy="1429544"/>
          </a:xfrm>
          <a:prstGeom prst="rect">
            <a:avLst/>
          </a:prstGeom>
        </p:spPr>
      </p:pic>
      <p:pic>
        <p:nvPicPr>
          <p:cNvPr id="6" name="Picture 5"/>
          <p:cNvPicPr>
            <a:picLocks noChangeAspect="1"/>
          </p:cNvPicPr>
          <p:nvPr/>
        </p:nvPicPr>
        <p:blipFill>
          <a:blip r:embed="rId5"/>
          <a:stretch>
            <a:fillRect/>
          </a:stretch>
        </p:blipFill>
        <p:spPr>
          <a:xfrm>
            <a:off x="12515" y="3140968"/>
            <a:ext cx="5544616" cy="2892843"/>
          </a:xfrm>
          <a:prstGeom prst="rect">
            <a:avLst/>
          </a:prstGeom>
        </p:spPr>
      </p:pic>
      <p:pic>
        <p:nvPicPr>
          <p:cNvPr id="7" name="Picture 6"/>
          <p:cNvPicPr>
            <a:picLocks noChangeAspect="1"/>
          </p:cNvPicPr>
          <p:nvPr/>
        </p:nvPicPr>
        <p:blipFill>
          <a:blip r:embed="rId6"/>
          <a:stretch>
            <a:fillRect/>
          </a:stretch>
        </p:blipFill>
        <p:spPr>
          <a:xfrm>
            <a:off x="5592672" y="3501008"/>
            <a:ext cx="2979886" cy="721522"/>
          </a:xfrm>
          <a:prstGeom prst="rect">
            <a:avLst/>
          </a:prstGeom>
        </p:spPr>
      </p:pic>
      <p:pic>
        <p:nvPicPr>
          <p:cNvPr id="8" name="Picture 7"/>
          <p:cNvPicPr>
            <a:picLocks noChangeAspect="1"/>
          </p:cNvPicPr>
          <p:nvPr/>
        </p:nvPicPr>
        <p:blipFill>
          <a:blip r:embed="rId7"/>
          <a:stretch>
            <a:fillRect/>
          </a:stretch>
        </p:blipFill>
        <p:spPr>
          <a:xfrm>
            <a:off x="5592672" y="5044618"/>
            <a:ext cx="3188783" cy="459038"/>
          </a:xfrm>
          <a:prstGeom prst="rect">
            <a:avLst/>
          </a:prstGeom>
        </p:spPr>
      </p:pic>
      <p:sp>
        <p:nvSpPr>
          <p:cNvPr id="9" name="Oval 8"/>
          <p:cNvSpPr/>
          <p:nvPr/>
        </p:nvSpPr>
        <p:spPr>
          <a:xfrm>
            <a:off x="8244408" y="4922165"/>
            <a:ext cx="576064" cy="7390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8"/>
          <a:stretch>
            <a:fillRect/>
          </a:stretch>
        </p:blipFill>
        <p:spPr>
          <a:xfrm>
            <a:off x="7668344" y="322155"/>
            <a:ext cx="1368152" cy="741083"/>
          </a:xfrm>
          <a:prstGeom prst="rect">
            <a:avLst/>
          </a:prstGeom>
        </p:spPr>
      </p:pic>
      <p:pic>
        <p:nvPicPr>
          <p:cNvPr id="10" name="Picture 9"/>
          <p:cNvPicPr>
            <a:picLocks noChangeAspect="1"/>
          </p:cNvPicPr>
          <p:nvPr/>
        </p:nvPicPr>
        <p:blipFill rotWithShape="1">
          <a:blip r:embed="rId9"/>
          <a:srcRect l="20422" r="9948"/>
          <a:stretch/>
        </p:blipFill>
        <p:spPr>
          <a:xfrm>
            <a:off x="8460432" y="1181119"/>
            <a:ext cx="504056" cy="647700"/>
          </a:xfrm>
          <a:prstGeom prst="rect">
            <a:avLst/>
          </a:prstGeom>
        </p:spPr>
      </p:pic>
    </p:spTree>
    <p:extLst>
      <p:ext uri="{BB962C8B-B14F-4D97-AF65-F5344CB8AC3E}">
        <p14:creationId xmlns:p14="http://schemas.microsoft.com/office/powerpoint/2010/main" val="2902435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98"/>
            <a:ext cx="7524328" cy="1320800"/>
          </a:xfrm>
        </p:spPr>
        <p:txBody>
          <a:bodyPr>
            <a:normAutofit fontScale="90000"/>
          </a:bodyPr>
          <a:lstStyle/>
          <a:p>
            <a:r>
              <a:rPr lang="en-GB" b="1" dirty="0"/>
              <a:t>Maths</a:t>
            </a:r>
            <a:r>
              <a:rPr lang="en-GB" dirty="0"/>
              <a:t/>
            </a:r>
            <a:br>
              <a:rPr lang="en-GB" dirty="0"/>
            </a:br>
            <a:r>
              <a:rPr lang="en-GB" dirty="0"/>
              <a:t>The 5 principles of counting in EYFS!</a:t>
            </a:r>
          </a:p>
        </p:txBody>
      </p:sp>
      <p:pic>
        <p:nvPicPr>
          <p:cNvPr id="4" name="Content Placeholder 3"/>
          <p:cNvPicPr>
            <a:picLocks noGrp="1" noChangeAspect="1"/>
          </p:cNvPicPr>
          <p:nvPr>
            <p:ph idx="1"/>
          </p:nvPr>
        </p:nvPicPr>
        <p:blipFill>
          <a:blip r:embed="rId3"/>
          <a:stretch>
            <a:fillRect/>
          </a:stretch>
        </p:blipFill>
        <p:spPr>
          <a:xfrm>
            <a:off x="251520" y="1484784"/>
            <a:ext cx="6972902" cy="3960440"/>
          </a:xfrm>
          <a:prstGeom prst="rect">
            <a:avLst/>
          </a:prstGeom>
        </p:spPr>
      </p:pic>
      <p:pic>
        <p:nvPicPr>
          <p:cNvPr id="3074" name="Picture 2" descr="Image result for someone counting clap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6" b="16884"/>
          <a:stretch/>
        </p:blipFill>
        <p:spPr bwMode="auto">
          <a:xfrm>
            <a:off x="6959951" y="2069702"/>
            <a:ext cx="1224136" cy="15282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jump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3" y="958189"/>
            <a:ext cx="1015934" cy="1388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971600" y="5449351"/>
            <a:ext cx="3175553" cy="1080120"/>
          </a:xfrm>
          <a:prstGeom prst="rect">
            <a:avLst/>
          </a:prstGeom>
        </p:spPr>
      </p:pic>
      <p:pic>
        <p:nvPicPr>
          <p:cNvPr id="7" name="Picture 6"/>
          <p:cNvPicPr>
            <a:picLocks noChangeAspect="1"/>
          </p:cNvPicPr>
          <p:nvPr/>
        </p:nvPicPr>
        <p:blipFill rotWithShape="1">
          <a:blip r:embed="rId7"/>
          <a:srcRect b="3642"/>
          <a:stretch/>
        </p:blipFill>
        <p:spPr>
          <a:xfrm>
            <a:off x="4499992" y="5458006"/>
            <a:ext cx="2459959" cy="1071465"/>
          </a:xfrm>
          <a:prstGeom prst="rect">
            <a:avLst/>
          </a:prstGeom>
        </p:spPr>
      </p:pic>
      <p:pic>
        <p:nvPicPr>
          <p:cNvPr id="13" name="Picture 12"/>
          <p:cNvPicPr>
            <a:picLocks noChangeAspect="1"/>
          </p:cNvPicPr>
          <p:nvPr/>
        </p:nvPicPr>
        <p:blipFill rotWithShape="1">
          <a:blip r:embed="rId8"/>
          <a:srcRect l="20422" r="9948"/>
          <a:stretch/>
        </p:blipFill>
        <p:spPr>
          <a:xfrm>
            <a:off x="8532440" y="5881787"/>
            <a:ext cx="504056" cy="647700"/>
          </a:xfrm>
          <a:prstGeom prst="rect">
            <a:avLst/>
          </a:prstGeom>
        </p:spPr>
      </p:pic>
    </p:spTree>
    <p:extLst>
      <p:ext uri="{BB962C8B-B14F-4D97-AF65-F5344CB8AC3E}">
        <p14:creationId xmlns:p14="http://schemas.microsoft.com/office/powerpoint/2010/main" val="135374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67544" y="373306"/>
            <a:ext cx="6347713" cy="895454"/>
          </a:xfrm>
        </p:spPr>
        <p:txBody>
          <a:bodyPr>
            <a:normAutofit fontScale="90000"/>
          </a:bodyPr>
          <a:lstStyle/>
          <a:p>
            <a:r>
              <a:rPr lang="en-GB" dirty="0"/>
              <a:t>Home </a:t>
            </a:r>
            <a:r>
              <a:rPr lang="en-GB" dirty="0" smtClean="0"/>
              <a:t>Learning</a:t>
            </a:r>
            <a:br>
              <a:rPr lang="en-GB" dirty="0" smtClean="0"/>
            </a:br>
            <a:r>
              <a:rPr lang="en-GB" dirty="0"/>
              <a:t/>
            </a:r>
            <a:br>
              <a:rPr lang="en-GB" dirty="0"/>
            </a:br>
            <a:r>
              <a:rPr lang="en-GB" sz="1100" dirty="0"/>
              <a:t/>
            </a:r>
            <a:br>
              <a:rPr lang="en-GB" sz="1100" dirty="0"/>
            </a:br>
            <a:endParaRPr lang="en-GB" sz="1100" dirty="0"/>
          </a:p>
        </p:txBody>
      </p:sp>
      <p:sp>
        <p:nvSpPr>
          <p:cNvPr id="7" name="Rectangle 3"/>
          <p:cNvSpPr txBox="1">
            <a:spLocks noChangeArrowheads="1"/>
          </p:cNvSpPr>
          <p:nvPr/>
        </p:nvSpPr>
        <p:spPr>
          <a:xfrm>
            <a:off x="323528" y="1268760"/>
            <a:ext cx="7272808" cy="4032448"/>
          </a:xfrm>
          <a:prstGeom prst="rect">
            <a:avLst/>
          </a:prstGeom>
        </p:spPr>
        <p:txBody>
          <a:bodyPr vert="horz">
            <a:normAutofit fontScale="40000" lnSpcReduction="2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GB" sz="3500" b="1" i="0" u="none" strike="noStrike" kern="1200" cap="none" spc="0" normalizeH="0" baseline="0" noProof="0" dirty="0" smtClean="0">
                <a:ln>
                  <a:noFill/>
                </a:ln>
                <a:solidFill>
                  <a:schemeClr val="accent1">
                    <a:lumMod val="75000"/>
                  </a:schemeClr>
                </a:solidFill>
                <a:effectLst/>
                <a:uLnTx/>
                <a:uFillTx/>
                <a:latin typeface="+mn-lt"/>
                <a:ea typeface="+mn-ea"/>
                <a:cs typeface="+mn-cs"/>
              </a:rPr>
              <a:t>Monday</a:t>
            </a:r>
            <a:r>
              <a:rPr kumimoji="0" lang="en-GB" sz="3500" b="1" i="0" u="none" strike="noStrike" kern="1200" cap="none" spc="0" normalizeH="0" baseline="0" noProof="0" dirty="0" smtClean="0">
                <a:ln>
                  <a:noFill/>
                </a:ln>
                <a:solidFill>
                  <a:schemeClr val="tx1"/>
                </a:solidFill>
                <a:effectLst/>
                <a:uLnTx/>
                <a:uFillTx/>
                <a:latin typeface="+mn-lt"/>
                <a:ea typeface="+mn-ea"/>
                <a:cs typeface="+mn-cs"/>
              </a:rPr>
              <a:t> – </a:t>
            </a:r>
            <a:r>
              <a:rPr kumimoji="0" lang="en-GB" sz="3500" b="0" i="0" u="none" strike="noStrike" kern="1200" cap="none" spc="0" normalizeH="0" baseline="0" noProof="0" dirty="0" smtClean="0">
                <a:ln>
                  <a:noFill/>
                </a:ln>
                <a:solidFill>
                  <a:schemeClr val="tx1"/>
                </a:solidFill>
                <a:effectLst/>
                <a:uLnTx/>
                <a:uFillTx/>
                <a:latin typeface="+mn-lt"/>
                <a:ea typeface="+mn-ea"/>
                <a:cs typeface="+mn-cs"/>
              </a:rPr>
              <a:t>Reading book to go home </a:t>
            </a:r>
          </a:p>
          <a:p>
            <a:pPr marL="109728" marR="0" lvl="0" algn="l" defTabSz="914400" rtl="0" eaLnBrk="1" fontAlgn="auto" latinLnBrk="0" hangingPunct="1">
              <a:lnSpc>
                <a:spcPct val="100000"/>
              </a:lnSpc>
              <a:spcBef>
                <a:spcPts val="400"/>
              </a:spcBef>
              <a:spcAft>
                <a:spcPts val="0"/>
              </a:spcAft>
              <a:buClr>
                <a:schemeClr val="accent1"/>
              </a:buClr>
              <a:buSzPct val="68000"/>
              <a:tabLst/>
              <a:defRPr/>
            </a:pPr>
            <a:r>
              <a:rPr lang="en-GB" sz="2300" dirty="0"/>
              <a:t>	</a:t>
            </a:r>
            <a:r>
              <a:rPr lang="en-GB" sz="2300" dirty="0" smtClean="0"/>
              <a:t>	</a:t>
            </a:r>
            <a:r>
              <a:rPr kumimoji="0" lang="en-GB" sz="2300" b="0" i="0" u="none" strike="noStrike" kern="1200" cap="none" spc="0" normalizeH="0" baseline="0" noProof="0" dirty="0" smtClean="0">
                <a:ln>
                  <a:noFill/>
                </a:ln>
                <a:solidFill>
                  <a:schemeClr val="tx1"/>
                </a:solidFill>
                <a:effectLst/>
                <a:uLnTx/>
                <a:uFillTx/>
              </a:rPr>
              <a:t>(return the</a:t>
            </a:r>
            <a:r>
              <a:rPr lang="en-GB" sz="2300" dirty="0" smtClean="0"/>
              <a:t> following day)</a:t>
            </a:r>
          </a:p>
          <a:p>
            <a:pPr marL="109728" marR="0" lvl="0" algn="l" defTabSz="914400" rtl="0" eaLnBrk="1" fontAlgn="auto" latinLnBrk="0" hangingPunct="1">
              <a:lnSpc>
                <a:spcPct val="100000"/>
              </a:lnSpc>
              <a:spcBef>
                <a:spcPts val="400"/>
              </a:spcBef>
              <a:spcAft>
                <a:spcPts val="0"/>
              </a:spcAft>
              <a:buClr>
                <a:schemeClr val="accent1"/>
              </a:buClr>
              <a:buSzPct val="68000"/>
              <a:tabLst/>
              <a:defRPr/>
            </a:pPr>
            <a:endParaRPr kumimoji="0" lang="en-GB" sz="35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GB" sz="3500" b="1" i="0" u="none" strike="noStrike" kern="1200" cap="none" spc="0" normalizeH="0" baseline="0" noProof="0" dirty="0" smtClean="0">
                <a:ln>
                  <a:noFill/>
                </a:ln>
                <a:solidFill>
                  <a:schemeClr val="accent1">
                    <a:lumMod val="75000"/>
                  </a:schemeClr>
                </a:solidFill>
                <a:effectLst/>
                <a:uLnTx/>
                <a:uFillTx/>
                <a:latin typeface="+mn-lt"/>
                <a:ea typeface="+mn-ea"/>
                <a:cs typeface="+mn-cs"/>
              </a:rPr>
              <a:t>Tuesday</a:t>
            </a:r>
            <a:r>
              <a:rPr kumimoji="0" lang="en-GB" sz="3500" b="1" i="0" u="none" strike="noStrike" kern="1200" cap="none" spc="0" normalizeH="0" baseline="0" noProof="0" dirty="0" smtClean="0">
                <a:ln>
                  <a:noFill/>
                </a:ln>
                <a:solidFill>
                  <a:schemeClr val="tx1"/>
                </a:solidFill>
                <a:effectLst/>
                <a:uLnTx/>
                <a:uFillTx/>
                <a:latin typeface="+mn-lt"/>
                <a:ea typeface="+mn-ea"/>
                <a:cs typeface="+mn-cs"/>
              </a:rPr>
              <a:t> </a:t>
            </a:r>
            <a:r>
              <a:rPr kumimoji="0" lang="en-GB" sz="3500" b="0" i="0" u="none" strike="noStrike" kern="1200" cap="none" spc="0" normalizeH="0" baseline="0" noProof="0" dirty="0" smtClean="0">
                <a:ln>
                  <a:noFill/>
                </a:ln>
                <a:solidFill>
                  <a:schemeClr val="tx1"/>
                </a:solidFill>
                <a:effectLst/>
                <a:uLnTx/>
                <a:uFillTx/>
                <a:latin typeface="+mn-lt"/>
                <a:ea typeface="+mn-ea"/>
                <a:cs typeface="+mn-cs"/>
              </a:rPr>
              <a:t>– Library/Classroom Book</a:t>
            </a:r>
            <a:r>
              <a:rPr kumimoji="0" lang="en-GB" sz="3500" b="0" i="0" u="none" strike="noStrike" kern="1200" cap="none" spc="0" normalizeH="0" noProof="0" dirty="0" smtClean="0">
                <a:ln>
                  <a:noFill/>
                </a:ln>
                <a:solidFill>
                  <a:schemeClr val="tx1"/>
                </a:solidFill>
                <a:effectLst/>
                <a:uLnTx/>
                <a:uFillTx/>
                <a:latin typeface="+mn-lt"/>
                <a:ea typeface="+mn-ea"/>
                <a:cs typeface="+mn-cs"/>
              </a:rPr>
              <a:t> to go home </a:t>
            </a:r>
          </a:p>
          <a:p>
            <a:pPr marL="109728" marR="0" lvl="0" algn="l" defTabSz="914400" rtl="0" eaLnBrk="1" fontAlgn="auto" latinLnBrk="0" hangingPunct="1">
              <a:lnSpc>
                <a:spcPct val="100000"/>
              </a:lnSpc>
              <a:spcBef>
                <a:spcPts val="400"/>
              </a:spcBef>
              <a:spcAft>
                <a:spcPts val="0"/>
              </a:spcAft>
              <a:buClr>
                <a:schemeClr val="accent1"/>
              </a:buClr>
              <a:buSzPct val="68000"/>
              <a:tabLst/>
              <a:defRPr/>
            </a:pPr>
            <a:r>
              <a:rPr lang="en-GB" sz="2300" dirty="0" smtClean="0"/>
              <a:t>		(return </a:t>
            </a:r>
            <a:r>
              <a:rPr lang="en-GB" sz="2300" dirty="0"/>
              <a:t>the following day)</a:t>
            </a:r>
          </a:p>
          <a:p>
            <a:pPr marL="566928" lvl="1">
              <a:spcBef>
                <a:spcPts val="400"/>
              </a:spcBef>
              <a:buClr>
                <a:schemeClr val="accent1"/>
              </a:buClr>
              <a:buSzPct val="68000"/>
              <a:defRPr/>
            </a:pPr>
            <a:endParaRPr kumimoji="0" lang="en-GB" sz="2300" b="0" i="1" u="none" strike="noStrike" kern="1200" cap="none" spc="0" normalizeH="0" baseline="0" noProof="0" dirty="0" smtClean="0">
              <a:ln>
                <a:noFill/>
              </a:ln>
              <a:solidFill>
                <a:schemeClr val="tx1"/>
              </a:solidFill>
              <a:effectLst/>
              <a:uLnTx/>
              <a:uFillTx/>
            </a:endParaRPr>
          </a:p>
          <a:p>
            <a:pPr marL="365760" indent="-256032">
              <a:spcBef>
                <a:spcPts val="400"/>
              </a:spcBef>
              <a:buClr>
                <a:schemeClr val="accent1"/>
              </a:buClr>
              <a:buSzPct val="68000"/>
              <a:buFont typeface="Wingdings 3"/>
              <a:buChar char=""/>
              <a:defRPr/>
            </a:pPr>
            <a:r>
              <a:rPr kumimoji="0" lang="en-GB" sz="3500" b="1" i="0" u="none" strike="noStrike" kern="1200" cap="none" spc="0" normalizeH="0" baseline="0" noProof="0" dirty="0" smtClean="0">
                <a:ln>
                  <a:noFill/>
                </a:ln>
                <a:solidFill>
                  <a:schemeClr val="accent1">
                    <a:lumMod val="75000"/>
                  </a:schemeClr>
                </a:solidFill>
                <a:effectLst/>
                <a:uLnTx/>
                <a:uFillTx/>
              </a:rPr>
              <a:t>Wednesday</a:t>
            </a:r>
            <a:r>
              <a:rPr kumimoji="0" lang="en-GB" sz="3500" b="0" i="0" u="none" strike="noStrike" kern="1200" cap="none" spc="0" normalizeH="0" baseline="0" noProof="0" dirty="0" smtClean="0">
                <a:ln>
                  <a:noFill/>
                </a:ln>
                <a:solidFill>
                  <a:schemeClr val="accent1">
                    <a:lumMod val="75000"/>
                  </a:schemeClr>
                </a:solidFill>
                <a:effectLst/>
                <a:uLnTx/>
                <a:uFillTx/>
              </a:rPr>
              <a:t> </a:t>
            </a:r>
            <a:r>
              <a:rPr kumimoji="0" lang="en-GB" sz="3500" b="0" i="0" u="none" strike="noStrike" kern="1200" cap="none" spc="0" normalizeH="0" baseline="0" noProof="0" dirty="0" smtClean="0">
                <a:ln>
                  <a:noFill/>
                </a:ln>
                <a:solidFill>
                  <a:schemeClr val="tx1"/>
                </a:solidFill>
                <a:effectLst/>
                <a:uLnTx/>
                <a:uFillTx/>
              </a:rPr>
              <a:t>– </a:t>
            </a:r>
            <a:r>
              <a:rPr lang="en-GB" sz="3500" dirty="0"/>
              <a:t>Reading book to go </a:t>
            </a:r>
            <a:r>
              <a:rPr lang="en-GB" sz="3500" dirty="0" smtClean="0"/>
              <a:t>home </a:t>
            </a:r>
          </a:p>
          <a:p>
            <a:pPr marL="109728">
              <a:spcBef>
                <a:spcPts val="400"/>
              </a:spcBef>
              <a:buClr>
                <a:schemeClr val="accent1"/>
              </a:buClr>
              <a:buSzPct val="68000"/>
              <a:defRPr/>
            </a:pPr>
            <a:r>
              <a:rPr lang="en-GB" sz="3500" dirty="0"/>
              <a:t>	</a:t>
            </a:r>
            <a:r>
              <a:rPr lang="en-GB" sz="3500" dirty="0" smtClean="0"/>
              <a:t>	</a:t>
            </a:r>
            <a:r>
              <a:rPr lang="en-GB" sz="2300" dirty="0" smtClean="0"/>
              <a:t>(</a:t>
            </a:r>
            <a:r>
              <a:rPr lang="en-GB" sz="2300" dirty="0"/>
              <a:t>return the following day)</a:t>
            </a:r>
          </a:p>
          <a:p>
            <a:pPr marL="365760" lvl="0" indent="-256032">
              <a:spcBef>
                <a:spcPts val="400"/>
              </a:spcBef>
              <a:buClr>
                <a:schemeClr val="accent1"/>
              </a:buClr>
              <a:buSzPct val="68000"/>
              <a:buFont typeface="Wingdings 3"/>
              <a:buChar char=""/>
              <a:defRPr/>
            </a:pPr>
            <a:endParaRPr lang="en-GB" sz="3500" dirty="0" smtClean="0"/>
          </a:p>
          <a:p>
            <a:pPr marL="365760" indent="-256032">
              <a:spcBef>
                <a:spcPts val="400"/>
              </a:spcBef>
              <a:buClr>
                <a:schemeClr val="accent1"/>
              </a:buClr>
              <a:buSzPct val="68000"/>
              <a:buFont typeface="Wingdings 3"/>
              <a:buChar char=""/>
              <a:defRPr/>
            </a:pPr>
            <a:r>
              <a:rPr kumimoji="0" lang="en-GB" sz="3500" b="1" i="0" u="none" strike="noStrike" kern="1200" cap="none" spc="0" normalizeH="0" baseline="0" noProof="0" dirty="0" smtClean="0">
                <a:ln>
                  <a:noFill/>
                </a:ln>
                <a:solidFill>
                  <a:schemeClr val="accent1">
                    <a:lumMod val="75000"/>
                  </a:schemeClr>
                </a:solidFill>
                <a:effectLst/>
                <a:uLnTx/>
                <a:uFillTx/>
              </a:rPr>
              <a:t>Thursday</a:t>
            </a:r>
            <a:r>
              <a:rPr kumimoji="0" lang="en-GB" sz="3500" b="0" i="0" u="none" strike="noStrike" kern="1200" cap="none" spc="0" normalizeH="0" baseline="0" noProof="0" dirty="0" smtClean="0">
                <a:ln>
                  <a:noFill/>
                </a:ln>
                <a:solidFill>
                  <a:schemeClr val="accent1">
                    <a:lumMod val="75000"/>
                  </a:schemeClr>
                </a:solidFill>
                <a:effectLst/>
                <a:uLnTx/>
                <a:uFillTx/>
              </a:rPr>
              <a:t> </a:t>
            </a:r>
            <a:r>
              <a:rPr kumimoji="0" lang="en-GB" sz="3500" b="0" i="0" u="none" strike="noStrike" kern="1200" cap="none" spc="0" normalizeH="0" baseline="0" noProof="0" dirty="0" smtClean="0">
                <a:ln>
                  <a:noFill/>
                </a:ln>
                <a:solidFill>
                  <a:schemeClr val="tx1"/>
                </a:solidFill>
                <a:effectLst/>
                <a:uLnTx/>
                <a:uFillTx/>
              </a:rPr>
              <a:t>– Phonics or Maths Home learning and an enrichment activity </a:t>
            </a:r>
            <a:r>
              <a:rPr lang="en-GB" sz="3500" dirty="0"/>
              <a:t>(</a:t>
            </a:r>
            <a:r>
              <a:rPr lang="en-GB" sz="2300" dirty="0"/>
              <a:t>return the following </a:t>
            </a:r>
            <a:r>
              <a:rPr lang="en-GB" sz="2300" dirty="0" smtClean="0"/>
              <a:t>Tuesday).</a:t>
            </a:r>
            <a:endParaRPr kumimoji="0" lang="en-GB" sz="3500" b="0" i="1" u="none" strike="noStrike" kern="1200" cap="none" spc="0" normalizeH="0" baseline="0" noProof="0" dirty="0" smtClean="0">
              <a:ln>
                <a:noFill/>
              </a:ln>
              <a:solidFill>
                <a:schemeClr val="tx1"/>
              </a:solidFill>
              <a:effectLst/>
              <a:uLnTx/>
              <a:uFillTx/>
            </a:endParaRPr>
          </a:p>
          <a:p>
            <a:pPr marL="109728" marR="0" lvl="0" algn="l" defTabSz="914400" rtl="0" eaLnBrk="1" fontAlgn="auto" latinLnBrk="0" hangingPunct="1">
              <a:lnSpc>
                <a:spcPct val="100000"/>
              </a:lnSpc>
              <a:spcBef>
                <a:spcPts val="400"/>
              </a:spcBef>
              <a:spcAft>
                <a:spcPts val="0"/>
              </a:spcAft>
              <a:buClr>
                <a:schemeClr val="accent1"/>
              </a:buClr>
              <a:buSzPct val="68000"/>
              <a:tabLst/>
              <a:defRPr/>
            </a:pPr>
            <a:endParaRPr kumimoji="0" lang="en-GB" sz="3500" b="0" i="1" u="none" strike="noStrike" kern="1200" cap="none" spc="0" normalizeH="0" baseline="0" noProof="0" dirty="0" smtClean="0">
              <a:ln>
                <a:noFill/>
              </a:ln>
              <a:solidFill>
                <a:schemeClr val="tx1"/>
              </a:solidFill>
              <a:effectLst/>
              <a:uLnTx/>
              <a:uFillTx/>
            </a:endParaRPr>
          </a:p>
          <a:p>
            <a:pPr marL="365760" lvl="0" indent="-256032">
              <a:spcBef>
                <a:spcPts val="400"/>
              </a:spcBef>
              <a:buClr>
                <a:schemeClr val="accent1"/>
              </a:buClr>
              <a:buSzPct val="68000"/>
              <a:buFont typeface="Wingdings 3"/>
              <a:buChar char=""/>
              <a:defRPr/>
            </a:pPr>
            <a:r>
              <a:rPr kumimoji="0" lang="en-GB" sz="3500" b="1" i="0" u="none" strike="noStrike" kern="1200" cap="none" spc="0" normalizeH="0" baseline="0" noProof="0" dirty="0" smtClean="0">
                <a:ln>
                  <a:noFill/>
                </a:ln>
                <a:solidFill>
                  <a:schemeClr val="accent1">
                    <a:lumMod val="75000"/>
                  </a:schemeClr>
                </a:solidFill>
                <a:effectLst/>
                <a:uLnTx/>
                <a:uFillTx/>
              </a:rPr>
              <a:t>Friday</a:t>
            </a:r>
            <a:r>
              <a:rPr kumimoji="0" lang="en-GB" sz="3500" b="0" i="0" u="none" strike="noStrike" kern="1200" cap="none" spc="0" normalizeH="0" baseline="0" noProof="0" dirty="0" smtClean="0">
                <a:ln>
                  <a:noFill/>
                </a:ln>
                <a:solidFill>
                  <a:schemeClr val="accent1">
                    <a:lumMod val="75000"/>
                  </a:schemeClr>
                </a:solidFill>
                <a:effectLst/>
                <a:uLnTx/>
                <a:uFillTx/>
              </a:rPr>
              <a:t> </a:t>
            </a:r>
            <a:r>
              <a:rPr kumimoji="0" lang="en-GB" sz="3500" b="0" i="0" u="none" strike="noStrike" kern="1200" cap="none" spc="0" normalizeH="0" baseline="0" noProof="0" dirty="0" smtClean="0">
                <a:ln>
                  <a:noFill/>
                </a:ln>
                <a:solidFill>
                  <a:schemeClr val="tx1"/>
                </a:solidFill>
                <a:effectLst/>
                <a:uLnTx/>
                <a:uFillTx/>
              </a:rPr>
              <a:t>– </a:t>
            </a:r>
            <a:r>
              <a:rPr lang="en-GB" sz="3500" dirty="0"/>
              <a:t>Reading book to go </a:t>
            </a:r>
            <a:r>
              <a:rPr lang="en-GB" sz="3500" dirty="0" smtClean="0"/>
              <a:t>home</a:t>
            </a:r>
          </a:p>
          <a:p>
            <a:pPr marL="109728">
              <a:spcBef>
                <a:spcPts val="400"/>
              </a:spcBef>
              <a:buClr>
                <a:schemeClr val="accent1"/>
              </a:buClr>
              <a:buSzPct val="68000"/>
              <a:defRPr/>
            </a:pPr>
            <a:r>
              <a:rPr lang="en-GB" sz="2500" dirty="0" smtClean="0"/>
              <a:t>		(</a:t>
            </a:r>
            <a:r>
              <a:rPr lang="en-GB" sz="2500" dirty="0"/>
              <a:t>return </a:t>
            </a:r>
            <a:r>
              <a:rPr lang="en-GB" sz="2500" dirty="0" smtClean="0"/>
              <a:t>Monday)</a:t>
            </a:r>
            <a:endParaRPr lang="en-GB" sz="2500" dirty="0"/>
          </a:p>
          <a:p>
            <a:pPr marL="365760" lvl="0" indent="-256032">
              <a:spcBef>
                <a:spcPts val="400"/>
              </a:spcBef>
              <a:buClr>
                <a:schemeClr val="accent1"/>
              </a:buClr>
              <a:buSzPct val="68000"/>
              <a:buFont typeface="Wingdings 3"/>
              <a:buChar char=""/>
              <a:defRPr/>
            </a:pPr>
            <a:endParaRPr kumimoji="0" lang="en-GB" sz="3500" b="0" i="0" u="none" strike="noStrike" kern="1200" cap="none" spc="0" normalizeH="0" baseline="0" noProof="0" dirty="0" smtClean="0">
              <a:ln>
                <a:noFill/>
              </a:ln>
              <a:solidFill>
                <a:schemeClr val="tx1"/>
              </a:solidFill>
              <a:effectLst/>
              <a:uLnTx/>
              <a:uFillTx/>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Tx/>
              <a:buNone/>
              <a:tabLst/>
              <a:defRPr/>
            </a:pPr>
            <a:endParaRPr kumimoji="0" lang="en-GB" sz="3500" b="0" i="0" u="none" strike="noStrike" kern="1200" cap="none" spc="0" normalizeH="0" baseline="0" noProof="0" dirty="0" smtClean="0">
              <a:ln>
                <a:noFill/>
              </a:ln>
              <a:solidFill>
                <a:schemeClr val="tx1"/>
              </a:solidFill>
              <a:effectLst/>
              <a:uLnTx/>
              <a:uFillTx/>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Tx/>
              <a:buNone/>
              <a:tabLst/>
              <a:defRPr/>
            </a:pPr>
            <a:r>
              <a:rPr lang="en-GB" sz="3500" i="1" dirty="0" smtClean="0"/>
              <a:t>Thursday’s home learning folder needs to be put in the box under the display board (in corridor) by the following Tuesday. </a:t>
            </a:r>
          </a:p>
          <a:p>
            <a:pPr marL="365760" marR="0" lvl="0" indent="-256032" algn="l" defTabSz="914400" rtl="0" eaLnBrk="1" fontAlgn="auto" latinLnBrk="0" hangingPunct="1">
              <a:lnSpc>
                <a:spcPct val="100000"/>
              </a:lnSpc>
              <a:spcBef>
                <a:spcPts val="400"/>
              </a:spcBef>
              <a:spcAft>
                <a:spcPts val="0"/>
              </a:spcAft>
              <a:buClr>
                <a:schemeClr val="accent1"/>
              </a:buClr>
              <a:buSzPct val="68000"/>
              <a:buFontTx/>
              <a:buNone/>
              <a:tabLst/>
              <a:defRPr/>
            </a:pPr>
            <a:endParaRPr lang="en-GB" sz="2600" i="1" dirty="0" smtClean="0"/>
          </a:p>
        </p:txBody>
      </p:sp>
      <p:sp>
        <p:nvSpPr>
          <p:cNvPr id="2" name="TextBox 1"/>
          <p:cNvSpPr txBox="1"/>
          <p:nvPr/>
        </p:nvSpPr>
        <p:spPr>
          <a:xfrm>
            <a:off x="683568" y="5229200"/>
            <a:ext cx="4176464"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smtClean="0"/>
              <a:t>Acknowledgement </a:t>
            </a:r>
            <a:r>
              <a:rPr lang="en-GB" sz="1200" dirty="0"/>
              <a:t>of parent </a:t>
            </a:r>
            <a:r>
              <a:rPr lang="en-GB" sz="1200" dirty="0" smtClean="0"/>
              <a:t>feedback.</a:t>
            </a:r>
          </a:p>
          <a:p>
            <a:pPr marL="171450" indent="-171450">
              <a:buFont typeface="Arial" panose="020B0604020202020204" pitchFamily="34" charset="0"/>
              <a:buChar char="•"/>
            </a:pPr>
            <a:r>
              <a:rPr lang="en-GB" sz="1200" dirty="0" smtClean="0"/>
              <a:t>Supporting </a:t>
            </a:r>
            <a:r>
              <a:rPr lang="en-GB" sz="1200" dirty="0"/>
              <a:t>the learning that naturally goes on at home</a:t>
            </a:r>
            <a:r>
              <a:rPr lang="en-GB" sz="1200" dirty="0" smtClean="0"/>
              <a:t>.</a:t>
            </a:r>
          </a:p>
          <a:p>
            <a:pPr marL="171450" indent="-171450">
              <a:buFont typeface="Arial" panose="020B0604020202020204" pitchFamily="34" charset="0"/>
              <a:buChar char="•"/>
            </a:pPr>
            <a:r>
              <a:rPr lang="en-GB" sz="1200" dirty="0" smtClean="0"/>
              <a:t>Chance to practice skills, e.g. phonics, using scissors, counting, getting dressed independently</a:t>
            </a:r>
            <a:r>
              <a:rPr lang="en-GB" sz="1200" dirty="0"/>
              <a:t>,</a:t>
            </a:r>
            <a:r>
              <a:rPr lang="en-GB" sz="1200" dirty="0" smtClean="0"/>
              <a:t> etc</a:t>
            </a:r>
            <a:r>
              <a:rPr lang="en-GB" sz="1200" dirty="0"/>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ox(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ox(i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ox(in)">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ox(in)">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ox(in)">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ox(in)">
                                      <p:cBhvr>
                                        <p:cTn id="32" dur="5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box(in)">
                                      <p:cBhvr>
                                        <p:cTn id="37" dur="500"/>
                                        <p:tgtEl>
                                          <p:spTgt spid="7">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7">
                                            <p:txEl>
                                              <p:pRg st="11" end="11"/>
                                            </p:txEl>
                                          </p:spTgt>
                                        </p:tgtEl>
                                        <p:attrNameLst>
                                          <p:attrName>style.visibility</p:attrName>
                                        </p:attrNameLst>
                                      </p:cBhvr>
                                      <p:to>
                                        <p:strVal val="visible"/>
                                      </p:to>
                                    </p:set>
                                    <p:animEffect transition="in" filter="box(in)">
                                      <p:cBhvr>
                                        <p:cTn id="42" dur="500"/>
                                        <p:tgtEl>
                                          <p:spTgt spid="7">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7">
                                            <p:txEl>
                                              <p:pRg st="12" end="12"/>
                                            </p:txEl>
                                          </p:spTgt>
                                        </p:tgtEl>
                                        <p:attrNameLst>
                                          <p:attrName>style.visibility</p:attrName>
                                        </p:attrNameLst>
                                      </p:cBhvr>
                                      <p:to>
                                        <p:strVal val="visible"/>
                                      </p:to>
                                    </p:set>
                                    <p:animEffect transition="in" filter="box(in)">
                                      <p:cBhvr>
                                        <p:cTn id="47" dur="500"/>
                                        <p:tgtEl>
                                          <p:spTgt spid="7">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7">
                                            <p:txEl>
                                              <p:pRg st="15" end="15"/>
                                            </p:txEl>
                                          </p:spTgt>
                                        </p:tgtEl>
                                        <p:attrNameLst>
                                          <p:attrName>style.visibility</p:attrName>
                                        </p:attrNameLst>
                                      </p:cBhvr>
                                      <p:to>
                                        <p:strVal val="visible"/>
                                      </p:to>
                                    </p:set>
                                    <p:animEffect transition="in" filter="box(in)">
                                      <p:cBhvr>
                                        <p:cTn id="52" dur="5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7495"/>
            <a:ext cx="6347713" cy="1320800"/>
          </a:xfrm>
        </p:spPr>
        <p:txBody>
          <a:bodyPr/>
          <a:lstStyle/>
          <a:p>
            <a:r>
              <a:rPr lang="en-GB" dirty="0"/>
              <a:t>Home </a:t>
            </a:r>
            <a:r>
              <a:rPr lang="en-GB" dirty="0" smtClean="0"/>
              <a:t>Learning Record</a:t>
            </a:r>
            <a:br>
              <a:rPr lang="en-GB" dirty="0" smtClean="0"/>
            </a:br>
            <a:endParaRPr lang="en-GB" dirty="0"/>
          </a:p>
        </p:txBody>
      </p:sp>
      <p:pic>
        <p:nvPicPr>
          <p:cNvPr id="5" name="Picture 4"/>
          <p:cNvPicPr/>
          <p:nvPr/>
        </p:nvPicPr>
        <p:blipFill rotWithShape="1">
          <a:blip r:embed="rId3"/>
          <a:srcRect l="41433" t="17291" r="26419" b="6463"/>
          <a:stretch/>
        </p:blipFill>
        <p:spPr bwMode="auto">
          <a:xfrm>
            <a:off x="395536" y="757895"/>
            <a:ext cx="2284523" cy="352760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37282" t="18886" r="22265" b="30601"/>
          <a:stretch/>
        </p:blipFill>
        <p:spPr bwMode="auto">
          <a:xfrm>
            <a:off x="5148064" y="3284984"/>
            <a:ext cx="3227068" cy="2376264"/>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a:srcRect l="40956" t="16898" r="26416" b="46438"/>
          <a:stretch/>
        </p:blipFill>
        <p:spPr bwMode="auto">
          <a:xfrm>
            <a:off x="3152791" y="870966"/>
            <a:ext cx="3277819" cy="216981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6"/>
          <a:srcRect l="38477" t="42671" r="22585" b="34081"/>
          <a:stretch/>
        </p:blipFill>
        <p:spPr bwMode="auto">
          <a:xfrm>
            <a:off x="449582" y="4725144"/>
            <a:ext cx="4460953" cy="15278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97546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918" y="0"/>
            <a:ext cx="6347713" cy="1320800"/>
          </a:xfrm>
        </p:spPr>
        <p:txBody>
          <a:bodyPr/>
          <a:lstStyle/>
          <a:p>
            <a:pPr algn="ctr"/>
            <a:r>
              <a:rPr lang="en-GB" dirty="0" smtClean="0"/>
              <a:t>Meet our FABULOUS Reception team!</a:t>
            </a:r>
            <a:endParaRPr lang="en-GB" dirty="0"/>
          </a:p>
        </p:txBody>
      </p:sp>
      <p:sp>
        <p:nvSpPr>
          <p:cNvPr id="4" name="TextBox 3"/>
          <p:cNvSpPr txBox="1"/>
          <p:nvPr/>
        </p:nvSpPr>
        <p:spPr>
          <a:xfrm>
            <a:off x="467543" y="2635136"/>
            <a:ext cx="1800200" cy="923330"/>
          </a:xfrm>
          <a:prstGeom prst="rect">
            <a:avLst/>
          </a:prstGeom>
          <a:noFill/>
        </p:spPr>
        <p:txBody>
          <a:bodyPr wrap="square" rtlCol="0">
            <a:spAutoFit/>
          </a:bodyPr>
          <a:lstStyle/>
          <a:p>
            <a:pPr algn="ctr"/>
            <a:r>
              <a:rPr lang="en-GB" dirty="0">
                <a:solidFill>
                  <a:srgbClr val="FF0000"/>
                </a:solidFill>
              </a:rPr>
              <a:t>Miss Jones (Class Teacher) </a:t>
            </a:r>
            <a:r>
              <a:rPr lang="en-GB" dirty="0"/>
              <a:t>Full Time</a:t>
            </a:r>
          </a:p>
        </p:txBody>
      </p:sp>
      <p:sp>
        <p:nvSpPr>
          <p:cNvPr id="5" name="TextBox 4"/>
          <p:cNvSpPr txBox="1"/>
          <p:nvPr/>
        </p:nvSpPr>
        <p:spPr>
          <a:xfrm>
            <a:off x="5498557" y="2534504"/>
            <a:ext cx="2376265" cy="1200329"/>
          </a:xfrm>
          <a:prstGeom prst="rect">
            <a:avLst/>
          </a:prstGeom>
          <a:noFill/>
        </p:spPr>
        <p:txBody>
          <a:bodyPr wrap="square" rtlCol="0">
            <a:spAutoFit/>
          </a:bodyPr>
          <a:lstStyle/>
          <a:p>
            <a:pPr algn="ctr"/>
            <a:r>
              <a:rPr lang="en-GB" dirty="0">
                <a:solidFill>
                  <a:srgbClr val="FF0000"/>
                </a:solidFill>
              </a:rPr>
              <a:t>Mrs </a:t>
            </a:r>
            <a:r>
              <a:rPr lang="en-GB" dirty="0" smtClean="0">
                <a:solidFill>
                  <a:srgbClr val="FF0000"/>
                </a:solidFill>
              </a:rPr>
              <a:t>Cawthorne</a:t>
            </a:r>
          </a:p>
          <a:p>
            <a:pPr algn="ctr"/>
            <a:r>
              <a:rPr lang="en-GB" dirty="0" smtClean="0">
                <a:solidFill>
                  <a:srgbClr val="FF0000"/>
                </a:solidFill>
              </a:rPr>
              <a:t>(PPA Teacher) </a:t>
            </a:r>
          </a:p>
          <a:p>
            <a:pPr algn="ctr"/>
            <a:r>
              <a:rPr lang="en-GB" dirty="0" smtClean="0"/>
              <a:t>(Tues morning cover 9.10-12 noon)</a:t>
            </a:r>
            <a:endParaRPr lang="en-GB" dirty="0"/>
          </a:p>
        </p:txBody>
      </p:sp>
      <p:sp>
        <p:nvSpPr>
          <p:cNvPr id="6" name="TextBox 5"/>
          <p:cNvSpPr txBox="1"/>
          <p:nvPr/>
        </p:nvSpPr>
        <p:spPr>
          <a:xfrm>
            <a:off x="657929" y="5257696"/>
            <a:ext cx="1800200" cy="1200329"/>
          </a:xfrm>
          <a:prstGeom prst="rect">
            <a:avLst/>
          </a:prstGeom>
          <a:noFill/>
        </p:spPr>
        <p:txBody>
          <a:bodyPr wrap="square" rtlCol="0">
            <a:spAutoFit/>
          </a:bodyPr>
          <a:lstStyle/>
          <a:p>
            <a:pPr algn="ctr"/>
            <a:r>
              <a:rPr lang="en-GB" dirty="0">
                <a:solidFill>
                  <a:srgbClr val="FF0000"/>
                </a:solidFill>
              </a:rPr>
              <a:t>Mrs </a:t>
            </a:r>
            <a:r>
              <a:rPr lang="en-GB" dirty="0" smtClean="0">
                <a:solidFill>
                  <a:srgbClr val="FF0000"/>
                </a:solidFill>
              </a:rPr>
              <a:t>Garvin </a:t>
            </a:r>
          </a:p>
          <a:p>
            <a:pPr algn="ctr"/>
            <a:r>
              <a:rPr lang="en-GB" dirty="0" smtClean="0">
                <a:solidFill>
                  <a:srgbClr val="FF0000"/>
                </a:solidFill>
              </a:rPr>
              <a:t>(TA)</a:t>
            </a:r>
          </a:p>
          <a:p>
            <a:pPr algn="ctr"/>
            <a:r>
              <a:rPr lang="en-GB" dirty="0" smtClean="0"/>
              <a:t>(Tues, Wed, Thurs &amp; Fri)</a:t>
            </a:r>
            <a:endParaRPr lang="en-GB" dirty="0"/>
          </a:p>
        </p:txBody>
      </p:sp>
      <p:sp>
        <p:nvSpPr>
          <p:cNvPr id="7" name="TextBox 6"/>
          <p:cNvSpPr txBox="1"/>
          <p:nvPr/>
        </p:nvSpPr>
        <p:spPr>
          <a:xfrm>
            <a:off x="5786588" y="5283913"/>
            <a:ext cx="1800200" cy="1200329"/>
          </a:xfrm>
          <a:prstGeom prst="rect">
            <a:avLst/>
          </a:prstGeom>
          <a:noFill/>
        </p:spPr>
        <p:txBody>
          <a:bodyPr wrap="square" rtlCol="0">
            <a:spAutoFit/>
          </a:bodyPr>
          <a:lstStyle/>
          <a:p>
            <a:pPr algn="ctr"/>
            <a:r>
              <a:rPr lang="en-GB" dirty="0">
                <a:solidFill>
                  <a:srgbClr val="FF0000"/>
                </a:solidFill>
              </a:rPr>
              <a:t>Mrs Fudge </a:t>
            </a:r>
            <a:endParaRPr lang="en-GB" dirty="0" smtClean="0">
              <a:solidFill>
                <a:srgbClr val="FF0000"/>
              </a:solidFill>
            </a:endParaRPr>
          </a:p>
          <a:p>
            <a:pPr algn="ctr"/>
            <a:r>
              <a:rPr lang="en-GB" dirty="0" smtClean="0">
                <a:solidFill>
                  <a:srgbClr val="FF0000"/>
                </a:solidFill>
              </a:rPr>
              <a:t>(</a:t>
            </a:r>
            <a:r>
              <a:rPr lang="en-GB" dirty="0">
                <a:solidFill>
                  <a:srgbClr val="FF0000"/>
                </a:solidFill>
              </a:rPr>
              <a:t>TA)</a:t>
            </a:r>
          </a:p>
          <a:p>
            <a:pPr algn="ctr"/>
            <a:r>
              <a:rPr lang="en-GB" dirty="0" smtClean="0"/>
              <a:t>(Mon, Tues and Wed)</a:t>
            </a:r>
            <a:endParaRPr lang="en-GB" dirty="0"/>
          </a:p>
        </p:txBody>
      </p:sp>
      <p:sp>
        <p:nvSpPr>
          <p:cNvPr id="8" name="TextBox 7"/>
          <p:cNvSpPr txBox="1"/>
          <p:nvPr/>
        </p:nvSpPr>
        <p:spPr>
          <a:xfrm>
            <a:off x="3340058" y="5060544"/>
            <a:ext cx="1800200" cy="1477328"/>
          </a:xfrm>
          <a:prstGeom prst="rect">
            <a:avLst/>
          </a:prstGeom>
          <a:noFill/>
        </p:spPr>
        <p:txBody>
          <a:bodyPr wrap="square" rtlCol="0">
            <a:spAutoFit/>
          </a:bodyPr>
          <a:lstStyle/>
          <a:p>
            <a:pPr algn="ctr"/>
            <a:r>
              <a:rPr lang="en-GB" dirty="0">
                <a:solidFill>
                  <a:srgbClr val="FF0000"/>
                </a:solidFill>
              </a:rPr>
              <a:t>Mrs Highmore (TA)</a:t>
            </a:r>
          </a:p>
          <a:p>
            <a:pPr algn="ctr"/>
            <a:r>
              <a:rPr lang="en-GB" dirty="0" smtClean="0"/>
              <a:t>(Mon, Thurs and Fri Mornings)</a:t>
            </a:r>
            <a:endParaRPr lang="en-GB" dirty="0"/>
          </a:p>
        </p:txBody>
      </p:sp>
      <p:pic>
        <p:nvPicPr>
          <p:cNvPr id="9" name="Picture 8" descr="C:\Users\anna.jones\AppData\Local\Microsoft\Windows\INetCache\Content.Word\IMG_9867.jpg"/>
          <p:cNvPicPr/>
          <p:nvPr/>
        </p:nvPicPr>
        <p:blipFill rotWithShape="1">
          <a:blip r:embed="rId3" cstate="print">
            <a:extLst>
              <a:ext uri="{28A0092B-C50C-407E-A947-70E740481C1C}">
                <a14:useLocalDpi xmlns:a14="http://schemas.microsoft.com/office/drawing/2010/main" val="0"/>
              </a:ext>
            </a:extLst>
          </a:blip>
          <a:srcRect l="24314"/>
          <a:stretch/>
        </p:blipFill>
        <p:spPr bwMode="auto">
          <a:xfrm rot="16200000">
            <a:off x="3436082" y="3538130"/>
            <a:ext cx="1484316" cy="1560512"/>
          </a:xfrm>
          <a:prstGeom prst="rect">
            <a:avLst/>
          </a:prstGeom>
          <a:noFill/>
          <a:ln>
            <a:noFill/>
          </a:ln>
        </p:spPr>
      </p:pic>
      <p:pic>
        <p:nvPicPr>
          <p:cNvPr id="10" name="Picture 9" descr="C:\Users\anna.jones\AppData\Local\Microsoft\Windows\INetCache\Content.Word\IMG_9861.jpg"/>
          <p:cNvPicPr/>
          <p:nvPr/>
        </p:nvPicPr>
        <p:blipFill rotWithShape="1">
          <a:blip r:embed="rId4" cstate="print">
            <a:extLst>
              <a:ext uri="{28A0092B-C50C-407E-A947-70E740481C1C}">
                <a14:useLocalDpi xmlns:a14="http://schemas.microsoft.com/office/drawing/2010/main" val="0"/>
              </a:ext>
            </a:extLst>
          </a:blip>
          <a:srcRect l="13783" t="28160" r="22958" b="13334"/>
          <a:stretch/>
        </p:blipFill>
        <p:spPr bwMode="auto">
          <a:xfrm rot="5400000">
            <a:off x="5966875" y="1206032"/>
            <a:ext cx="1521181" cy="1214589"/>
          </a:xfrm>
          <a:prstGeom prst="rect">
            <a:avLst/>
          </a:prstGeom>
          <a:noFill/>
          <a:ln>
            <a:noFill/>
          </a:ln>
          <a:extLst>
            <a:ext uri="{53640926-AAD7-44D8-BBD7-CCE9431645EC}">
              <a14:shadowObscured xmlns:a14="http://schemas.microsoft.com/office/drawing/2010/main"/>
            </a:ext>
          </a:extLst>
        </p:spPr>
      </p:pic>
      <p:pic>
        <p:nvPicPr>
          <p:cNvPr id="12" name="Picture 11" descr="C:\Users\anna.jones\AppData\Local\Microsoft\Windows\INetCache\Content.Word\IMG_9862.jpg"/>
          <p:cNvPicPr/>
          <p:nvPr/>
        </p:nvPicPr>
        <p:blipFill rotWithShape="1">
          <a:blip r:embed="rId5" cstate="print">
            <a:extLst>
              <a:ext uri="{28A0092B-C50C-407E-A947-70E740481C1C}">
                <a14:useLocalDpi xmlns:a14="http://schemas.microsoft.com/office/drawing/2010/main" val="0"/>
              </a:ext>
            </a:extLst>
          </a:blip>
          <a:srcRect l="31419" t="28107" r="25839" b="23095"/>
          <a:stretch/>
        </p:blipFill>
        <p:spPr bwMode="auto">
          <a:xfrm rot="5400000">
            <a:off x="5884114" y="3847658"/>
            <a:ext cx="1605149" cy="1296144"/>
          </a:xfrm>
          <a:prstGeom prst="rect">
            <a:avLst/>
          </a:prstGeom>
          <a:noFill/>
          <a:ln>
            <a:noFill/>
          </a:ln>
          <a:extLst>
            <a:ext uri="{53640926-AAD7-44D8-BBD7-CCE9431645EC}">
              <a14:shadowObscured xmlns:a14="http://schemas.microsoft.com/office/drawing/2010/main"/>
            </a:ext>
          </a:extLst>
        </p:spPr>
      </p:pic>
      <p:pic>
        <p:nvPicPr>
          <p:cNvPr id="13" name="Picture 12" descr="C:\Users\anna.jones\AppData\Local\Microsoft\Windows\INetCache\Content.Word\IMG_9860.jpg"/>
          <p:cNvPicPr/>
          <p:nvPr/>
        </p:nvPicPr>
        <p:blipFill rotWithShape="1">
          <a:blip r:embed="rId6" cstate="print">
            <a:extLst>
              <a:ext uri="{28A0092B-C50C-407E-A947-70E740481C1C}">
                <a14:useLocalDpi xmlns:a14="http://schemas.microsoft.com/office/drawing/2010/main" val="0"/>
              </a:ext>
            </a:extLst>
          </a:blip>
          <a:srcRect l="23291" t="23007" r="27063" b="25104"/>
          <a:stretch/>
        </p:blipFill>
        <p:spPr bwMode="auto">
          <a:xfrm rot="5400000">
            <a:off x="570118" y="1238193"/>
            <a:ext cx="1595051" cy="1224136"/>
          </a:xfrm>
          <a:prstGeom prst="rect">
            <a:avLst/>
          </a:prstGeom>
          <a:noFill/>
          <a:ln>
            <a:noFill/>
          </a:ln>
          <a:extLst>
            <a:ext uri="{53640926-AAD7-44D8-BBD7-CCE9431645EC}">
              <a14:shadowObscured xmlns:a14="http://schemas.microsoft.com/office/drawing/2010/main"/>
            </a:ext>
          </a:extLst>
        </p:spPr>
      </p:pic>
      <p:pic>
        <p:nvPicPr>
          <p:cNvPr id="14" name="Picture 13"/>
          <p:cNvPicPr/>
          <p:nvPr/>
        </p:nvPicPr>
        <p:blipFill rotWithShape="1">
          <a:blip r:embed="rId7">
            <a:extLst>
              <a:ext uri="{28A0092B-C50C-407E-A947-70E740481C1C}">
                <a14:useLocalDpi xmlns:a14="http://schemas.microsoft.com/office/drawing/2010/main" val="0"/>
              </a:ext>
            </a:extLst>
          </a:blip>
          <a:srcRect l="70860" t="54382" r="5138" b="6541"/>
          <a:stretch/>
        </p:blipFill>
        <p:spPr bwMode="auto">
          <a:xfrm>
            <a:off x="831253" y="3565640"/>
            <a:ext cx="1241841" cy="16975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5160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88640"/>
            <a:ext cx="7452319" cy="803176"/>
          </a:xfrm>
        </p:spPr>
        <p:txBody>
          <a:bodyPr>
            <a:normAutofit/>
          </a:bodyPr>
          <a:lstStyle/>
          <a:p>
            <a:r>
              <a:rPr lang="en-GB" sz="3200" dirty="0" smtClean="0"/>
              <a:t>Home and School working together </a:t>
            </a:r>
            <a:endParaRPr lang="en-GB" sz="3200" dirty="0"/>
          </a:p>
        </p:txBody>
      </p:sp>
      <p:sp>
        <p:nvSpPr>
          <p:cNvPr id="2" name="Content Placeholder 1"/>
          <p:cNvSpPr>
            <a:spLocks noGrp="1"/>
          </p:cNvSpPr>
          <p:nvPr>
            <p:ph idx="1"/>
          </p:nvPr>
        </p:nvSpPr>
        <p:spPr>
          <a:xfrm>
            <a:off x="187775" y="764704"/>
            <a:ext cx="6770713" cy="3880773"/>
          </a:xfrm>
        </p:spPr>
        <p:txBody>
          <a:bodyPr>
            <a:noAutofit/>
          </a:bodyPr>
          <a:lstStyle/>
          <a:p>
            <a:r>
              <a:rPr lang="en-GB" dirty="0" smtClean="0"/>
              <a:t>Wow Board- photos or records of special achievements at home can be displayed on our wow board. E.g.-drawings, stories, certificates, first bike ride etc. </a:t>
            </a:r>
          </a:p>
          <a:p>
            <a:r>
              <a:rPr lang="en-GB" dirty="0" smtClean="0"/>
              <a:t>Wow Moments –through the year we will send out wow post-it notes. Please add any remarkable or noteworthy achievements.</a:t>
            </a:r>
          </a:p>
          <a:p>
            <a:r>
              <a:rPr lang="en-GB" dirty="0" smtClean="0"/>
              <a:t>Learning Journals are a photographic and written record of your child’s learning journey. You will have the opportunity to look and add to it through the year. </a:t>
            </a:r>
          </a:p>
          <a:p>
            <a:r>
              <a:rPr lang="en-GB" dirty="0" smtClean="0"/>
              <a:t>Parent Mail- make sure the office has your up to date details to ensure you receive school letters/messages.</a:t>
            </a:r>
          </a:p>
          <a:p>
            <a:r>
              <a:rPr lang="en-GB" dirty="0" smtClean="0"/>
              <a:t>Please see the St Patrick’s website-check the web page and Reception pages for extra information.</a:t>
            </a:r>
          </a:p>
          <a:p>
            <a:r>
              <a:rPr lang="en-GB" dirty="0" smtClean="0"/>
              <a:t>Check the noticeboard regularly for notices and updates. </a:t>
            </a:r>
          </a:p>
          <a:p>
            <a:pPr>
              <a:lnSpc>
                <a:spcPct val="90000"/>
              </a:lnSpc>
            </a:pPr>
            <a:r>
              <a:rPr lang="en-GB" dirty="0" smtClean="0"/>
              <a:t>At St Patricks’ we offer: Curriculum afternoons, Parents</a:t>
            </a:r>
            <a:r>
              <a:rPr lang="en-GB" dirty="0"/>
              <a:t>’ Evenings </a:t>
            </a:r>
            <a:r>
              <a:rPr lang="en-GB" dirty="0" smtClean="0"/>
              <a:t>in October </a:t>
            </a:r>
            <a:r>
              <a:rPr lang="en-GB" dirty="0"/>
              <a:t>/ </a:t>
            </a:r>
            <a:r>
              <a:rPr lang="en-GB" dirty="0" smtClean="0"/>
              <a:t>March, Annual </a:t>
            </a:r>
            <a:r>
              <a:rPr lang="en-GB" dirty="0"/>
              <a:t>Records of </a:t>
            </a:r>
            <a:r>
              <a:rPr lang="en-GB" dirty="0" smtClean="0"/>
              <a:t>Achievement, Termly Assessment, Parent </a:t>
            </a:r>
            <a:r>
              <a:rPr lang="en-GB" dirty="0"/>
              <a:t>Information </a:t>
            </a:r>
            <a:r>
              <a:rPr lang="en-GB" dirty="0" smtClean="0"/>
              <a:t>evenings, Learning Journals, Red </a:t>
            </a:r>
            <a:r>
              <a:rPr lang="en-GB" dirty="0"/>
              <a:t>Assessment Books </a:t>
            </a:r>
            <a:r>
              <a:rPr lang="en-GB" dirty="0" smtClean="0"/>
              <a:t>(spring) and Informal conversations.</a:t>
            </a:r>
            <a:endParaRPr lang="en-GB" dirty="0"/>
          </a:p>
          <a:p>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609600"/>
            <a:ext cx="6347713" cy="803176"/>
          </a:xfrm>
        </p:spPr>
        <p:txBody>
          <a:bodyPr/>
          <a:lstStyle/>
          <a:p>
            <a:r>
              <a:rPr lang="en-GB" dirty="0" smtClean="0"/>
              <a:t>Reminders… </a:t>
            </a:r>
            <a:endParaRPr lang="en-GB" dirty="0"/>
          </a:p>
        </p:txBody>
      </p:sp>
      <p:sp>
        <p:nvSpPr>
          <p:cNvPr id="2" name="Content Placeholder 1"/>
          <p:cNvSpPr>
            <a:spLocks noGrp="1"/>
          </p:cNvSpPr>
          <p:nvPr>
            <p:ph idx="1"/>
          </p:nvPr>
        </p:nvSpPr>
        <p:spPr>
          <a:xfrm>
            <a:off x="323528" y="1412776"/>
            <a:ext cx="6633785" cy="4436762"/>
          </a:xfrm>
        </p:spPr>
        <p:txBody>
          <a:bodyPr>
            <a:normAutofit/>
          </a:bodyPr>
          <a:lstStyle/>
          <a:p>
            <a:pPr>
              <a:buNone/>
            </a:pPr>
            <a:endParaRPr lang="en-GB" dirty="0" smtClean="0"/>
          </a:p>
          <a:p>
            <a:pPr>
              <a:buNone/>
            </a:pPr>
            <a:r>
              <a:rPr lang="en-GB" dirty="0" smtClean="0"/>
              <a:t>Have you got anytime spare to help the Reception class? This could be gardening, reading, art &amp; craft – let us know your strengths and interests! </a:t>
            </a:r>
          </a:p>
          <a:p>
            <a:endParaRPr lang="en-GB" dirty="0" smtClean="0">
              <a:solidFill>
                <a:schemeClr val="tx1">
                  <a:lumMod val="65000"/>
                  <a:lumOff val="35000"/>
                </a:schemeClr>
              </a:solidFill>
            </a:endParaRPr>
          </a:p>
          <a:p>
            <a:r>
              <a:rPr lang="en-GB" dirty="0" smtClean="0">
                <a:solidFill>
                  <a:schemeClr val="tx1">
                    <a:lumMod val="65000"/>
                    <a:lumOff val="35000"/>
                  </a:schemeClr>
                </a:solidFill>
              </a:rPr>
              <a:t>Look out for the Golden Assemblies in the newsletter.</a:t>
            </a:r>
          </a:p>
          <a:p>
            <a:r>
              <a:rPr lang="en-GB" dirty="0" smtClean="0">
                <a:solidFill>
                  <a:schemeClr val="tx1">
                    <a:lumMod val="65000"/>
                    <a:lumOff val="35000"/>
                  </a:schemeClr>
                </a:solidFill>
              </a:rPr>
              <a:t>Please volunteer to help on welly walks which will most likely be on Thursday afternoons. </a:t>
            </a:r>
          </a:p>
          <a:p>
            <a:r>
              <a:rPr lang="en-GB" dirty="0" smtClean="0">
                <a:solidFill>
                  <a:schemeClr val="tx1">
                    <a:lumMod val="65000"/>
                    <a:lumOff val="35000"/>
                  </a:schemeClr>
                </a:solidFill>
              </a:rPr>
              <a:t>KS1 Nativity</a:t>
            </a:r>
          </a:p>
          <a:p>
            <a:r>
              <a:rPr lang="en-GB" dirty="0" smtClean="0">
                <a:solidFill>
                  <a:schemeClr val="tx1">
                    <a:lumMod val="65000"/>
                    <a:lumOff val="35000"/>
                  </a:schemeClr>
                </a:solidFill>
              </a:rPr>
              <a:t>Reception First Class Assembly will be Mid January (no date yet).</a:t>
            </a:r>
          </a:p>
          <a:p>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8722" y="764704"/>
            <a:ext cx="6347714" cy="1872208"/>
          </a:xfrm>
        </p:spPr>
        <p:txBody>
          <a:bodyPr>
            <a:normAutofit/>
          </a:bodyPr>
          <a:lstStyle/>
          <a:p>
            <a:pPr marL="0" lvl="0" indent="0" algn="ctr">
              <a:buNone/>
            </a:pPr>
            <a:r>
              <a:rPr lang="en-GB" sz="3600" dirty="0">
                <a:solidFill>
                  <a:schemeClr val="tx1"/>
                </a:solidFill>
                <a:latin typeface="+mj-lt"/>
              </a:rPr>
              <a:t>Thank you for </a:t>
            </a:r>
            <a:r>
              <a:rPr lang="en-GB" sz="3600" dirty="0" smtClean="0">
                <a:solidFill>
                  <a:schemeClr val="tx1"/>
                </a:solidFill>
                <a:latin typeface="+mj-lt"/>
              </a:rPr>
              <a:t>listening!</a:t>
            </a:r>
          </a:p>
          <a:p>
            <a:pPr marL="0" lvl="0" indent="0" algn="ctr">
              <a:buNone/>
            </a:pPr>
            <a:r>
              <a:rPr lang="en-GB" sz="3600" dirty="0" smtClean="0">
                <a:solidFill>
                  <a:schemeClr val="tx1"/>
                </a:solidFill>
                <a:latin typeface="+mj-lt"/>
              </a:rPr>
              <a:t>Any </a:t>
            </a:r>
            <a:r>
              <a:rPr lang="en-GB" sz="3600" dirty="0">
                <a:solidFill>
                  <a:schemeClr val="tx1"/>
                </a:solidFill>
                <a:latin typeface="+mj-lt"/>
              </a:rPr>
              <a:t>questions?</a:t>
            </a:r>
          </a:p>
          <a:p>
            <a:endParaRPr lang="en-GB" dirty="0"/>
          </a:p>
        </p:txBody>
      </p:sp>
      <p:pic>
        <p:nvPicPr>
          <p:cNvPr id="4" name="Picture 2" descr="meet teacher">
            <a:hlinkClick r:id="rId3"/>
          </p:cNvPr>
          <p:cNvPicPr>
            <a:picLocks noChangeAspect="1" noChangeArrowheads="1"/>
          </p:cNvPicPr>
          <p:nvPr/>
        </p:nvPicPr>
        <p:blipFill>
          <a:blip r:embed="rId4" cstate="print"/>
          <a:srcRect/>
          <a:stretch>
            <a:fillRect/>
          </a:stretch>
        </p:blipFill>
        <p:spPr bwMode="auto">
          <a:xfrm>
            <a:off x="2156531" y="3068960"/>
            <a:ext cx="4172097" cy="2880320"/>
          </a:xfrm>
          <a:prstGeom prst="rect">
            <a:avLst/>
          </a:prstGeom>
          <a:noFill/>
        </p:spPr>
      </p:pic>
    </p:spTree>
    <p:extLst>
      <p:ext uri="{BB962C8B-B14F-4D97-AF65-F5344CB8AC3E}">
        <p14:creationId xmlns:p14="http://schemas.microsoft.com/office/powerpoint/2010/main" val="3693974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824" y="34702"/>
            <a:ext cx="4433168" cy="1143000"/>
          </a:xfrm>
        </p:spPr>
        <p:txBody>
          <a:bodyPr>
            <a:normAutofit fontScale="90000"/>
          </a:bodyPr>
          <a:lstStyle/>
          <a:p>
            <a:r>
              <a:rPr lang="en-GB" dirty="0" smtClean="0"/>
              <a:t>Learning in the Early Years Foundation Stage… </a:t>
            </a:r>
            <a:endParaRPr lang="en-GB" dirty="0"/>
          </a:p>
        </p:txBody>
      </p:sp>
      <p:sp>
        <p:nvSpPr>
          <p:cNvPr id="4" name="Oval 4"/>
          <p:cNvSpPr>
            <a:spLocks noChangeArrowheads="1"/>
          </p:cNvSpPr>
          <p:nvPr/>
        </p:nvSpPr>
        <p:spPr bwMode="auto">
          <a:xfrm>
            <a:off x="3121588" y="3021619"/>
            <a:ext cx="2447925" cy="13684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5" name="Text Box 5"/>
          <p:cNvSpPr txBox="1">
            <a:spLocks noChangeArrowheads="1"/>
          </p:cNvSpPr>
          <p:nvPr/>
        </p:nvSpPr>
        <p:spPr bwMode="auto">
          <a:xfrm>
            <a:off x="3428144" y="3174641"/>
            <a:ext cx="1871662" cy="1061829"/>
          </a:xfrm>
          <a:prstGeom prst="rect">
            <a:avLst/>
          </a:prstGeom>
          <a:noFill/>
          <a:ln w="9525">
            <a:noFill/>
            <a:miter lim="800000"/>
            <a:headEnd/>
            <a:tailEnd/>
          </a:ln>
          <a:effectLst/>
        </p:spPr>
        <p:txBody>
          <a:bodyPr wrap="square">
            <a:spAutoFit/>
          </a:bodyPr>
          <a:lstStyle/>
          <a:p>
            <a:pPr algn="ctr">
              <a:spcBef>
                <a:spcPct val="50000"/>
              </a:spcBef>
            </a:pPr>
            <a:r>
              <a:rPr lang="en-GB" dirty="0"/>
              <a:t> </a:t>
            </a:r>
            <a:r>
              <a:rPr lang="en-GB" dirty="0" smtClean="0"/>
              <a:t>2019 – </a:t>
            </a:r>
            <a:r>
              <a:rPr lang="en-GB" dirty="0"/>
              <a:t>2020 Prime Subjects</a:t>
            </a:r>
          </a:p>
          <a:p>
            <a:pPr algn="ctr">
              <a:spcBef>
                <a:spcPct val="50000"/>
              </a:spcBef>
            </a:pPr>
            <a:r>
              <a:rPr lang="en-GB" dirty="0" smtClean="0"/>
              <a:t>Curriculum </a:t>
            </a:r>
            <a:r>
              <a:rPr lang="en-GB" dirty="0"/>
              <a:t>Web </a:t>
            </a:r>
            <a:endParaRPr lang="en-GB" dirty="0" smtClean="0"/>
          </a:p>
        </p:txBody>
      </p:sp>
      <p:sp>
        <p:nvSpPr>
          <p:cNvPr id="6" name="Text Box 27"/>
          <p:cNvSpPr txBox="1">
            <a:spLocks noChangeArrowheads="1"/>
          </p:cNvSpPr>
          <p:nvPr/>
        </p:nvSpPr>
        <p:spPr bwMode="auto">
          <a:xfrm>
            <a:off x="5783995" y="1818879"/>
            <a:ext cx="3095947" cy="1923604"/>
          </a:xfrm>
          <a:prstGeom prst="rect">
            <a:avLst/>
          </a:prstGeom>
          <a:noFill/>
          <a:ln w="9525" algn="ctr">
            <a:noFill/>
            <a:miter lim="800000"/>
            <a:headEnd/>
            <a:tailEnd/>
          </a:ln>
          <a:effectLst/>
        </p:spPr>
        <p:txBody>
          <a:bodyPr wrap="square">
            <a:spAutoFit/>
          </a:bodyPr>
          <a:lstStyle/>
          <a:p>
            <a:pPr algn="ctr">
              <a:spcBef>
                <a:spcPct val="50000"/>
              </a:spcBef>
            </a:pPr>
            <a:r>
              <a:rPr lang="en-GB" sz="1400" b="1" u="sng" dirty="0" smtClean="0">
                <a:latin typeface="+mj-lt"/>
              </a:rPr>
              <a:t>Communication and Language </a:t>
            </a:r>
          </a:p>
          <a:p>
            <a:pPr algn="ctr">
              <a:spcBef>
                <a:spcPct val="50000"/>
              </a:spcBef>
            </a:pPr>
            <a:r>
              <a:rPr lang="en-GB" sz="1400" dirty="0" smtClean="0">
                <a:latin typeface="+mj-lt"/>
                <a:cs typeface="Arial" pitchFamily="34" charset="0"/>
              </a:rPr>
              <a:t>The goal is to develop children’s expressive language, encouraging children to show awareness of the listener. Children use past, present and future tenses when talking. They develop their own stories by connecting ideas and events. </a:t>
            </a:r>
            <a:endParaRPr lang="en-GB" sz="1400" dirty="0">
              <a:latin typeface="+mj-lt"/>
              <a:cs typeface="Arial" pitchFamily="34" charset="0"/>
            </a:endParaRPr>
          </a:p>
        </p:txBody>
      </p:sp>
      <p:sp>
        <p:nvSpPr>
          <p:cNvPr id="7" name="Line 30"/>
          <p:cNvSpPr>
            <a:spLocks noChangeShapeType="1"/>
          </p:cNvSpPr>
          <p:nvPr/>
        </p:nvSpPr>
        <p:spPr bwMode="auto">
          <a:xfrm flipV="1">
            <a:off x="5320510" y="2604988"/>
            <a:ext cx="463079" cy="481696"/>
          </a:xfrm>
          <a:prstGeom prst="line">
            <a:avLst/>
          </a:prstGeom>
          <a:noFill/>
          <a:ln w="9525">
            <a:solidFill>
              <a:schemeClr val="tx1"/>
            </a:solidFill>
            <a:round/>
            <a:headEnd/>
            <a:tailEnd type="triangle" w="med" len="med"/>
          </a:ln>
          <a:effectLst/>
        </p:spPr>
        <p:txBody>
          <a:bodyPr wrap="none" anchor="ctr"/>
          <a:lstStyle/>
          <a:p>
            <a:endParaRPr lang="en-GB"/>
          </a:p>
        </p:txBody>
      </p:sp>
      <p:sp>
        <p:nvSpPr>
          <p:cNvPr id="8" name="Text Box 27"/>
          <p:cNvSpPr txBox="1">
            <a:spLocks noChangeArrowheads="1"/>
          </p:cNvSpPr>
          <p:nvPr/>
        </p:nvSpPr>
        <p:spPr bwMode="auto">
          <a:xfrm>
            <a:off x="5983875" y="4275224"/>
            <a:ext cx="2700338" cy="2354491"/>
          </a:xfrm>
          <a:prstGeom prst="rect">
            <a:avLst/>
          </a:prstGeom>
          <a:noFill/>
          <a:ln w="9525" algn="ctr">
            <a:noFill/>
            <a:miter lim="800000"/>
            <a:headEnd/>
            <a:tailEnd/>
          </a:ln>
          <a:effectLst/>
        </p:spPr>
        <p:txBody>
          <a:bodyPr wrap="square">
            <a:spAutoFit/>
          </a:bodyPr>
          <a:lstStyle/>
          <a:p>
            <a:pPr algn="ctr">
              <a:spcBef>
                <a:spcPct val="50000"/>
              </a:spcBef>
            </a:pPr>
            <a:r>
              <a:rPr lang="en-GB" sz="1400" b="1" u="sng" dirty="0" smtClean="0"/>
              <a:t>Physical Development </a:t>
            </a:r>
          </a:p>
          <a:p>
            <a:pPr algn="ctr">
              <a:spcBef>
                <a:spcPct val="50000"/>
              </a:spcBef>
            </a:pPr>
            <a:r>
              <a:rPr lang="en-GB" sz="1400" dirty="0" smtClean="0"/>
              <a:t>Children will develop their control and co-ordination. Develop their awareness of space and they will be taught to use equipment  and tools safely. Children will develop their understanding of health, exercise and hygiene. </a:t>
            </a:r>
            <a:endParaRPr lang="en-GB" sz="1400" dirty="0"/>
          </a:p>
        </p:txBody>
      </p:sp>
      <p:sp>
        <p:nvSpPr>
          <p:cNvPr id="9" name="Line 30"/>
          <p:cNvSpPr>
            <a:spLocks noChangeShapeType="1"/>
          </p:cNvSpPr>
          <p:nvPr/>
        </p:nvSpPr>
        <p:spPr bwMode="auto">
          <a:xfrm>
            <a:off x="5562008" y="4153793"/>
            <a:ext cx="592291" cy="476056"/>
          </a:xfrm>
          <a:prstGeom prst="line">
            <a:avLst/>
          </a:prstGeom>
          <a:noFill/>
          <a:ln w="9525">
            <a:solidFill>
              <a:schemeClr val="tx1"/>
            </a:solidFill>
            <a:round/>
            <a:headEnd/>
            <a:tailEnd type="triangle" w="med" len="med"/>
          </a:ln>
          <a:effectLst/>
        </p:spPr>
        <p:txBody>
          <a:bodyPr wrap="none" anchor="ctr"/>
          <a:lstStyle/>
          <a:p>
            <a:endParaRPr lang="en-GB"/>
          </a:p>
        </p:txBody>
      </p:sp>
      <p:sp>
        <p:nvSpPr>
          <p:cNvPr id="10" name="Text Box 27"/>
          <p:cNvSpPr txBox="1">
            <a:spLocks noChangeArrowheads="1"/>
          </p:cNvSpPr>
          <p:nvPr/>
        </p:nvSpPr>
        <p:spPr bwMode="auto">
          <a:xfrm>
            <a:off x="15060" y="1632476"/>
            <a:ext cx="3151841" cy="2569934"/>
          </a:xfrm>
          <a:prstGeom prst="rect">
            <a:avLst/>
          </a:prstGeom>
          <a:noFill/>
          <a:ln w="9525" algn="ctr">
            <a:noFill/>
            <a:miter lim="800000"/>
            <a:headEnd/>
            <a:tailEnd/>
          </a:ln>
          <a:effectLst/>
        </p:spPr>
        <p:txBody>
          <a:bodyPr wrap="square">
            <a:spAutoFit/>
          </a:bodyPr>
          <a:lstStyle/>
          <a:p>
            <a:pPr algn="ctr">
              <a:spcBef>
                <a:spcPct val="50000"/>
              </a:spcBef>
            </a:pPr>
            <a:r>
              <a:rPr lang="en-GB" sz="1400" b="1" u="sng" dirty="0" smtClean="0"/>
              <a:t>Personal, Social and Emotional Development. </a:t>
            </a:r>
          </a:p>
          <a:p>
            <a:pPr algn="ctr">
              <a:spcBef>
                <a:spcPct val="50000"/>
              </a:spcBef>
            </a:pPr>
            <a:r>
              <a:rPr lang="en-GB" sz="1400" dirty="0" smtClean="0"/>
              <a:t>Children will develop their skills in making relationships and thinking of others. They will be given opportunities to develop in confidence to try new things and speak in front of familiar groups. Children will think about other children’s feelings and how their behaviour affects situations. </a:t>
            </a:r>
            <a:endParaRPr lang="en-GB" sz="1400" dirty="0"/>
          </a:p>
        </p:txBody>
      </p:sp>
      <p:sp>
        <p:nvSpPr>
          <p:cNvPr id="11" name="Line 30"/>
          <p:cNvSpPr>
            <a:spLocks noChangeShapeType="1"/>
          </p:cNvSpPr>
          <p:nvPr/>
        </p:nvSpPr>
        <p:spPr bwMode="auto">
          <a:xfrm flipH="1" flipV="1">
            <a:off x="2781975" y="2698422"/>
            <a:ext cx="646169" cy="444040"/>
          </a:xfrm>
          <a:prstGeom prst="line">
            <a:avLst/>
          </a:prstGeom>
          <a:noFill/>
          <a:ln w="9525">
            <a:solidFill>
              <a:schemeClr val="tx1"/>
            </a:solidFill>
            <a:round/>
            <a:headEnd/>
            <a:tailEnd type="triangle" w="med" len="med"/>
          </a:ln>
          <a:effectLst/>
        </p:spPr>
        <p:txBody>
          <a:bodyPr wrap="none" anchor="ctr"/>
          <a:lstStyle/>
          <a:p>
            <a:endParaRPr lang="en-GB"/>
          </a:p>
        </p:txBody>
      </p:sp>
      <p:pic>
        <p:nvPicPr>
          <p:cNvPr id="3074" name="Picture 2" descr="S:\5) Photos &amp; Videos\Photos 2011 2012\New Outside Early Years Area 010.jpg"/>
          <p:cNvPicPr>
            <a:picLocks noChangeAspect="1" noChangeArrowheads="1"/>
          </p:cNvPicPr>
          <p:nvPr/>
        </p:nvPicPr>
        <p:blipFill>
          <a:blip r:embed="rId3" cstate="print"/>
          <a:srcRect/>
          <a:stretch>
            <a:fillRect/>
          </a:stretch>
        </p:blipFill>
        <p:spPr bwMode="auto">
          <a:xfrm>
            <a:off x="3605105" y="4817483"/>
            <a:ext cx="2411909" cy="1808932"/>
          </a:xfrm>
          <a:prstGeom prst="rect">
            <a:avLst/>
          </a:prstGeom>
          <a:noFill/>
        </p:spPr>
      </p:pic>
      <p:sp>
        <p:nvSpPr>
          <p:cNvPr id="2" name="TextBox 1"/>
          <p:cNvSpPr txBox="1"/>
          <p:nvPr/>
        </p:nvSpPr>
        <p:spPr>
          <a:xfrm>
            <a:off x="7024573" y="187148"/>
            <a:ext cx="2090509" cy="1323439"/>
          </a:xfrm>
          <a:prstGeom prst="rect">
            <a:avLst/>
          </a:prstGeom>
          <a:noFill/>
        </p:spPr>
        <p:txBody>
          <a:bodyPr wrap="none" rtlCol="0">
            <a:spAutoFit/>
          </a:bodyPr>
          <a:lstStyle/>
          <a:p>
            <a:pPr algn="ctr"/>
            <a:r>
              <a:rPr lang="en-GB" sz="1600" dirty="0" smtClean="0"/>
              <a:t>End of year goals</a:t>
            </a:r>
          </a:p>
          <a:p>
            <a:pPr algn="ctr"/>
            <a:r>
              <a:rPr lang="en-GB" sz="1600" dirty="0" smtClean="0"/>
              <a:t>(7 Assessment areas)</a:t>
            </a:r>
          </a:p>
          <a:p>
            <a:pPr algn="ctr"/>
            <a:r>
              <a:rPr lang="en-GB" sz="1600" dirty="0" smtClean="0"/>
              <a:t>Emerging</a:t>
            </a:r>
          </a:p>
          <a:p>
            <a:pPr algn="ctr"/>
            <a:r>
              <a:rPr lang="en-GB" sz="1600" dirty="0" smtClean="0"/>
              <a:t>Expected</a:t>
            </a:r>
          </a:p>
          <a:p>
            <a:pPr algn="ctr"/>
            <a:r>
              <a:rPr lang="en-GB" sz="1600" dirty="0" smtClean="0"/>
              <a:t>Exceeding</a:t>
            </a:r>
            <a:endParaRPr lang="en-GB" sz="16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53" y="4483595"/>
            <a:ext cx="2594341" cy="1937748"/>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5942" t="1327" r="12743" b="9779"/>
          <a:stretch/>
        </p:blipFill>
        <p:spPr>
          <a:xfrm>
            <a:off x="5076057" y="190929"/>
            <a:ext cx="1795032" cy="1671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4"/>
          <p:cNvSpPr>
            <a:spLocks noChangeArrowheads="1"/>
          </p:cNvSpPr>
          <p:nvPr/>
        </p:nvSpPr>
        <p:spPr bwMode="auto">
          <a:xfrm>
            <a:off x="3203574" y="3183366"/>
            <a:ext cx="2447925" cy="1368425"/>
          </a:xfrm>
          <a:prstGeom prst="ellipse">
            <a:avLst/>
          </a:prstGeom>
          <a:solidFill>
            <a:schemeClr val="accent1"/>
          </a:solidFill>
          <a:ln w="9525">
            <a:solidFill>
              <a:schemeClr val="tx1"/>
            </a:solidFill>
            <a:round/>
            <a:headEnd/>
            <a:tailEnd/>
          </a:ln>
          <a:effectLst/>
        </p:spPr>
        <p:txBody>
          <a:bodyPr wrap="none" anchor="ctr"/>
          <a:lstStyle/>
          <a:p>
            <a:endParaRPr lang="en-GB"/>
          </a:p>
        </p:txBody>
      </p:sp>
      <p:sp>
        <p:nvSpPr>
          <p:cNvPr id="5" name="Text Box 5"/>
          <p:cNvSpPr txBox="1">
            <a:spLocks noChangeArrowheads="1"/>
          </p:cNvSpPr>
          <p:nvPr/>
        </p:nvSpPr>
        <p:spPr bwMode="auto">
          <a:xfrm>
            <a:off x="3491706" y="3197633"/>
            <a:ext cx="1871662" cy="1200329"/>
          </a:xfrm>
          <a:prstGeom prst="rect">
            <a:avLst/>
          </a:prstGeom>
          <a:noFill/>
          <a:ln w="9525">
            <a:noFill/>
            <a:miter lim="800000"/>
            <a:headEnd/>
            <a:tailEnd/>
          </a:ln>
          <a:effectLst/>
        </p:spPr>
        <p:txBody>
          <a:bodyPr wrap="square">
            <a:spAutoFit/>
          </a:bodyPr>
          <a:lstStyle/>
          <a:p>
            <a:pPr algn="ctr">
              <a:spcBef>
                <a:spcPct val="50000"/>
              </a:spcBef>
            </a:pPr>
            <a:r>
              <a:rPr lang="en-GB" dirty="0"/>
              <a:t> </a:t>
            </a:r>
            <a:r>
              <a:rPr lang="en-GB" dirty="0" smtClean="0"/>
              <a:t>2019 – 2020</a:t>
            </a:r>
          </a:p>
          <a:p>
            <a:pPr algn="ctr">
              <a:spcBef>
                <a:spcPct val="50000"/>
              </a:spcBef>
            </a:pPr>
            <a:r>
              <a:rPr lang="en-GB" dirty="0" smtClean="0"/>
              <a:t>Specific Areas</a:t>
            </a:r>
          </a:p>
          <a:p>
            <a:pPr algn="ctr">
              <a:spcBef>
                <a:spcPct val="50000"/>
              </a:spcBef>
            </a:pPr>
            <a:r>
              <a:rPr lang="en-GB" dirty="0" smtClean="0"/>
              <a:t>Curriculum </a:t>
            </a:r>
            <a:r>
              <a:rPr lang="en-GB" dirty="0"/>
              <a:t>Web </a:t>
            </a:r>
          </a:p>
        </p:txBody>
      </p:sp>
      <p:sp>
        <p:nvSpPr>
          <p:cNvPr id="6" name="Text Box 27"/>
          <p:cNvSpPr txBox="1">
            <a:spLocks noChangeArrowheads="1"/>
          </p:cNvSpPr>
          <p:nvPr/>
        </p:nvSpPr>
        <p:spPr bwMode="auto">
          <a:xfrm>
            <a:off x="6017713" y="1948591"/>
            <a:ext cx="3126287" cy="3000821"/>
          </a:xfrm>
          <a:prstGeom prst="rect">
            <a:avLst/>
          </a:prstGeom>
          <a:noFill/>
          <a:ln w="9525" algn="ctr">
            <a:noFill/>
            <a:miter lim="800000"/>
            <a:headEnd/>
            <a:tailEnd/>
          </a:ln>
          <a:effectLst/>
        </p:spPr>
        <p:txBody>
          <a:bodyPr wrap="square">
            <a:spAutoFit/>
          </a:bodyPr>
          <a:lstStyle/>
          <a:p>
            <a:pPr algn="ctr">
              <a:spcBef>
                <a:spcPct val="50000"/>
              </a:spcBef>
            </a:pPr>
            <a:r>
              <a:rPr lang="en-GB" sz="1400" b="1" u="sng" dirty="0" smtClean="0"/>
              <a:t>Understanding the World</a:t>
            </a:r>
          </a:p>
          <a:p>
            <a:pPr algn="ctr">
              <a:spcBef>
                <a:spcPct val="50000"/>
              </a:spcBef>
            </a:pPr>
            <a:r>
              <a:rPr lang="en-GB" sz="1400" dirty="0" smtClean="0"/>
              <a:t>Children will be given opportunities to talk about past and present events in their lives and their families lives. They will listen to others and think about similarities  and differences between themselves and others. They will learn about places, objects, materials, technology and living things. They will be given opportunities to discuss observations and changes that they notice.  </a:t>
            </a:r>
            <a:endParaRPr lang="en-GB" sz="1400" dirty="0"/>
          </a:p>
        </p:txBody>
      </p:sp>
      <p:sp>
        <p:nvSpPr>
          <p:cNvPr id="7" name="Line 30"/>
          <p:cNvSpPr>
            <a:spLocks noChangeShapeType="1"/>
          </p:cNvSpPr>
          <p:nvPr/>
        </p:nvSpPr>
        <p:spPr bwMode="auto">
          <a:xfrm flipV="1">
            <a:off x="5651499" y="3486096"/>
            <a:ext cx="407566" cy="167172"/>
          </a:xfrm>
          <a:prstGeom prst="line">
            <a:avLst/>
          </a:prstGeom>
          <a:noFill/>
          <a:ln w="9525">
            <a:solidFill>
              <a:schemeClr val="tx1"/>
            </a:solidFill>
            <a:round/>
            <a:headEnd/>
            <a:tailEnd type="triangle" w="med" len="med"/>
          </a:ln>
          <a:effectLst/>
        </p:spPr>
        <p:txBody>
          <a:bodyPr wrap="none" anchor="ctr"/>
          <a:lstStyle/>
          <a:p>
            <a:endParaRPr lang="en-GB"/>
          </a:p>
        </p:txBody>
      </p:sp>
      <p:sp>
        <p:nvSpPr>
          <p:cNvPr id="8" name="Text Box 27"/>
          <p:cNvSpPr txBox="1">
            <a:spLocks noChangeArrowheads="1"/>
          </p:cNvSpPr>
          <p:nvPr/>
        </p:nvSpPr>
        <p:spPr bwMode="auto">
          <a:xfrm>
            <a:off x="2585132" y="1110563"/>
            <a:ext cx="3816424" cy="1492716"/>
          </a:xfrm>
          <a:prstGeom prst="rect">
            <a:avLst/>
          </a:prstGeom>
          <a:noFill/>
          <a:ln w="9525" algn="ctr">
            <a:noFill/>
            <a:miter lim="800000"/>
            <a:headEnd/>
            <a:tailEnd/>
          </a:ln>
          <a:effectLst/>
        </p:spPr>
        <p:txBody>
          <a:bodyPr wrap="square">
            <a:spAutoFit/>
          </a:bodyPr>
          <a:lstStyle/>
          <a:p>
            <a:pPr algn="ctr">
              <a:spcBef>
                <a:spcPct val="50000"/>
              </a:spcBef>
            </a:pPr>
            <a:r>
              <a:rPr lang="en-GB" sz="1400" b="1" u="sng" dirty="0" smtClean="0">
                <a:latin typeface="+mj-lt"/>
              </a:rPr>
              <a:t>Literacy </a:t>
            </a:r>
          </a:p>
          <a:p>
            <a:pPr algn="ctr">
              <a:spcBef>
                <a:spcPct val="50000"/>
              </a:spcBef>
            </a:pPr>
            <a:r>
              <a:rPr lang="en-GB" sz="1400" dirty="0" smtClean="0">
                <a:latin typeface="+mj-lt"/>
                <a:cs typeface="Arial" pitchFamily="34" charset="0"/>
              </a:rPr>
              <a:t>Children will be taught to read and write using a knowledge and understanding of phonics. They will also be taught other skills such as reading and writing tricky words, using picture clues and context. </a:t>
            </a:r>
            <a:endParaRPr lang="en-GB" sz="1400" dirty="0">
              <a:latin typeface="+mj-lt"/>
              <a:cs typeface="Arial" pitchFamily="34" charset="0"/>
            </a:endParaRPr>
          </a:p>
        </p:txBody>
      </p:sp>
      <p:sp>
        <p:nvSpPr>
          <p:cNvPr id="9" name="Line 30"/>
          <p:cNvSpPr>
            <a:spLocks noChangeShapeType="1"/>
          </p:cNvSpPr>
          <p:nvPr/>
        </p:nvSpPr>
        <p:spPr bwMode="auto">
          <a:xfrm flipH="1" flipV="1">
            <a:off x="4447405" y="2610412"/>
            <a:ext cx="91878" cy="496039"/>
          </a:xfrm>
          <a:prstGeom prst="line">
            <a:avLst/>
          </a:prstGeom>
          <a:noFill/>
          <a:ln w="9525">
            <a:solidFill>
              <a:schemeClr val="tx1"/>
            </a:solidFill>
            <a:round/>
            <a:headEnd/>
            <a:tailEnd type="triangle" w="med" len="med"/>
          </a:ln>
          <a:effectLst/>
        </p:spPr>
        <p:txBody>
          <a:bodyPr wrap="none" anchor="ctr"/>
          <a:lstStyle/>
          <a:p>
            <a:endParaRPr lang="en-GB"/>
          </a:p>
        </p:txBody>
      </p:sp>
      <p:sp>
        <p:nvSpPr>
          <p:cNvPr id="10" name="Rectangle 9"/>
          <p:cNvSpPr/>
          <p:nvPr/>
        </p:nvSpPr>
        <p:spPr>
          <a:xfrm>
            <a:off x="10121" y="1489246"/>
            <a:ext cx="3024336" cy="3323987"/>
          </a:xfrm>
          <a:prstGeom prst="rect">
            <a:avLst/>
          </a:prstGeom>
        </p:spPr>
        <p:txBody>
          <a:bodyPr wrap="square">
            <a:spAutoFit/>
          </a:bodyPr>
          <a:lstStyle/>
          <a:p>
            <a:pPr algn="ctr">
              <a:spcBef>
                <a:spcPct val="50000"/>
              </a:spcBef>
            </a:pPr>
            <a:r>
              <a:rPr lang="en-GB" sz="1400" b="1" u="sng" dirty="0" smtClean="0">
                <a:latin typeface="+mj-lt"/>
              </a:rPr>
              <a:t>Mathematics </a:t>
            </a:r>
          </a:p>
          <a:p>
            <a:pPr>
              <a:spcBef>
                <a:spcPct val="50000"/>
              </a:spcBef>
            </a:pPr>
            <a:r>
              <a:rPr lang="en-GB" sz="1400" dirty="0" smtClean="0">
                <a:latin typeface="+mj-lt"/>
                <a:cs typeface="Arial" pitchFamily="34" charset="0"/>
              </a:rPr>
              <a:t>The goal is that children will be able to count from 0 – 20 and correctly order these numbers. That children will be able to say one more or less and add/subtract simple numbers. </a:t>
            </a:r>
          </a:p>
          <a:p>
            <a:pPr>
              <a:spcBef>
                <a:spcPct val="50000"/>
              </a:spcBef>
            </a:pPr>
            <a:r>
              <a:rPr lang="en-GB" sz="1400" dirty="0" smtClean="0">
                <a:latin typeface="+mj-lt"/>
                <a:cs typeface="Arial" pitchFamily="34" charset="0"/>
              </a:rPr>
              <a:t>Children will be taught to use this knowledge to solve simple problems. Children will develop their understanding of simple shapes, measures, patterns and use mathematical language to describe them.  </a:t>
            </a:r>
            <a:endParaRPr lang="en-GB" sz="1400" dirty="0">
              <a:latin typeface="+mj-lt"/>
              <a:cs typeface="Arial" pitchFamily="34" charset="0"/>
            </a:endParaRPr>
          </a:p>
        </p:txBody>
      </p:sp>
      <p:sp>
        <p:nvSpPr>
          <p:cNvPr id="11" name="Line 30"/>
          <p:cNvSpPr>
            <a:spLocks noChangeShapeType="1"/>
          </p:cNvSpPr>
          <p:nvPr/>
        </p:nvSpPr>
        <p:spPr bwMode="auto">
          <a:xfrm flipH="1" flipV="1">
            <a:off x="2926495" y="3089357"/>
            <a:ext cx="504056" cy="290041"/>
          </a:xfrm>
          <a:prstGeom prst="line">
            <a:avLst/>
          </a:prstGeom>
          <a:noFill/>
          <a:ln w="9525">
            <a:solidFill>
              <a:schemeClr val="tx1"/>
            </a:solidFill>
            <a:round/>
            <a:headEnd/>
            <a:tailEnd type="triangle" w="med" len="med"/>
          </a:ln>
          <a:effectLst/>
        </p:spPr>
        <p:txBody>
          <a:bodyPr wrap="none" anchor="ctr"/>
          <a:lstStyle/>
          <a:p>
            <a:endParaRPr lang="en-GB"/>
          </a:p>
        </p:txBody>
      </p:sp>
      <p:sp>
        <p:nvSpPr>
          <p:cNvPr id="12" name="Line 30"/>
          <p:cNvSpPr>
            <a:spLocks noChangeShapeType="1"/>
          </p:cNvSpPr>
          <p:nvPr/>
        </p:nvSpPr>
        <p:spPr bwMode="auto">
          <a:xfrm>
            <a:off x="4427536" y="4551791"/>
            <a:ext cx="19869" cy="731341"/>
          </a:xfrm>
          <a:prstGeom prst="line">
            <a:avLst/>
          </a:prstGeom>
          <a:noFill/>
          <a:ln w="9525">
            <a:solidFill>
              <a:schemeClr val="tx1"/>
            </a:solidFill>
            <a:round/>
            <a:headEnd/>
            <a:tailEnd type="triangle" w="med" len="med"/>
          </a:ln>
          <a:effectLst/>
        </p:spPr>
        <p:txBody>
          <a:bodyPr wrap="none" anchor="ctr"/>
          <a:lstStyle/>
          <a:p>
            <a:endParaRPr lang="en-GB"/>
          </a:p>
        </p:txBody>
      </p:sp>
      <p:sp>
        <p:nvSpPr>
          <p:cNvPr id="13" name="Rectangle 12"/>
          <p:cNvSpPr/>
          <p:nvPr/>
        </p:nvSpPr>
        <p:spPr>
          <a:xfrm>
            <a:off x="2527610" y="5161678"/>
            <a:ext cx="3619790" cy="1492716"/>
          </a:xfrm>
          <a:prstGeom prst="rect">
            <a:avLst/>
          </a:prstGeom>
        </p:spPr>
        <p:txBody>
          <a:bodyPr wrap="square">
            <a:spAutoFit/>
          </a:bodyPr>
          <a:lstStyle/>
          <a:p>
            <a:pPr algn="ctr">
              <a:spcBef>
                <a:spcPct val="50000"/>
              </a:spcBef>
            </a:pPr>
            <a:r>
              <a:rPr lang="en-GB" sz="1400" b="1" u="sng" dirty="0" smtClean="0"/>
              <a:t>Expressive arts and design </a:t>
            </a:r>
            <a:endParaRPr lang="en-GB" sz="1400" b="1" u="sng" dirty="0"/>
          </a:p>
          <a:p>
            <a:pPr algn="ctr">
              <a:spcBef>
                <a:spcPct val="50000"/>
              </a:spcBef>
            </a:pPr>
            <a:r>
              <a:rPr lang="en-GB" sz="1400" dirty="0">
                <a:cs typeface="Arial" pitchFamily="34" charset="0"/>
              </a:rPr>
              <a:t>Children will </a:t>
            </a:r>
            <a:r>
              <a:rPr lang="en-GB" sz="1400" dirty="0" smtClean="0">
                <a:cs typeface="Arial" pitchFamily="34" charset="0"/>
              </a:rPr>
              <a:t>sing songs, make music and dance. They will experiment and experience tools and art materials. They will have opportunities to represent their ideas through a variety of mediums.  </a:t>
            </a:r>
            <a:endParaRPr lang="en-GB" sz="1400" dirty="0">
              <a:cs typeface="Arial" pitchFamily="34" charset="0"/>
            </a:endParaRPr>
          </a:p>
        </p:txBody>
      </p:sp>
      <p:sp>
        <p:nvSpPr>
          <p:cNvPr id="14" name="Title 2"/>
          <p:cNvSpPr>
            <a:spLocks noGrp="1"/>
          </p:cNvSpPr>
          <p:nvPr>
            <p:ph type="title"/>
          </p:nvPr>
        </p:nvSpPr>
        <p:spPr>
          <a:xfrm>
            <a:off x="1" y="0"/>
            <a:ext cx="4139952" cy="1000180"/>
          </a:xfrm>
        </p:spPr>
        <p:txBody>
          <a:bodyPr>
            <a:normAutofit/>
          </a:bodyPr>
          <a:lstStyle/>
          <a:p>
            <a:r>
              <a:rPr lang="en-GB" sz="2800" dirty="0" smtClean="0"/>
              <a:t>Learning in the Early Years Foundation Stage… </a:t>
            </a:r>
            <a:endParaRPr lang="en-GB" sz="2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154" b="12150"/>
          <a:stretch/>
        </p:blipFill>
        <p:spPr>
          <a:xfrm>
            <a:off x="162924" y="5085184"/>
            <a:ext cx="2452247" cy="136815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442" t="3790" r="11665" b="12500"/>
          <a:stretch/>
        </p:blipFill>
        <p:spPr>
          <a:xfrm>
            <a:off x="5304232" y="118869"/>
            <a:ext cx="1410731" cy="1193696"/>
          </a:xfrm>
          <a:prstGeom prst="rect">
            <a:avLst/>
          </a:prstGeom>
        </p:spPr>
      </p:pic>
      <p:sp>
        <p:nvSpPr>
          <p:cNvPr id="19" name="TextBox 18"/>
          <p:cNvSpPr txBox="1"/>
          <p:nvPr/>
        </p:nvSpPr>
        <p:spPr>
          <a:xfrm>
            <a:off x="7212061" y="7095"/>
            <a:ext cx="1931939" cy="1354217"/>
          </a:xfrm>
          <a:prstGeom prst="rect">
            <a:avLst/>
          </a:prstGeom>
          <a:noFill/>
        </p:spPr>
        <p:txBody>
          <a:bodyPr wrap="none" rtlCol="0">
            <a:spAutoFit/>
          </a:bodyPr>
          <a:lstStyle/>
          <a:p>
            <a:pPr algn="ctr"/>
            <a:r>
              <a:rPr lang="en-GB" sz="1600" dirty="0" smtClean="0"/>
              <a:t>End of year goals</a:t>
            </a:r>
          </a:p>
          <a:p>
            <a:pPr algn="ctr"/>
            <a:r>
              <a:rPr lang="en-GB" sz="1600" dirty="0" smtClean="0"/>
              <a:t>(Assessment areas)</a:t>
            </a:r>
          </a:p>
          <a:p>
            <a:pPr algn="ctr"/>
            <a:r>
              <a:rPr lang="en-GB" sz="1600" dirty="0" smtClean="0"/>
              <a:t>Emerging</a:t>
            </a:r>
          </a:p>
          <a:p>
            <a:pPr algn="ctr"/>
            <a:r>
              <a:rPr lang="en-GB" sz="1600" dirty="0" smtClean="0"/>
              <a:t>Expected</a:t>
            </a:r>
          </a:p>
          <a:p>
            <a:pPr algn="ctr"/>
            <a:r>
              <a:rPr lang="en-GB" sz="1600" dirty="0" smtClean="0"/>
              <a:t>Exceeding</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a:spLocks noGrp="1" noChangeArrowheads="1"/>
          </p:cNvSpPr>
          <p:nvPr>
            <p:ph type="title"/>
          </p:nvPr>
        </p:nvSpPr>
        <p:spPr>
          <a:xfrm>
            <a:off x="179512" y="260648"/>
            <a:ext cx="7924800" cy="1143000"/>
          </a:xfrm>
        </p:spPr>
        <p:txBody>
          <a:bodyPr/>
          <a:lstStyle/>
          <a:p>
            <a:pPr eaLnBrk="1" hangingPunct="1"/>
            <a:r>
              <a:rPr lang="en-GB" sz="2800" dirty="0" smtClean="0">
                <a:solidFill>
                  <a:srgbClr val="0000FF"/>
                </a:solidFill>
              </a:rPr>
              <a:t>The School Day </a:t>
            </a:r>
            <a:br>
              <a:rPr lang="en-GB" sz="2800" dirty="0" smtClean="0">
                <a:solidFill>
                  <a:srgbClr val="0000FF"/>
                </a:solidFill>
              </a:rPr>
            </a:br>
            <a:r>
              <a:rPr lang="en-GB" sz="2800" dirty="0" smtClean="0">
                <a:solidFill>
                  <a:srgbClr val="0000FF"/>
                </a:solidFill>
              </a:rPr>
              <a:t>First</a:t>
            </a:r>
            <a:r>
              <a:rPr lang="en-GB" dirty="0" smtClean="0">
                <a:solidFill>
                  <a:srgbClr val="0000FF"/>
                </a:solidFill>
              </a:rPr>
              <a:t> </a:t>
            </a:r>
            <a:r>
              <a:rPr lang="en-GB" sz="2800" dirty="0" smtClean="0">
                <a:solidFill>
                  <a:srgbClr val="0000FF"/>
                </a:solidFill>
              </a:rPr>
              <a:t>Half-term</a:t>
            </a:r>
          </a:p>
        </p:txBody>
      </p:sp>
      <p:sp>
        <p:nvSpPr>
          <p:cNvPr id="6" name="Rectangle 7"/>
          <p:cNvSpPr txBox="1">
            <a:spLocks noChangeArrowheads="1"/>
          </p:cNvSpPr>
          <p:nvPr/>
        </p:nvSpPr>
        <p:spPr>
          <a:xfrm>
            <a:off x="395536" y="1772816"/>
            <a:ext cx="7200800" cy="453650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pPr>
            <a:endParaRPr lang="en-GB" sz="800" dirty="0" smtClean="0"/>
          </a:p>
          <a:p>
            <a:pPr>
              <a:lnSpc>
                <a:spcPct val="80000"/>
              </a:lnSpc>
              <a:buFont typeface="Wingdings" pitchFamily="2" charset="2"/>
              <a:buNone/>
            </a:pPr>
            <a:endParaRPr lang="en-GB" sz="800" dirty="0" smtClean="0"/>
          </a:p>
          <a:p>
            <a:pPr>
              <a:lnSpc>
                <a:spcPct val="80000"/>
              </a:lnSpc>
              <a:buFont typeface="Wingdings" pitchFamily="2" charset="2"/>
              <a:buNone/>
            </a:pPr>
            <a:endParaRPr lang="en-GB" sz="800" dirty="0" smtClean="0"/>
          </a:p>
          <a:p>
            <a:pPr>
              <a:lnSpc>
                <a:spcPct val="80000"/>
              </a:lnSpc>
              <a:buFont typeface="Wingdings" pitchFamily="2" charset="2"/>
              <a:buNone/>
            </a:pPr>
            <a:endParaRPr lang="en-GB" sz="800" dirty="0" smtClean="0"/>
          </a:p>
          <a:p>
            <a:pPr>
              <a:lnSpc>
                <a:spcPct val="80000"/>
              </a:lnSpc>
              <a:buFont typeface="Wingdings" pitchFamily="2" charset="2"/>
              <a:buNone/>
            </a:pPr>
            <a:r>
              <a:rPr lang="en-GB" sz="1600" b="1" u="sng" dirty="0" smtClean="0"/>
              <a:t>8.40 am </a:t>
            </a:r>
            <a:r>
              <a:rPr lang="en-GB" sz="1600" dirty="0" smtClean="0"/>
              <a:t>- The children self-register at the start of the day.</a:t>
            </a:r>
          </a:p>
          <a:p>
            <a:pPr>
              <a:lnSpc>
                <a:spcPct val="80000"/>
              </a:lnSpc>
              <a:buFont typeface="Wingdings" pitchFamily="2" charset="2"/>
              <a:buNone/>
            </a:pPr>
            <a:r>
              <a:rPr lang="en-GB" sz="1600" dirty="0" smtClean="0"/>
              <a:t>		They go to the activities set out on the tables for ten minutes.</a:t>
            </a:r>
          </a:p>
          <a:p>
            <a:pPr>
              <a:lnSpc>
                <a:spcPct val="80000"/>
              </a:lnSpc>
              <a:buFont typeface="Wingdings" pitchFamily="2" charset="2"/>
              <a:buNone/>
            </a:pPr>
            <a:r>
              <a:rPr lang="en-GB" sz="1600" b="1" u="sng" dirty="0" smtClean="0"/>
              <a:t>9.00 am </a:t>
            </a:r>
            <a:r>
              <a:rPr lang="en-GB" sz="1600" dirty="0" smtClean="0"/>
              <a:t>- They gather on the carpet for register and prayers.</a:t>
            </a:r>
          </a:p>
          <a:p>
            <a:pPr>
              <a:lnSpc>
                <a:spcPct val="80000"/>
              </a:lnSpc>
              <a:buFont typeface="Wingdings" pitchFamily="2" charset="2"/>
              <a:buNone/>
            </a:pPr>
            <a:r>
              <a:rPr lang="en-GB" sz="1600" b="1" u="sng" dirty="0" smtClean="0"/>
              <a:t>9.10 </a:t>
            </a:r>
            <a:r>
              <a:rPr lang="en-GB" sz="1600" b="1" u="sng" dirty="0"/>
              <a:t>am </a:t>
            </a:r>
            <a:r>
              <a:rPr lang="en-GB" sz="1600" dirty="0" smtClean="0"/>
              <a:t>– Phonics carpet session followed by phonic table activities to embed the new sound. </a:t>
            </a:r>
          </a:p>
          <a:p>
            <a:pPr>
              <a:lnSpc>
                <a:spcPct val="80000"/>
              </a:lnSpc>
              <a:buFont typeface="Wingdings" pitchFamily="2" charset="2"/>
              <a:buNone/>
            </a:pPr>
            <a:endParaRPr lang="en-GB" sz="1600" dirty="0" smtClean="0"/>
          </a:p>
          <a:p>
            <a:pPr>
              <a:lnSpc>
                <a:spcPct val="80000"/>
              </a:lnSpc>
              <a:buFont typeface="Wingdings" pitchFamily="2" charset="2"/>
              <a:buNone/>
            </a:pPr>
            <a:r>
              <a:rPr lang="en-GB" sz="1600" dirty="0" smtClean="0"/>
              <a:t>In term 1, a large proportion of adult-led teaching will be in small groups whilst either the class teacher or teaching assistant will be developing child-led play activities. Whole class teaching will develop throughout the year to prepare the children for Year One and the National Curriculum. </a:t>
            </a:r>
          </a:p>
          <a:p>
            <a:pPr>
              <a:lnSpc>
                <a:spcPct val="80000"/>
              </a:lnSpc>
              <a:buFont typeface="Wingdings" pitchFamily="2" charset="2"/>
              <a:buNone/>
            </a:pPr>
            <a:endParaRPr lang="en-GB" sz="1600" dirty="0" smtClean="0"/>
          </a:p>
          <a:p>
            <a:pPr>
              <a:lnSpc>
                <a:spcPct val="80000"/>
              </a:lnSpc>
              <a:buFont typeface="Wingdings" pitchFamily="2" charset="2"/>
              <a:buNone/>
            </a:pPr>
            <a:r>
              <a:rPr lang="en-GB" sz="1600" b="1" u="sng" dirty="0" smtClean="0"/>
              <a:t>10.00 am </a:t>
            </a:r>
            <a:r>
              <a:rPr lang="en-GB" sz="1600" dirty="0" smtClean="0"/>
              <a:t>– Circle time for snack time. </a:t>
            </a:r>
          </a:p>
          <a:p>
            <a:pPr>
              <a:lnSpc>
                <a:spcPct val="80000"/>
              </a:lnSpc>
              <a:buFont typeface="Wingdings" pitchFamily="2" charset="2"/>
              <a:buNone/>
            </a:pPr>
            <a:r>
              <a:rPr lang="en-GB" sz="1600" b="1" u="sng" dirty="0" smtClean="0"/>
              <a:t>10.20 am </a:t>
            </a:r>
            <a:r>
              <a:rPr lang="en-GB" sz="1600" dirty="0" smtClean="0"/>
              <a:t> - The children go out to play with the whole school.</a:t>
            </a:r>
          </a:p>
          <a:p>
            <a:pPr>
              <a:lnSpc>
                <a:spcPct val="80000"/>
              </a:lnSpc>
              <a:buFont typeface="Wingdings" pitchFamily="2" charset="2"/>
              <a:buNone/>
            </a:pPr>
            <a:r>
              <a:rPr lang="en-GB" sz="1600" b="1" u="sng" dirty="0" smtClean="0"/>
              <a:t>10:40 am</a:t>
            </a:r>
            <a:r>
              <a:rPr lang="en-GB" sz="1600" dirty="0" smtClean="0"/>
              <a:t>  - Children will take part in whole class maths lesson and child-led activities.  </a:t>
            </a:r>
          </a:p>
          <a:p>
            <a:pPr>
              <a:lnSpc>
                <a:spcPct val="80000"/>
              </a:lnSpc>
              <a:buFont typeface="Wingdings" pitchFamily="2" charset="2"/>
              <a:buNone/>
            </a:pPr>
            <a:r>
              <a:rPr lang="en-GB" sz="1600" b="1" u="sng" dirty="0" smtClean="0"/>
              <a:t>12.00 am </a:t>
            </a:r>
            <a:r>
              <a:rPr lang="en-GB" sz="1600" dirty="0" smtClean="0"/>
              <a:t> - Lunch time.</a:t>
            </a:r>
          </a:p>
          <a:p>
            <a:pPr>
              <a:lnSpc>
                <a:spcPct val="80000"/>
              </a:lnSpc>
              <a:buFont typeface="Wingdings" pitchFamily="2" charset="2"/>
              <a:buNone/>
            </a:pPr>
            <a:r>
              <a:rPr lang="en-GB" sz="1600" b="1" u="sng" dirty="0" smtClean="0"/>
              <a:t>1.00 pm </a:t>
            </a:r>
            <a:r>
              <a:rPr lang="en-GB" sz="1600" dirty="0" smtClean="0"/>
              <a:t>- After lunch the children will continue with both adult-led and child-led activities.</a:t>
            </a:r>
          </a:p>
          <a:p>
            <a:pPr>
              <a:lnSpc>
                <a:spcPct val="80000"/>
              </a:lnSpc>
              <a:buFont typeface="Wingdings" pitchFamily="2" charset="2"/>
              <a:buNone/>
            </a:pPr>
            <a:r>
              <a:rPr lang="en-GB" sz="1600" b="1" u="sng" dirty="0" smtClean="0"/>
              <a:t>2.40 pm </a:t>
            </a:r>
            <a:r>
              <a:rPr lang="en-GB" sz="1600" dirty="0" smtClean="0"/>
              <a:t>– Collective Worship/ Show and Tell/ Story and news time. </a:t>
            </a:r>
          </a:p>
          <a:p>
            <a:pPr>
              <a:lnSpc>
                <a:spcPct val="80000"/>
              </a:lnSpc>
              <a:buFont typeface="Wingdings" pitchFamily="2" charset="2"/>
              <a:buNone/>
            </a:pPr>
            <a:r>
              <a:rPr lang="en-GB" sz="1600" b="1" u="sng" dirty="0" smtClean="0"/>
              <a:t>3.05 pm </a:t>
            </a:r>
            <a:r>
              <a:rPr lang="en-GB" sz="1600" b="1" dirty="0" smtClean="0"/>
              <a:t>– </a:t>
            </a:r>
            <a:r>
              <a:rPr lang="en-GB" sz="1600" dirty="0" smtClean="0"/>
              <a:t>Home time. </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688" t="24696" r="7476" b="8881"/>
          <a:stretch/>
        </p:blipFill>
        <p:spPr>
          <a:xfrm>
            <a:off x="5508104" y="116632"/>
            <a:ext cx="3528392" cy="2039346"/>
          </a:xfrm>
          <a:prstGeom prst="roundRect">
            <a:avLst/>
          </a:prstGeom>
        </p:spPr>
      </p:pic>
    </p:spTree>
    <p:extLst>
      <p:ext uri="{BB962C8B-B14F-4D97-AF65-F5344CB8AC3E}">
        <p14:creationId xmlns:p14="http://schemas.microsoft.com/office/powerpoint/2010/main" val="2095793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63984"/>
            <a:ext cx="6347713" cy="1320800"/>
          </a:xfrm>
        </p:spPr>
        <p:txBody>
          <a:bodyPr/>
          <a:lstStyle/>
          <a:p>
            <a:r>
              <a:rPr lang="en-GB" u="sng" dirty="0" smtClean="0"/>
              <a:t>Well-being and Mental Health</a:t>
            </a:r>
            <a:endParaRPr lang="en-GB" u="sng"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10224" y="1529747"/>
            <a:ext cx="2797778" cy="3957172"/>
          </a:xfrm>
        </p:spPr>
      </p:pic>
      <p:sp>
        <p:nvSpPr>
          <p:cNvPr id="5" name="Rectangle 4"/>
          <p:cNvSpPr/>
          <p:nvPr/>
        </p:nvSpPr>
        <p:spPr>
          <a:xfrm>
            <a:off x="6702277" y="1540339"/>
            <a:ext cx="1463862" cy="769441"/>
          </a:xfrm>
          <a:prstGeom prst="rect">
            <a:avLst/>
          </a:prstGeom>
          <a:noFill/>
        </p:spPr>
        <p:txBody>
          <a:bodyPr wrap="none" lIns="91440" tIns="45720" rIns="91440" bIns="45720">
            <a:spAutoFit/>
          </a:bodyPr>
          <a:lstStyle/>
          <a:p>
            <a:pPr algn="ctr"/>
            <a:r>
              <a:rPr lang="en-US" sz="4400" b="1" cap="none" spc="0" dirty="0" smtClean="0">
                <a:ln w="6600">
                  <a:solidFill>
                    <a:schemeClr val="accent2"/>
                  </a:solidFill>
                  <a:prstDash val="solid"/>
                </a:ln>
                <a:solidFill>
                  <a:srgbClr val="FFFFFF"/>
                </a:solidFill>
                <a:effectLst>
                  <a:outerShdw dist="38100" dir="2700000" algn="tl" rotWithShape="0">
                    <a:schemeClr val="accent2"/>
                  </a:outerShdw>
                </a:effectLst>
              </a:rPr>
              <a:t>ELSA</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p:cNvSpPr/>
          <p:nvPr/>
        </p:nvSpPr>
        <p:spPr>
          <a:xfrm>
            <a:off x="5684983" y="5413711"/>
            <a:ext cx="3002745" cy="707886"/>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rPr>
              <a:t>Mindfulness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Rectangle 6"/>
          <p:cNvSpPr/>
          <p:nvPr/>
        </p:nvSpPr>
        <p:spPr>
          <a:xfrm rot="19991851">
            <a:off x="-246501" y="4960158"/>
            <a:ext cx="3405098" cy="707886"/>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rPr>
              <a:t>Forest School</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Rectangle 7"/>
          <p:cNvSpPr/>
          <p:nvPr/>
        </p:nvSpPr>
        <p:spPr>
          <a:xfrm>
            <a:off x="700072" y="3123613"/>
            <a:ext cx="1511952" cy="769441"/>
          </a:xfrm>
          <a:prstGeom prst="rect">
            <a:avLst/>
          </a:prstGeom>
          <a:noFill/>
        </p:spPr>
        <p:txBody>
          <a:bodyPr wrap="none" lIns="91440" tIns="45720" rIns="91440" bIns="45720">
            <a:spAutoFit/>
          </a:bodyPr>
          <a:lstStyle/>
          <a:p>
            <a:pPr algn="ctr"/>
            <a:r>
              <a:rPr lang="en-US" sz="4400" b="1" cap="none" spc="0" dirty="0" smtClean="0">
                <a:ln w="6600">
                  <a:solidFill>
                    <a:schemeClr val="accent2"/>
                  </a:solidFill>
                  <a:prstDash val="solid"/>
                </a:ln>
                <a:solidFill>
                  <a:srgbClr val="FFFFFF"/>
                </a:solidFill>
                <a:effectLst>
                  <a:outerShdw dist="38100" dir="2700000" algn="tl" rotWithShape="0">
                    <a:schemeClr val="accent2"/>
                  </a:outerShdw>
                </a:effectLst>
              </a:rPr>
              <a:t>PSHE</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Rectangle 8"/>
          <p:cNvSpPr/>
          <p:nvPr/>
        </p:nvSpPr>
        <p:spPr>
          <a:xfrm rot="1958977">
            <a:off x="5046778" y="2846615"/>
            <a:ext cx="4078902" cy="1323439"/>
          </a:xfrm>
          <a:prstGeom prst="rect">
            <a:avLst/>
          </a:prstGeom>
          <a:noFill/>
        </p:spPr>
        <p:txBody>
          <a:bodyPr wrap="squar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rPr>
              <a:t>Year Five Buddies</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ctangle 9"/>
          <p:cNvSpPr/>
          <p:nvPr/>
        </p:nvSpPr>
        <p:spPr>
          <a:xfrm rot="19777786">
            <a:off x="-84369" y="1506703"/>
            <a:ext cx="2824811" cy="707886"/>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rPr>
              <a:t>Circle time</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Rectangle 10"/>
          <p:cNvSpPr/>
          <p:nvPr/>
        </p:nvSpPr>
        <p:spPr>
          <a:xfrm>
            <a:off x="1979712" y="6027262"/>
            <a:ext cx="3434530" cy="707886"/>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rPr>
              <a:t>Kindness Acts</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Rectangle 11"/>
          <p:cNvSpPr/>
          <p:nvPr/>
        </p:nvSpPr>
        <p:spPr>
          <a:xfrm rot="920521">
            <a:off x="6572708" y="559405"/>
            <a:ext cx="2666115" cy="769441"/>
          </a:xfrm>
          <a:prstGeom prst="rect">
            <a:avLst/>
          </a:prstGeom>
          <a:noFill/>
        </p:spPr>
        <p:txBody>
          <a:bodyPr wrap="none" lIns="91440" tIns="45720" rIns="91440" bIns="45720">
            <a:spAutoFit/>
          </a:bodyPr>
          <a:lstStyle/>
          <a:p>
            <a:pPr algn="ctr"/>
            <a:r>
              <a:rPr lang="en-US" sz="4400" b="1" cap="none" spc="0" dirty="0" smtClean="0">
                <a:ln w="6600">
                  <a:solidFill>
                    <a:schemeClr val="accent2"/>
                  </a:solidFill>
                  <a:prstDash val="solid"/>
                </a:ln>
                <a:solidFill>
                  <a:srgbClr val="FFFFFF"/>
                </a:solidFill>
                <a:effectLst>
                  <a:outerShdw dist="38100" dir="2700000" algn="tl" rotWithShape="0">
                    <a:schemeClr val="accent2"/>
                  </a:outerShdw>
                </a:effectLst>
              </a:rPr>
              <a:t>Daily Run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66884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37052"/>
            <a:ext cx="6347713" cy="1320800"/>
          </a:xfrm>
        </p:spPr>
        <p:txBody>
          <a:bodyPr/>
          <a:lstStyle/>
          <a:p>
            <a:r>
              <a:rPr lang="en-GB" dirty="0" smtClean="0"/>
              <a:t>Learning to be Learners</a:t>
            </a:r>
            <a:br>
              <a:rPr lang="en-GB" dirty="0" smtClean="0"/>
            </a:br>
            <a:r>
              <a:rPr lang="en-GB" dirty="0" smtClean="0"/>
              <a:t>Gem Project</a:t>
            </a:r>
            <a:endParaRPr lang="en-GB" dirty="0"/>
          </a:p>
        </p:txBody>
      </p:sp>
      <p:sp>
        <p:nvSpPr>
          <p:cNvPr id="4" name="Rectangle 3"/>
          <p:cNvSpPr/>
          <p:nvPr/>
        </p:nvSpPr>
        <p:spPr>
          <a:xfrm>
            <a:off x="-18139" y="6522902"/>
            <a:ext cx="8451101" cy="307777"/>
          </a:xfrm>
          <a:prstGeom prst="rect">
            <a:avLst/>
          </a:prstGeom>
        </p:spPr>
        <p:txBody>
          <a:bodyPr wrap="square">
            <a:spAutoFit/>
          </a:bodyPr>
          <a:lstStyle/>
          <a:p>
            <a:r>
              <a:rPr lang="en-GB" sz="1400" dirty="0"/>
              <a:t>http://www.stpatricks-wilts.co.uk/topic/learning-to-learn-the-gem-project</a:t>
            </a:r>
          </a:p>
        </p:txBody>
      </p:sp>
      <p:pic>
        <p:nvPicPr>
          <p:cNvPr id="5" name="Picture 4"/>
          <p:cNvPicPr>
            <a:picLocks noChangeAspect="1"/>
          </p:cNvPicPr>
          <p:nvPr/>
        </p:nvPicPr>
        <p:blipFill rotWithShape="1">
          <a:blip r:embed="rId3"/>
          <a:srcRect l="26776" t="32758" r="15934" b="31341"/>
          <a:stretch/>
        </p:blipFill>
        <p:spPr>
          <a:xfrm>
            <a:off x="5505585" y="4695462"/>
            <a:ext cx="3605436" cy="1807513"/>
          </a:xfrm>
          <a:prstGeom prst="rect">
            <a:avLst/>
          </a:prstGeom>
        </p:spPr>
      </p:pic>
      <p:pic>
        <p:nvPicPr>
          <p:cNvPr id="6" name="Picture 5"/>
          <p:cNvPicPr>
            <a:picLocks noChangeAspect="1"/>
          </p:cNvPicPr>
          <p:nvPr/>
        </p:nvPicPr>
        <p:blipFill rotWithShape="1">
          <a:blip r:embed="rId4"/>
          <a:srcRect l="32670" t="39523" r="17675" b="21850"/>
          <a:stretch/>
        </p:blipFill>
        <p:spPr>
          <a:xfrm>
            <a:off x="107504" y="4531905"/>
            <a:ext cx="2859834" cy="1845054"/>
          </a:xfrm>
          <a:prstGeom prst="rect">
            <a:avLst/>
          </a:prstGeom>
        </p:spPr>
      </p:pic>
      <p:pic>
        <p:nvPicPr>
          <p:cNvPr id="1026" name="Picture 2" descr="Image result for rub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117" y="3168348"/>
            <a:ext cx="129614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iamo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7858" y="3181722"/>
            <a:ext cx="1800200" cy="10147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7990" y="1488774"/>
            <a:ext cx="7180313" cy="1077218"/>
          </a:xfrm>
          <a:prstGeom prst="rect">
            <a:avLst/>
          </a:prstGeom>
          <a:noFill/>
        </p:spPr>
        <p:txBody>
          <a:bodyPr wrap="square" rtlCol="0">
            <a:spAutoFit/>
          </a:bodyPr>
          <a:lstStyle/>
          <a:p>
            <a:r>
              <a:rPr lang="en-GB" sz="1600" dirty="0"/>
              <a:t>The Gem Project is an approach to teaching</a:t>
            </a:r>
            <a:r>
              <a:rPr lang="en-GB" sz="1600" b="1" dirty="0"/>
              <a:t> Learning Behaviours</a:t>
            </a:r>
            <a:r>
              <a:rPr lang="en-GB" sz="1600" dirty="0"/>
              <a:t>, developed by educational advisor </a:t>
            </a:r>
            <a:r>
              <a:rPr lang="en-GB" sz="1600" b="1" dirty="0"/>
              <a:t>Dr Tom Robson</a:t>
            </a:r>
            <a:r>
              <a:rPr lang="en-GB" sz="1600" dirty="0" smtClean="0"/>
              <a:t>. We want our children </a:t>
            </a:r>
            <a:r>
              <a:rPr lang="en-GB" sz="1600" dirty="0"/>
              <a:t>to </a:t>
            </a:r>
            <a:r>
              <a:rPr lang="en-GB" sz="1600" b="1" dirty="0"/>
              <a:t>have a passion for </a:t>
            </a:r>
            <a:r>
              <a:rPr lang="en-GB" sz="1600" b="1" dirty="0" smtClean="0"/>
              <a:t>learning </a:t>
            </a:r>
            <a:r>
              <a:rPr lang="en-GB" sz="1600" dirty="0" smtClean="0"/>
              <a:t>and to develop a range of skills to support learning in school and in everyday life. </a:t>
            </a:r>
            <a:endParaRPr lang="en-GB" sz="1600" dirty="0"/>
          </a:p>
        </p:txBody>
      </p:sp>
      <p:pic>
        <p:nvPicPr>
          <p:cNvPr id="9"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868144" y="106499"/>
            <a:ext cx="3129085" cy="1060240"/>
          </a:xfrm>
          <a:prstGeom prst="rect">
            <a:avLst/>
          </a:prstGeom>
        </p:spPr>
      </p:pic>
      <p:pic>
        <p:nvPicPr>
          <p:cNvPr id="3" name="Picture 2" descr="Image result for emeral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3745" y="2451672"/>
            <a:ext cx="1080120" cy="8443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stretch>
            <a:fillRect/>
          </a:stretch>
        </p:blipFill>
        <p:spPr>
          <a:xfrm>
            <a:off x="2554951" y="3619514"/>
            <a:ext cx="3861313" cy="1501329"/>
          </a:xfrm>
          <a:prstGeom prst="rect">
            <a:avLst/>
          </a:prstGeom>
        </p:spPr>
      </p:pic>
      <p:pic>
        <p:nvPicPr>
          <p:cNvPr id="10" name="Picture 9"/>
          <p:cNvPicPr>
            <a:picLocks noChangeAspect="1"/>
          </p:cNvPicPr>
          <p:nvPr/>
        </p:nvPicPr>
        <p:blipFill>
          <a:blip r:embed="rId10"/>
          <a:stretch>
            <a:fillRect/>
          </a:stretch>
        </p:blipFill>
        <p:spPr>
          <a:xfrm>
            <a:off x="3571704" y="3400450"/>
            <a:ext cx="1827805" cy="516955"/>
          </a:xfrm>
          <a:prstGeom prst="rect">
            <a:avLst/>
          </a:prstGeom>
        </p:spPr>
      </p:pic>
    </p:spTree>
    <p:extLst>
      <p:ext uri="{BB962C8B-B14F-4D97-AF65-F5344CB8AC3E}">
        <p14:creationId xmlns:p14="http://schemas.microsoft.com/office/powerpoint/2010/main" val="562805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10964" y="0"/>
            <a:ext cx="8229600" cy="692696"/>
          </a:xfrm>
          <a:prstGeom prst="rect">
            <a:avLst/>
          </a:prstGeom>
        </p:spPr>
        <p:txBody>
          <a:bodyPr vert="horz" anchor="b">
            <a:normAutofit fontScale="92500" lnSpcReduction="20000"/>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rPr>
              <a:t>Reception Information</a:t>
            </a:r>
            <a:endParaRPr kumimoji="0" lang="en-GB" sz="48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5" name="Rectangle 3"/>
          <p:cNvSpPr txBox="1">
            <a:spLocks noChangeArrowheads="1"/>
          </p:cNvSpPr>
          <p:nvPr/>
        </p:nvSpPr>
        <p:spPr>
          <a:xfrm>
            <a:off x="107504" y="714666"/>
            <a:ext cx="8784976" cy="6026702"/>
          </a:xfrm>
          <a:prstGeom prst="rect">
            <a:avLst/>
          </a:prstGeom>
        </p:spPr>
        <p:txBody>
          <a:bodyPr vert="horz" lIns="45720" rIns="45720">
            <a:noAutofit/>
          </a:bodyPr>
          <a:lstStyle/>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kumimoji="0" lang="en-GB" sz="1200" i="0" u="none" strike="noStrike" kern="1200" cap="none" spc="0" normalizeH="0" baseline="0" noProof="0" dirty="0" smtClean="0">
                <a:ln>
                  <a:noFill/>
                </a:ln>
                <a:effectLst/>
                <a:uLnTx/>
                <a:uFillTx/>
                <a:latin typeface="+mj-lt"/>
              </a:rPr>
              <a:t>Please arrive in class from </a:t>
            </a:r>
            <a:r>
              <a:rPr kumimoji="0" lang="en-GB" sz="1200" b="1" i="0" u="none" strike="noStrike" kern="1200" cap="none" spc="0" normalizeH="0" baseline="0" noProof="0" dirty="0" smtClean="0">
                <a:ln>
                  <a:noFill/>
                </a:ln>
                <a:effectLst/>
                <a:uLnTx/>
                <a:uFillTx/>
                <a:latin typeface="+mj-lt"/>
              </a:rPr>
              <a:t>8:40am</a:t>
            </a:r>
            <a:r>
              <a:rPr lang="en-GB" sz="1200" dirty="0" smtClean="0">
                <a:latin typeface="+mj-lt"/>
              </a:rPr>
              <a:t>. D</a:t>
            </a:r>
            <a:r>
              <a:rPr kumimoji="0" lang="en-GB" sz="1200" i="0" u="none" strike="noStrike" kern="1200" cap="none" spc="0" normalizeH="0" baseline="0" noProof="0" dirty="0" err="1" smtClean="0">
                <a:ln>
                  <a:noFill/>
                </a:ln>
                <a:effectLst/>
                <a:uLnTx/>
                <a:uFillTx/>
                <a:latin typeface="+mj-lt"/>
              </a:rPr>
              <a:t>oors</a:t>
            </a:r>
            <a:r>
              <a:rPr kumimoji="0" lang="en-GB" sz="1200" i="0" u="none" strike="noStrike" kern="1200" cap="none" spc="0" normalizeH="0" baseline="0" noProof="0" dirty="0" smtClean="0">
                <a:ln>
                  <a:noFill/>
                </a:ln>
                <a:effectLst/>
                <a:uLnTx/>
                <a:uFillTx/>
                <a:latin typeface="+mj-lt"/>
              </a:rPr>
              <a:t> will close at </a:t>
            </a:r>
            <a:r>
              <a:rPr kumimoji="0" lang="en-GB" sz="1200" b="1" i="0" u="none" strike="noStrike" kern="1200" cap="none" spc="0" normalizeH="0" baseline="0" noProof="0" dirty="0" smtClean="0">
                <a:ln>
                  <a:noFill/>
                </a:ln>
                <a:effectLst/>
                <a:uLnTx/>
                <a:uFillTx/>
                <a:latin typeface="+mj-lt"/>
              </a:rPr>
              <a:t>8.55</a:t>
            </a:r>
            <a:r>
              <a:rPr kumimoji="0" lang="en-GB" sz="1200" i="0" u="none" strike="noStrike" kern="1200" cap="none" spc="0" normalizeH="0" baseline="0" noProof="0" dirty="0" smtClean="0">
                <a:ln>
                  <a:noFill/>
                </a:ln>
                <a:effectLst/>
                <a:uLnTx/>
                <a:uFillTx/>
                <a:latin typeface="+mj-lt"/>
              </a:rPr>
              <a:t>.</a:t>
            </a:r>
          </a:p>
          <a:p>
            <a:pPr marL="171450" marR="64008" lvl="0" indent="-1714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lang="en-GB" sz="1200" dirty="0" smtClean="0">
                <a:latin typeface="+mj-lt"/>
              </a:rPr>
              <a:t>Please ensure reading </a:t>
            </a:r>
            <a:r>
              <a:rPr kumimoji="0" lang="en-GB" sz="1200" i="0" u="none" strike="noStrike" kern="1200" cap="none" spc="0" normalizeH="0" noProof="0" dirty="0" smtClean="0">
                <a:ln>
                  <a:noFill/>
                </a:ln>
                <a:effectLst/>
                <a:uLnTx/>
                <a:uFillTx/>
                <a:latin typeface="+mj-lt"/>
              </a:rPr>
              <a:t>folders are put into </a:t>
            </a:r>
            <a:r>
              <a:rPr kumimoji="0" lang="en-GB" sz="1200" i="0" u="none" strike="noStrike" kern="1200" cap="none" spc="0" normalizeH="0" baseline="0" noProof="0" dirty="0" smtClean="0">
                <a:ln>
                  <a:noFill/>
                </a:ln>
                <a:effectLst/>
                <a:uLnTx/>
                <a:uFillTx/>
                <a:latin typeface="+mj-lt"/>
              </a:rPr>
              <a:t>the coloured tray that matches your child’s locker (we will not change books if they are not in the tray).</a:t>
            </a:r>
            <a:endParaRPr kumimoji="0" lang="en-GB" sz="1200" i="0" u="none" strike="noStrike" kern="1200" cap="none" spc="0" normalizeH="0" noProof="0" dirty="0" smtClean="0">
              <a:ln>
                <a:noFill/>
              </a:ln>
              <a:effectLst/>
              <a:uLnTx/>
              <a:uFillTx/>
              <a:latin typeface="+mj-lt"/>
            </a:endParaRPr>
          </a:p>
          <a:p>
            <a:pPr marL="171450" marR="64008" lvl="0" indent="-1714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baseline="0" noProof="0" dirty="0" smtClean="0">
              <a:ln>
                <a:noFill/>
              </a:ln>
              <a:effectLst/>
              <a:uLnTx/>
              <a:uFillTx/>
              <a:latin typeface="+mj-lt"/>
            </a:endParaRPr>
          </a:p>
          <a:p>
            <a:pPr marL="285750" marR="64008" lvl="0" indent="-285750">
              <a:lnSpc>
                <a:spcPct val="120000"/>
              </a:lnSpc>
              <a:spcBef>
                <a:spcPts val="400"/>
              </a:spcBef>
              <a:buSzPct val="68000"/>
              <a:buFont typeface="Wingdings" panose="05000000000000000000" pitchFamily="2" charset="2"/>
              <a:buChar char="v"/>
              <a:defRPr/>
            </a:pPr>
            <a:r>
              <a:rPr lang="en-GB" sz="1200" dirty="0" smtClean="0">
                <a:latin typeface="+mj-lt"/>
              </a:rPr>
              <a:t>P.E </a:t>
            </a:r>
            <a:r>
              <a:rPr lang="en-GB" sz="1200" dirty="0">
                <a:latin typeface="+mj-lt"/>
              </a:rPr>
              <a:t>will be on </a:t>
            </a:r>
            <a:r>
              <a:rPr lang="en-GB" sz="1200" b="1" u="sng" dirty="0">
                <a:latin typeface="+mj-lt"/>
              </a:rPr>
              <a:t>Wednesday </a:t>
            </a:r>
            <a:r>
              <a:rPr lang="en-GB" sz="1200" b="1" u="sng" dirty="0" smtClean="0">
                <a:latin typeface="+mj-lt"/>
              </a:rPr>
              <a:t>afternoons </a:t>
            </a:r>
            <a:r>
              <a:rPr lang="en-GB" sz="1200" dirty="0" smtClean="0">
                <a:latin typeface="+mj-lt"/>
              </a:rPr>
              <a:t>and </a:t>
            </a:r>
            <a:r>
              <a:rPr lang="en-GB" sz="1200" b="1" u="sng" dirty="0" smtClean="0">
                <a:latin typeface="+mj-lt"/>
              </a:rPr>
              <a:t>Thursday mornings</a:t>
            </a:r>
            <a:r>
              <a:rPr lang="en-GB" sz="1200" dirty="0" smtClean="0">
                <a:latin typeface="+mj-lt"/>
              </a:rPr>
              <a:t>. However, </a:t>
            </a:r>
            <a:r>
              <a:rPr lang="en-GB" sz="1200" dirty="0">
                <a:latin typeface="+mj-lt"/>
              </a:rPr>
              <a:t>this can change so please leave PE kits in school! </a:t>
            </a: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lang="en-GB" sz="1200" dirty="0" smtClean="0">
                <a:latin typeface="+mj-lt"/>
              </a:rPr>
              <a:t>Welly walks will be on throughout the year so please look out for the notices. Wellies are really useful to have in school at all times so please leave a cheap pair in school if you can.</a:t>
            </a:r>
          </a:p>
          <a:p>
            <a:pPr marL="171450" marR="64008" lvl="0" indent="-1714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kumimoji="0" lang="en-GB" sz="1200" i="0" u="none" strike="noStrike" kern="1200" cap="none" spc="0" normalizeH="0" baseline="0" noProof="0" dirty="0" smtClean="0">
                <a:ln>
                  <a:noFill/>
                </a:ln>
                <a:effectLst/>
                <a:uLnTx/>
                <a:uFillTx/>
                <a:latin typeface="+mj-lt"/>
              </a:rPr>
              <a:t>Any money should be put in an envelope with the child’s name and explanation on the front. Children</a:t>
            </a:r>
            <a:r>
              <a:rPr kumimoji="0" lang="en-GB" sz="1200" i="0" u="none" strike="noStrike" kern="1200" cap="none" spc="0" normalizeH="0" noProof="0" dirty="0" smtClean="0">
                <a:ln>
                  <a:noFill/>
                </a:ln>
                <a:effectLst/>
                <a:uLnTx/>
                <a:uFillTx/>
                <a:latin typeface="+mj-lt"/>
              </a:rPr>
              <a:t> should not be carrying change in their school uniform. </a:t>
            </a:r>
            <a:endParaRPr kumimoji="0" lang="en-GB" sz="1200" i="0" u="none"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kumimoji="0" lang="en-GB" sz="1200" b="1" i="0" u="sng" strike="noStrike" kern="1200" cap="none" spc="0" normalizeH="0" baseline="0" noProof="0" dirty="0" smtClean="0">
                <a:ln>
                  <a:noFill/>
                </a:ln>
                <a:effectLst/>
                <a:uLnTx/>
                <a:uFillTx/>
                <a:latin typeface="+mj-lt"/>
              </a:rPr>
              <a:t>Please name all items (bottles, jumpers,</a:t>
            </a:r>
            <a:r>
              <a:rPr kumimoji="0" lang="en-GB" sz="1200" b="1" i="0" u="sng" strike="noStrike" kern="1200" cap="none" spc="0" normalizeH="0" noProof="0" dirty="0" smtClean="0">
                <a:ln>
                  <a:noFill/>
                </a:ln>
                <a:effectLst/>
                <a:uLnTx/>
                <a:uFillTx/>
                <a:latin typeface="+mj-lt"/>
              </a:rPr>
              <a:t> daps, </a:t>
            </a:r>
            <a:r>
              <a:rPr kumimoji="0" lang="en-GB" sz="1200" b="1" i="0" u="sng" strike="noStrike" kern="1200" cap="none" spc="0" normalizeH="0" noProof="0" dirty="0" err="1" smtClean="0">
                <a:ln>
                  <a:noFill/>
                </a:ln>
                <a:effectLst/>
                <a:uLnTx/>
                <a:uFillTx/>
                <a:latin typeface="+mj-lt"/>
              </a:rPr>
              <a:t>etc</a:t>
            </a:r>
            <a:r>
              <a:rPr kumimoji="0" lang="en-GB" sz="1200" b="1" i="0" u="sng" strike="noStrike" kern="1200" cap="none" spc="0" normalizeH="0" noProof="0" dirty="0" smtClean="0">
                <a:ln>
                  <a:noFill/>
                </a:ln>
                <a:effectLst/>
                <a:uLnTx/>
                <a:uFillTx/>
                <a:latin typeface="+mj-lt"/>
              </a:rPr>
              <a:t>)</a:t>
            </a:r>
            <a:r>
              <a:rPr kumimoji="0" lang="en-GB" sz="1200" b="1" i="0" u="sng" strike="noStrike" kern="1200" cap="none" spc="0" normalizeH="0" baseline="0" noProof="0" dirty="0" smtClean="0">
                <a:ln>
                  <a:noFill/>
                </a:ln>
                <a:effectLst/>
                <a:uLnTx/>
                <a:uFillTx/>
                <a:latin typeface="+mj-lt"/>
              </a:rPr>
              <a:t>! </a:t>
            </a:r>
            <a:r>
              <a:rPr kumimoji="0" lang="en-GB" sz="1200" i="0" strike="noStrike" kern="1200" cap="none" spc="0" normalizeH="0" baseline="0" noProof="0" dirty="0" smtClean="0">
                <a:ln>
                  <a:noFill/>
                </a:ln>
                <a:effectLst/>
                <a:uLnTx/>
                <a:uFillTx/>
                <a:latin typeface="+mj-lt"/>
              </a:rPr>
              <a:t>Encourage</a:t>
            </a:r>
            <a:r>
              <a:rPr kumimoji="0" lang="en-GB" sz="1200" i="0" strike="noStrike" kern="1200" cap="none" spc="0" normalizeH="0" noProof="0" dirty="0" smtClean="0">
                <a:ln>
                  <a:noFill/>
                </a:ln>
                <a:effectLst/>
                <a:uLnTx/>
                <a:uFillTx/>
                <a:latin typeface="+mj-lt"/>
              </a:rPr>
              <a:t> your child to dress/undress for school and the weekend. Celebrate the independence  skills they are showing.</a:t>
            </a:r>
            <a:endParaRPr kumimoji="0" lang="en-GB" sz="1200" i="0"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kumimoji="0" lang="en-GB" sz="1200" i="0" u="none" strike="noStrike" kern="1200" cap="none" spc="0" normalizeH="0" baseline="0" noProof="0" dirty="0" smtClean="0">
                <a:ln>
                  <a:noFill/>
                </a:ln>
                <a:effectLst/>
                <a:uLnTx/>
                <a:uFillTx/>
                <a:latin typeface="+mj-lt"/>
              </a:rPr>
              <a:t>If you would like your child to have milk at break time please order online. Please</a:t>
            </a:r>
            <a:r>
              <a:rPr kumimoji="0" lang="en-GB" sz="1200" i="0" u="none" strike="noStrike" kern="1200" cap="none" spc="0" normalizeH="0" noProof="0" dirty="0" smtClean="0">
                <a:ln>
                  <a:noFill/>
                </a:ln>
                <a:effectLst/>
                <a:uLnTx/>
                <a:uFillTx/>
                <a:latin typeface="+mj-lt"/>
              </a:rPr>
              <a:t> order dinner at least 2 weeks in advance. </a:t>
            </a: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kumimoji="0" lang="en-GB" sz="1200" i="0" u="none" strike="noStrike" kern="1200" cap="none" spc="0" normalizeH="0" baseline="0" noProof="0" dirty="0" smtClean="0">
                <a:ln>
                  <a:noFill/>
                </a:ln>
                <a:effectLst/>
                <a:uLnTx/>
                <a:uFillTx/>
                <a:latin typeface="+mj-lt"/>
              </a:rPr>
              <a:t>We have a book shop at St Patrick’s school (</a:t>
            </a:r>
            <a:r>
              <a:rPr kumimoji="0" lang="en-GB" sz="1200" b="1" i="0" u="none" strike="noStrike" kern="1200" cap="none" spc="0" normalizeH="0" baseline="0" noProof="0" dirty="0" smtClean="0">
                <a:ln>
                  <a:noFill/>
                </a:ln>
                <a:effectLst/>
                <a:uLnTx/>
                <a:uFillTx/>
                <a:latin typeface="+mj-lt"/>
              </a:rPr>
              <a:t>open on Tuesday</a:t>
            </a:r>
            <a:r>
              <a:rPr kumimoji="0" lang="en-GB" sz="1200" i="0" u="none" strike="noStrike" kern="1200" cap="none" spc="0" normalizeH="0" noProof="0" dirty="0" smtClean="0">
                <a:ln>
                  <a:noFill/>
                </a:ln>
                <a:effectLst/>
                <a:uLnTx/>
                <a:uFillTx/>
                <a:latin typeface="+mj-lt"/>
              </a:rPr>
              <a:t>)</a:t>
            </a:r>
            <a:r>
              <a:rPr kumimoji="0" lang="en-GB" sz="1200" i="0" u="none" strike="noStrike" kern="1200" cap="none" spc="0" normalizeH="0" baseline="0" noProof="0" dirty="0" smtClean="0">
                <a:ln>
                  <a:noFill/>
                </a:ln>
                <a:effectLst/>
                <a:uLnTx/>
                <a:uFillTx/>
                <a:latin typeface="+mj-lt"/>
              </a:rPr>
              <a:t>. The amount is between 50p and £1, the children collect stamps on</a:t>
            </a:r>
            <a:r>
              <a:rPr kumimoji="0" lang="en-GB" sz="1200" i="0" u="none" strike="noStrike" kern="1200" cap="none" spc="0" normalizeH="0" noProof="0" dirty="0" smtClean="0">
                <a:ln>
                  <a:noFill/>
                </a:ln>
                <a:effectLst/>
                <a:uLnTx/>
                <a:uFillTx/>
                <a:latin typeface="+mj-lt"/>
              </a:rPr>
              <a:t> their card</a:t>
            </a:r>
            <a:r>
              <a:rPr kumimoji="0" lang="en-GB" sz="1200" i="0" u="none" strike="noStrike" kern="1200" cap="none" spc="0" normalizeH="0" baseline="0" noProof="0" dirty="0" smtClean="0">
                <a:ln>
                  <a:noFill/>
                </a:ln>
                <a:effectLst/>
                <a:uLnTx/>
                <a:uFillTx/>
                <a:latin typeface="+mj-lt"/>
              </a:rPr>
              <a:t> and when they have enough they can choose a book to buy. Please put any money in a named envelope. </a:t>
            </a: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i="0" u="none" strike="noStrike" kern="1200" cap="none" spc="0" normalizeH="0" baseline="0" noProof="0" dirty="0" smtClean="0">
              <a:ln>
                <a:noFill/>
              </a:ln>
              <a:effectLst/>
              <a:uLnTx/>
              <a:uFillTx/>
              <a:latin typeface="+mj-lt"/>
            </a:endParaRP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r>
              <a:rPr kumimoji="0" lang="en-GB" sz="1200" i="0" u="none" strike="noStrike" kern="1200" cap="none" spc="0" normalizeH="0" baseline="0" noProof="0" dirty="0" smtClean="0">
                <a:ln>
                  <a:noFill/>
                </a:ln>
                <a:effectLst/>
                <a:uLnTx/>
                <a:uFillTx/>
                <a:latin typeface="+mj-lt"/>
              </a:rPr>
              <a:t>Golden assemblies will take place on Fridays, we will inform you if your child has been chosen for the Golden Book. </a:t>
            </a:r>
          </a:p>
          <a:p>
            <a:pPr marL="285750" marR="64008" lvl="0" indent="-285750" defTabSz="914400" rtl="0" eaLnBrk="1" fontAlgn="auto" latinLnBrk="0" hangingPunct="1">
              <a:lnSpc>
                <a:spcPct val="150000"/>
              </a:lnSpc>
              <a:spcBef>
                <a:spcPts val="400"/>
              </a:spcBef>
              <a:spcAft>
                <a:spcPts val="0"/>
              </a:spcAft>
              <a:buSzPct val="68000"/>
              <a:buFont typeface="Wingdings" panose="05000000000000000000" pitchFamily="2" charset="2"/>
              <a:buChar char="v"/>
              <a:tabLst/>
              <a:defRPr/>
            </a:pPr>
            <a:r>
              <a:rPr kumimoji="0" lang="en-GB" sz="1200" i="0" u="none" strike="noStrike" kern="1200" cap="none" spc="0" normalizeH="0" baseline="0" noProof="0" dirty="0" smtClean="0">
                <a:ln>
                  <a:noFill/>
                </a:ln>
                <a:effectLst/>
                <a:uLnTx/>
                <a:uFillTx/>
                <a:latin typeface="+mj-lt"/>
              </a:rPr>
              <a:t>Please contact the school regarding any absences. </a:t>
            </a:r>
          </a:p>
          <a:p>
            <a:pPr marL="285750" marR="64008" lvl="0" indent="-285750" defTabSz="914400" rtl="0" eaLnBrk="1" fontAlgn="auto" latinLnBrk="0" hangingPunct="1">
              <a:lnSpc>
                <a:spcPct val="150000"/>
              </a:lnSpc>
              <a:spcBef>
                <a:spcPts val="400"/>
              </a:spcBef>
              <a:spcAft>
                <a:spcPts val="0"/>
              </a:spcAft>
              <a:buSzPct val="68000"/>
              <a:buFont typeface="Wingdings" panose="05000000000000000000" pitchFamily="2" charset="2"/>
              <a:buChar char="v"/>
              <a:tabLst/>
              <a:defRPr/>
            </a:pPr>
            <a:r>
              <a:rPr kumimoji="0" lang="en-GB" sz="1200" i="0" u="none" strike="noStrike" kern="1200" cap="none" spc="0" normalizeH="0" baseline="0" noProof="0" dirty="0" smtClean="0">
                <a:ln>
                  <a:noFill/>
                </a:ln>
                <a:effectLst/>
                <a:uLnTx/>
                <a:uFillTx/>
                <a:latin typeface="+mj-lt"/>
              </a:rPr>
              <a:t>Please let </a:t>
            </a:r>
            <a:r>
              <a:rPr lang="en-GB" sz="1200" dirty="0" smtClean="0">
                <a:latin typeface="+mj-lt"/>
              </a:rPr>
              <a:t>us</a:t>
            </a:r>
            <a:r>
              <a:rPr kumimoji="0" lang="en-GB" sz="1200" i="0" u="none" strike="noStrike" kern="1200" cap="none" spc="0" normalizeH="0" baseline="0" noProof="0" dirty="0" smtClean="0">
                <a:ln>
                  <a:noFill/>
                </a:ln>
                <a:effectLst/>
                <a:uLnTx/>
                <a:uFillTx/>
                <a:latin typeface="+mj-lt"/>
              </a:rPr>
              <a:t> know if someone different is picking up your child. </a:t>
            </a:r>
          </a:p>
          <a:p>
            <a:pPr marL="285750" marR="64008" lvl="0" indent="-285750" defTabSz="914400" rtl="0" eaLnBrk="1" fontAlgn="auto" latinLnBrk="0" hangingPunct="1">
              <a:lnSpc>
                <a:spcPct val="150000"/>
              </a:lnSpc>
              <a:spcBef>
                <a:spcPts val="400"/>
              </a:spcBef>
              <a:spcAft>
                <a:spcPts val="0"/>
              </a:spcAft>
              <a:buSzPct val="68000"/>
              <a:buFont typeface="Wingdings" panose="05000000000000000000" pitchFamily="2" charset="2"/>
              <a:buChar char="v"/>
              <a:tabLst/>
              <a:defRPr/>
            </a:pPr>
            <a:r>
              <a:rPr lang="en-GB" sz="1200" dirty="0" smtClean="0">
                <a:latin typeface="+mj-lt"/>
              </a:rPr>
              <a:t>Please inform us with any new medical information about your child. </a:t>
            </a:r>
          </a:p>
          <a:p>
            <a:pPr marL="285750" marR="64008" indent="-285750">
              <a:lnSpc>
                <a:spcPct val="80000"/>
              </a:lnSpc>
              <a:spcBef>
                <a:spcPts val="400"/>
              </a:spcBef>
              <a:buSzPct val="68000"/>
              <a:buFont typeface="Wingdings" panose="05000000000000000000" pitchFamily="2" charset="2"/>
              <a:buChar char="v"/>
              <a:defRPr/>
            </a:pPr>
            <a:r>
              <a:rPr lang="en-GB" sz="1200" u="sng" dirty="0" smtClean="0"/>
              <a:t>If </a:t>
            </a:r>
            <a:r>
              <a:rPr lang="en-GB" sz="1200" b="1" u="sng" dirty="0"/>
              <a:t>you would like to speak to us about anything please see us either first thing or after school.</a:t>
            </a:r>
          </a:p>
          <a:p>
            <a:pPr marL="285750" marR="64008" lvl="0" indent="-285750" defTabSz="914400" rtl="0" eaLnBrk="1" fontAlgn="auto" latinLnBrk="0" hangingPunct="1">
              <a:lnSpc>
                <a:spcPct val="80000"/>
              </a:lnSpc>
              <a:spcBef>
                <a:spcPts val="400"/>
              </a:spcBef>
              <a:spcAft>
                <a:spcPts val="0"/>
              </a:spcAft>
              <a:buSzPct val="68000"/>
              <a:buFont typeface="Wingdings" panose="05000000000000000000" pitchFamily="2" charset="2"/>
              <a:buChar char="v"/>
              <a:tabLst/>
              <a:defRPr/>
            </a:pPr>
            <a:endParaRPr kumimoji="0" lang="en-GB" sz="1200" b="1" i="0" u="none" strike="noStrike" kern="1200" cap="none" spc="0" normalizeH="0" baseline="0" noProof="0" dirty="0" smtClean="0">
              <a:ln>
                <a:noFill/>
              </a:ln>
              <a:effectLst/>
              <a:uLnTx/>
              <a:uFillTx/>
              <a:latin typeface="+mj-lt"/>
            </a:endParaRPr>
          </a:p>
          <a:p>
            <a:pPr marL="171450" marR="64008" lvl="0" indent="-171450" algn="r" defTabSz="914400" rtl="0" eaLnBrk="1" fontAlgn="auto" latinLnBrk="0" hangingPunct="1">
              <a:lnSpc>
                <a:spcPct val="80000"/>
              </a:lnSpc>
              <a:spcBef>
                <a:spcPts val="400"/>
              </a:spcBef>
              <a:spcAft>
                <a:spcPts val="0"/>
              </a:spcAft>
              <a:buClr>
                <a:schemeClr val="accent1"/>
              </a:buClr>
              <a:buSzPct val="68000"/>
              <a:buFont typeface="Wingdings" panose="05000000000000000000" pitchFamily="2" charset="2"/>
              <a:buChar char="v"/>
              <a:tabLst/>
              <a:defRPr/>
            </a:pPr>
            <a:endParaRPr kumimoji="0" lang="en-GB" sz="1100" b="0" i="0" u="none" strike="noStrike" kern="1200" cap="none" spc="0" normalizeH="0" baseline="0" noProof="0" dirty="0">
              <a:ln>
                <a:noFill/>
              </a:ln>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44016"/>
            <a:ext cx="8229600" cy="692696"/>
          </a:xfrm>
        </p:spPr>
        <p:txBody>
          <a:bodyPr/>
          <a:lstStyle/>
          <a:p>
            <a:r>
              <a:rPr lang="en-GB" dirty="0" smtClean="0"/>
              <a:t>Reading at Saint Patrick’s </a:t>
            </a:r>
            <a:endParaRPr lang="en-GB" dirty="0"/>
          </a:p>
        </p:txBody>
      </p:sp>
      <p:sp>
        <p:nvSpPr>
          <p:cNvPr id="2" name="Content Placeholder 1"/>
          <p:cNvSpPr>
            <a:spLocks noGrp="1"/>
          </p:cNvSpPr>
          <p:nvPr>
            <p:ph idx="1"/>
          </p:nvPr>
        </p:nvSpPr>
        <p:spPr>
          <a:xfrm>
            <a:off x="179512" y="1124347"/>
            <a:ext cx="6666368" cy="5520631"/>
          </a:xfrm>
        </p:spPr>
        <p:txBody>
          <a:bodyPr>
            <a:normAutofit fontScale="77500" lnSpcReduction="20000"/>
          </a:bodyPr>
          <a:lstStyle/>
          <a:p>
            <a:r>
              <a:rPr lang="en-GB" u="sng" dirty="0" smtClean="0"/>
              <a:t>Picture Books </a:t>
            </a:r>
          </a:p>
          <a:p>
            <a:pPr marL="0" indent="0">
              <a:buNone/>
            </a:pPr>
            <a:r>
              <a:rPr lang="en-GB" dirty="0" smtClean="0"/>
              <a:t>Picture books are there to support your child’s comprehension skills. Your child will talk about the pictures and answer questions about what they can see. </a:t>
            </a:r>
          </a:p>
          <a:p>
            <a:pPr>
              <a:buNone/>
            </a:pPr>
            <a:r>
              <a:rPr lang="en-GB" b="1" dirty="0" smtClean="0"/>
              <a:t>Skills: comprehension, prediction, routine and language development. </a:t>
            </a:r>
          </a:p>
          <a:p>
            <a:pPr>
              <a:buNone/>
            </a:pPr>
            <a:endParaRPr lang="en-GB" b="1" dirty="0" smtClean="0"/>
          </a:p>
          <a:p>
            <a:pPr>
              <a:buFont typeface="Wingdings" pitchFamily="2" charset="2"/>
              <a:buChar char="Ø"/>
            </a:pPr>
            <a:r>
              <a:rPr lang="en-GB" u="sng" dirty="0" smtClean="0"/>
              <a:t>Books with Words </a:t>
            </a:r>
          </a:p>
          <a:p>
            <a:pPr>
              <a:buNone/>
            </a:pPr>
            <a:r>
              <a:rPr lang="en-GB" dirty="0" smtClean="0">
                <a:latin typeface="+mj-lt"/>
              </a:rPr>
              <a:t>Encourage him/her to sound it out and then blend the sounds together to make the word.</a:t>
            </a:r>
          </a:p>
          <a:p>
            <a:pPr>
              <a:buNone/>
            </a:pPr>
            <a:r>
              <a:rPr lang="en-GB" dirty="0" smtClean="0">
                <a:latin typeface="+mj-lt"/>
              </a:rPr>
              <a:t>Look for clues in the pictures or context of the sentence.</a:t>
            </a:r>
          </a:p>
          <a:p>
            <a:pPr>
              <a:buNone/>
            </a:pPr>
            <a:r>
              <a:rPr lang="en-GB" dirty="0" smtClean="0">
                <a:latin typeface="+mj-lt"/>
              </a:rPr>
              <a:t>Tell your child the word and go back later to check he/she can remember it. </a:t>
            </a:r>
          </a:p>
          <a:p>
            <a:pPr>
              <a:buNone/>
            </a:pPr>
            <a:r>
              <a:rPr lang="en-GB" b="1" dirty="0" smtClean="0"/>
              <a:t>Skills: </a:t>
            </a:r>
            <a:r>
              <a:rPr lang="en-GB" dirty="0" smtClean="0"/>
              <a:t>blending and segmenting words, reading tricky words, comprehension, prediction and language development. </a:t>
            </a:r>
          </a:p>
          <a:p>
            <a:pPr>
              <a:buNone/>
            </a:pPr>
            <a:endParaRPr lang="en-GB" b="1" dirty="0" smtClean="0"/>
          </a:p>
          <a:p>
            <a:pPr>
              <a:buFontTx/>
              <a:buNone/>
            </a:pPr>
            <a:r>
              <a:rPr lang="en-GB" u="sng" dirty="0">
                <a:latin typeface="+mj-lt"/>
              </a:rPr>
              <a:t>Read for pleasure </a:t>
            </a:r>
          </a:p>
          <a:p>
            <a:pPr>
              <a:buFontTx/>
              <a:buNone/>
            </a:pPr>
            <a:r>
              <a:rPr lang="en-GB" dirty="0"/>
              <a:t>Our first aim is to generate a passion for </a:t>
            </a:r>
            <a:r>
              <a:rPr lang="en-GB" dirty="0" smtClean="0"/>
              <a:t>reading! </a:t>
            </a:r>
            <a:r>
              <a:rPr lang="en-GB" dirty="0" smtClean="0">
                <a:latin typeface="+mj-lt"/>
              </a:rPr>
              <a:t>Reading </a:t>
            </a:r>
            <a:r>
              <a:rPr lang="en-GB" dirty="0">
                <a:latin typeface="+mj-lt"/>
              </a:rPr>
              <a:t>doesn’t always have to be the school book but can be own stories at home, menus, magazines, newspapers- anything that your child wants to read. Our first aim is to generate a passion for reading </a:t>
            </a:r>
            <a:r>
              <a:rPr lang="en-GB" dirty="0" smtClean="0">
                <a:latin typeface="+mj-lt"/>
              </a:rPr>
              <a:t>so read anything. Just please </a:t>
            </a:r>
            <a:r>
              <a:rPr lang="en-GB" dirty="0">
                <a:latin typeface="+mj-lt"/>
              </a:rPr>
              <a:t>make a note in record books so that it can be acknowledged and discussed with </a:t>
            </a:r>
            <a:r>
              <a:rPr lang="en-GB" dirty="0" smtClean="0">
                <a:latin typeface="+mj-lt"/>
              </a:rPr>
              <a:t>your child</a:t>
            </a:r>
            <a:r>
              <a:rPr lang="en-GB" dirty="0">
                <a:latin typeface="+mj-lt"/>
              </a:rPr>
              <a:t>.</a:t>
            </a:r>
          </a:p>
          <a:p>
            <a:pPr>
              <a:lnSpc>
                <a:spcPct val="170000"/>
              </a:lnSpc>
              <a:buNone/>
            </a:pPr>
            <a:r>
              <a:rPr lang="en-GB" b="1" dirty="0" smtClean="0">
                <a:latin typeface="+mj-lt"/>
              </a:rPr>
              <a:t>It is important to make reading an </a:t>
            </a:r>
            <a:r>
              <a:rPr lang="en-GB" b="1" u="sng" dirty="0" smtClean="0">
                <a:latin typeface="+mj-lt"/>
              </a:rPr>
              <a:t>enjoyable</a:t>
            </a:r>
            <a:r>
              <a:rPr lang="en-GB" b="1" dirty="0" smtClean="0">
                <a:latin typeface="+mj-lt"/>
              </a:rPr>
              <a:t> experience, let your child hold the book and find a comfortable place for reading to take place! </a:t>
            </a:r>
          </a:p>
          <a:p>
            <a:pPr>
              <a:lnSpc>
                <a:spcPct val="170000"/>
              </a:lnSpc>
              <a:buNone/>
            </a:pPr>
            <a:endParaRPr lang="en-GB" sz="16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4396" y="5013176"/>
            <a:ext cx="2317268" cy="17307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845880" y="102937"/>
            <a:ext cx="2164606" cy="161677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2066</TotalTime>
  <Words>2089</Words>
  <Application>Microsoft Office PowerPoint</Application>
  <PresentationFormat>On-screen Show (4:3)</PresentationFormat>
  <Paragraphs>236</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Century Gothic</vt:lpstr>
      <vt:lpstr>Comic Sans MS</vt:lpstr>
      <vt:lpstr>Trebuchet MS</vt:lpstr>
      <vt:lpstr>Wingdings</vt:lpstr>
      <vt:lpstr>Wingdings 3</vt:lpstr>
      <vt:lpstr>Facet</vt:lpstr>
      <vt:lpstr>Reception Information Morning</vt:lpstr>
      <vt:lpstr>Meet our FABULOUS Reception team!</vt:lpstr>
      <vt:lpstr>Learning in the Early Years Foundation Stage… </vt:lpstr>
      <vt:lpstr>Learning in the Early Years Foundation Stage… </vt:lpstr>
      <vt:lpstr>The School Day  First Half-term</vt:lpstr>
      <vt:lpstr>Well-being and Mental Health</vt:lpstr>
      <vt:lpstr>Learning to be Learners Gem Project</vt:lpstr>
      <vt:lpstr>PowerPoint Presentation</vt:lpstr>
      <vt:lpstr>Reading at Saint Patrick’s </vt:lpstr>
      <vt:lpstr>Phonics…. </vt:lpstr>
      <vt:lpstr>Phase 2 </vt:lpstr>
      <vt:lpstr>Phase 3 </vt:lpstr>
      <vt:lpstr>Parents as Learning Partners What can you do to help your child? </vt:lpstr>
      <vt:lpstr>Fine Motor Development is KEY! Especially for reluctant writers </vt:lpstr>
      <vt:lpstr>PowerPoint Presentation</vt:lpstr>
      <vt:lpstr>Maths The 5 principles of counting in EYFS!</vt:lpstr>
      <vt:lpstr>Maths The 5 principles of counting in EYFS!</vt:lpstr>
      <vt:lpstr>Home Learning   </vt:lpstr>
      <vt:lpstr>Home Learning Record </vt:lpstr>
      <vt:lpstr>Home and School working together </vt:lpstr>
      <vt:lpstr>Reminders… </vt:lpstr>
      <vt:lpstr>PowerPoint Presentation</vt:lpstr>
    </vt:vector>
  </TitlesOfParts>
  <Company>St Patrick's Catholic Primary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Curriculum Morning</dc:title>
  <dc:creator>staff</dc:creator>
  <cp:lastModifiedBy>Anna Jones</cp:lastModifiedBy>
  <cp:revision>103</cp:revision>
  <cp:lastPrinted>2018-09-24T06:34:41Z</cp:lastPrinted>
  <dcterms:created xsi:type="dcterms:W3CDTF">2012-09-12T12:43:20Z</dcterms:created>
  <dcterms:modified xsi:type="dcterms:W3CDTF">2019-10-14T15:09:40Z</dcterms:modified>
</cp:coreProperties>
</file>