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57" r:id="rId4"/>
    <p:sldId id="258" r:id="rId5"/>
    <p:sldId id="259" r:id="rId6"/>
    <p:sldId id="260" r:id="rId7"/>
    <p:sldId id="261" r:id="rId8"/>
    <p:sldId id="262" r:id="rId9"/>
    <p:sldId id="263" r:id="rId10"/>
    <p:sldId id="264" r:id="rId11"/>
    <p:sldId id="290"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96"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239680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160340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885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3541989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180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150400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387794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239861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347007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F9D20-0F8A-4068-89E6-F77A8756A82D}" type="datetimeFigureOut">
              <a:rPr lang="en-GB" smtClean="0"/>
              <a:t>27/01/2016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140213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7F9D20-0F8A-4068-89E6-F77A8756A82D}" type="datetimeFigureOut">
              <a:rPr lang="en-GB" smtClean="0"/>
              <a:t>27/01/2016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183200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7F9D20-0F8A-4068-89E6-F77A8756A82D}" type="datetimeFigureOut">
              <a:rPr lang="en-GB" smtClean="0"/>
              <a:t>27/01/2016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126291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7F9D20-0F8A-4068-89E6-F77A8756A82D}" type="datetimeFigureOut">
              <a:rPr lang="en-GB" smtClean="0"/>
              <a:t>27/01/2016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204230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F9D20-0F8A-4068-89E6-F77A8756A82D}" type="datetimeFigureOut">
              <a:rPr lang="en-GB" smtClean="0"/>
              <a:t>27/01/2016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148375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F9D20-0F8A-4068-89E6-F77A8756A82D}" type="datetimeFigureOut">
              <a:rPr lang="en-GB" smtClean="0"/>
              <a:t>27/01/2016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376532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F9D20-0F8A-4068-89E6-F77A8756A82D}" type="datetimeFigureOut">
              <a:rPr lang="en-GB" smtClean="0"/>
              <a:t>27/01/2016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EC3C3-4C1E-410E-B743-5B61583CF63C}" type="slidenum">
              <a:rPr lang="en-GB" smtClean="0"/>
              <a:t>‹#›</a:t>
            </a:fld>
            <a:endParaRPr lang="en-GB"/>
          </a:p>
        </p:txBody>
      </p:sp>
    </p:spTree>
    <p:extLst>
      <p:ext uri="{BB962C8B-B14F-4D97-AF65-F5344CB8AC3E}">
        <p14:creationId xmlns:p14="http://schemas.microsoft.com/office/powerpoint/2010/main" val="195446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7F9D20-0F8A-4068-89E6-F77A8756A82D}" type="datetimeFigureOut">
              <a:rPr lang="en-GB" smtClean="0"/>
              <a:t>27/01/2016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7EC3C3-4C1E-410E-B743-5B61583CF63C}" type="slidenum">
              <a:rPr lang="en-GB" smtClean="0"/>
              <a:t>‹#›</a:t>
            </a:fld>
            <a:endParaRPr lang="en-GB"/>
          </a:p>
        </p:txBody>
      </p:sp>
    </p:spTree>
    <p:extLst>
      <p:ext uri="{BB962C8B-B14F-4D97-AF65-F5344CB8AC3E}">
        <p14:creationId xmlns:p14="http://schemas.microsoft.com/office/powerpoint/2010/main" val="2525719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Maths Workshop</a:t>
            </a:r>
            <a:br>
              <a:rPr lang="en-GB" dirty="0" smtClean="0"/>
            </a:br>
            <a:r>
              <a:rPr lang="en-GB" dirty="0" smtClean="0"/>
              <a:t>Year One and Year Two</a:t>
            </a:r>
            <a:endParaRPr lang="en-GB" dirty="0"/>
          </a:p>
        </p:txBody>
      </p:sp>
      <p:sp>
        <p:nvSpPr>
          <p:cNvPr id="3" name="Subtitle 2"/>
          <p:cNvSpPr>
            <a:spLocks noGrp="1"/>
          </p:cNvSpPr>
          <p:nvPr>
            <p:ph type="subTitle" idx="1"/>
          </p:nvPr>
        </p:nvSpPr>
        <p:spPr/>
        <p:txBody>
          <a:bodyPr/>
          <a:lstStyle/>
          <a:p>
            <a:r>
              <a:rPr lang="en-GB" dirty="0" smtClean="0"/>
              <a:t>January 2016</a:t>
            </a:r>
          </a:p>
        </p:txBody>
      </p:sp>
    </p:spTree>
    <p:extLst>
      <p:ext uri="{BB962C8B-B14F-4D97-AF65-F5344CB8AC3E}">
        <p14:creationId xmlns:p14="http://schemas.microsoft.com/office/powerpoint/2010/main" val="79768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2669" y="1248957"/>
            <a:ext cx="11147201" cy="4403697"/>
          </a:xfrm>
          <a:prstGeom prst="rect">
            <a:avLst/>
          </a:prstGeom>
        </p:spPr>
      </p:pic>
    </p:spTree>
    <p:extLst>
      <p:ext uri="{BB962C8B-B14F-4D97-AF65-F5344CB8AC3E}">
        <p14:creationId xmlns:p14="http://schemas.microsoft.com/office/powerpoint/2010/main" val="471347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Things you could practise with your child at home.</a:t>
            </a:r>
            <a:endParaRPr lang="en-GB" dirty="0"/>
          </a:p>
        </p:txBody>
      </p:sp>
      <p:sp>
        <p:nvSpPr>
          <p:cNvPr id="3" name="Content Placeholder 2"/>
          <p:cNvSpPr>
            <a:spLocks noGrp="1"/>
          </p:cNvSpPr>
          <p:nvPr>
            <p:ph idx="1"/>
          </p:nvPr>
        </p:nvSpPr>
        <p:spPr/>
        <p:txBody>
          <a:bodyPr>
            <a:normAutofit/>
          </a:bodyPr>
          <a:lstStyle/>
          <a:p>
            <a:r>
              <a:rPr lang="en-GB" dirty="0" smtClean="0"/>
              <a:t>Use a 100 square to add groups of 10 </a:t>
            </a:r>
            <a:r>
              <a:rPr lang="en-GB" dirty="0" err="1" smtClean="0"/>
              <a:t>eg</a:t>
            </a:r>
            <a:r>
              <a:rPr lang="en-GB" dirty="0" smtClean="0"/>
              <a:t> 32 + 10, 45 + 20, 57 + 30</a:t>
            </a:r>
          </a:p>
          <a:p>
            <a:endParaRPr lang="en-GB" dirty="0" smtClean="0"/>
          </a:p>
          <a:p>
            <a:r>
              <a:rPr lang="en-GB" dirty="0" smtClean="0"/>
              <a:t>Partition a number into tens and units </a:t>
            </a:r>
            <a:r>
              <a:rPr lang="en-GB" dirty="0" err="1" smtClean="0"/>
              <a:t>eg</a:t>
            </a:r>
            <a:r>
              <a:rPr lang="en-GB" dirty="0" smtClean="0"/>
              <a:t> 76= 70 + 6. </a:t>
            </a:r>
          </a:p>
          <a:p>
            <a:pPr marL="0" indent="0">
              <a:buNone/>
            </a:pPr>
            <a:r>
              <a:rPr lang="en-GB" dirty="0" smtClean="0"/>
              <a:t>   Try 37, 92.</a:t>
            </a:r>
          </a:p>
          <a:p>
            <a:endParaRPr lang="en-GB" dirty="0" smtClean="0"/>
          </a:p>
          <a:p>
            <a:r>
              <a:rPr lang="en-GB" dirty="0" smtClean="0"/>
              <a:t>Draw a blank number line and work out 45 + 23</a:t>
            </a:r>
          </a:p>
          <a:p>
            <a:endParaRPr lang="en-GB" dirty="0" smtClean="0"/>
          </a:p>
          <a:p>
            <a:r>
              <a:rPr lang="en-GB" dirty="0" smtClean="0"/>
              <a:t>Work out 25 + 32 using partitioning. Can you use the </a:t>
            </a:r>
            <a:r>
              <a:rPr lang="en-GB" dirty="0" err="1" smtClean="0"/>
              <a:t>diennes</a:t>
            </a:r>
            <a:r>
              <a:rPr lang="en-GB" dirty="0" smtClean="0"/>
              <a:t> ( bundles of 10 straws) to support your learning? Can you write it out, showing your workings?</a:t>
            </a:r>
            <a:endParaRPr lang="en-GB" dirty="0"/>
          </a:p>
        </p:txBody>
      </p:sp>
    </p:spTree>
    <p:extLst>
      <p:ext uri="{BB962C8B-B14F-4D97-AF65-F5344CB8AC3E}">
        <p14:creationId xmlns:p14="http://schemas.microsoft.com/office/powerpoint/2010/main" val="1364135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Subtraction</a:t>
            </a:r>
            <a:endParaRPr lang="en-GB" dirty="0"/>
          </a:p>
        </p:txBody>
      </p:sp>
      <p:pic>
        <p:nvPicPr>
          <p:cNvPr id="4" name="Content Placeholder 3"/>
          <p:cNvPicPr>
            <a:picLocks noGrp="1" noChangeAspect="1"/>
          </p:cNvPicPr>
          <p:nvPr>
            <p:ph idx="1"/>
          </p:nvPr>
        </p:nvPicPr>
        <p:blipFill>
          <a:blip r:embed="rId2"/>
          <a:stretch>
            <a:fillRect/>
          </a:stretch>
        </p:blipFill>
        <p:spPr>
          <a:xfrm>
            <a:off x="1498787" y="1763425"/>
            <a:ext cx="9855013" cy="4439948"/>
          </a:xfrm>
          <a:prstGeom prst="rect">
            <a:avLst/>
          </a:prstGeom>
        </p:spPr>
      </p:pic>
    </p:spTree>
    <p:extLst>
      <p:ext uri="{BB962C8B-B14F-4D97-AF65-F5344CB8AC3E}">
        <p14:creationId xmlns:p14="http://schemas.microsoft.com/office/powerpoint/2010/main" val="109164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1499837" y="365124"/>
            <a:ext cx="8120681" cy="6424527"/>
          </a:xfrm>
          <a:prstGeom prst="rect">
            <a:avLst/>
          </a:prstGeom>
        </p:spPr>
      </p:pic>
    </p:spTree>
    <p:extLst>
      <p:ext uri="{BB962C8B-B14F-4D97-AF65-F5344CB8AC3E}">
        <p14:creationId xmlns:p14="http://schemas.microsoft.com/office/powerpoint/2010/main" val="1844423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4141" y="365125"/>
            <a:ext cx="9125622" cy="6378931"/>
          </a:xfrm>
          <a:prstGeom prst="rect">
            <a:avLst/>
          </a:prstGeom>
        </p:spPr>
      </p:pic>
    </p:spTree>
    <p:extLst>
      <p:ext uri="{BB962C8B-B14F-4D97-AF65-F5344CB8AC3E}">
        <p14:creationId xmlns:p14="http://schemas.microsoft.com/office/powerpoint/2010/main" val="413790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34331" y="1335451"/>
            <a:ext cx="10337500" cy="4306813"/>
          </a:xfrm>
          <a:prstGeom prst="rect">
            <a:avLst/>
          </a:prstGeom>
        </p:spPr>
      </p:pic>
    </p:spTree>
    <p:extLst>
      <p:ext uri="{BB962C8B-B14F-4D97-AF65-F5344CB8AC3E}">
        <p14:creationId xmlns:p14="http://schemas.microsoft.com/office/powerpoint/2010/main" val="1024378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3389" y="527593"/>
            <a:ext cx="8918012" cy="6160173"/>
          </a:xfrm>
          <a:prstGeom prst="rect">
            <a:avLst/>
          </a:prstGeom>
        </p:spPr>
      </p:pic>
    </p:spTree>
    <p:extLst>
      <p:ext uri="{BB962C8B-B14F-4D97-AF65-F5344CB8AC3E}">
        <p14:creationId xmlns:p14="http://schemas.microsoft.com/office/powerpoint/2010/main" val="1500785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1381" y="110112"/>
            <a:ext cx="7740202" cy="6852462"/>
          </a:xfrm>
          <a:prstGeom prst="rect">
            <a:avLst/>
          </a:prstGeom>
        </p:spPr>
      </p:pic>
    </p:spTree>
    <p:extLst>
      <p:ext uri="{BB962C8B-B14F-4D97-AF65-F5344CB8AC3E}">
        <p14:creationId xmlns:p14="http://schemas.microsoft.com/office/powerpoint/2010/main" val="712244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12135" y="159765"/>
            <a:ext cx="6903075" cy="6017198"/>
          </a:xfrm>
          <a:prstGeom prst="rect">
            <a:avLst/>
          </a:prstGeom>
        </p:spPr>
      </p:pic>
    </p:spTree>
    <p:extLst>
      <p:ext uri="{BB962C8B-B14F-4D97-AF65-F5344CB8AC3E}">
        <p14:creationId xmlns:p14="http://schemas.microsoft.com/office/powerpoint/2010/main" val="2151901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79998" y="1996225"/>
            <a:ext cx="9073802" cy="3870246"/>
          </a:xfrm>
          <a:prstGeom prst="rect">
            <a:avLst/>
          </a:prstGeom>
        </p:spPr>
      </p:pic>
    </p:spTree>
    <p:extLst>
      <p:ext uri="{BB962C8B-B14F-4D97-AF65-F5344CB8AC3E}">
        <p14:creationId xmlns:p14="http://schemas.microsoft.com/office/powerpoint/2010/main" val="449900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 Patrick’s Catholic Primary School</a:t>
            </a:r>
            <a:r>
              <a:rPr lang="en-GB" dirty="0"/>
              <a:t/>
            </a:r>
            <a:br>
              <a:rPr lang="en-GB" dirty="0"/>
            </a:br>
            <a:r>
              <a:rPr lang="en-US" i="1" dirty="0"/>
              <a:t> </a:t>
            </a:r>
            <a:r>
              <a:rPr lang="en-GB" dirty="0"/>
              <a:t/>
            </a:r>
            <a:br>
              <a:rPr lang="en-GB" dirty="0"/>
            </a:br>
            <a:r>
              <a:rPr lang="en-GB" dirty="0" smtClean="0"/>
              <a:t/>
            </a:r>
            <a:br>
              <a:rPr lang="en-GB" dirty="0" smtClean="0"/>
            </a:br>
            <a:r>
              <a:rPr lang="en-GB" dirty="0" smtClean="0"/>
              <a:t>St Patrick’s Catholic Primary School</a:t>
            </a:r>
            <a:br>
              <a:rPr lang="en-GB" dirty="0" smtClean="0"/>
            </a:br>
            <a:r>
              <a:rPr lang="en-US" i="1" dirty="0" smtClean="0"/>
              <a:t>Written </a:t>
            </a:r>
            <a:r>
              <a:rPr lang="en-US" i="1" dirty="0"/>
              <a:t>Calculation Policy </a:t>
            </a:r>
            <a:r>
              <a:rPr lang="en-GB" dirty="0"/>
              <a:t/>
            </a:r>
            <a:br>
              <a:rPr lang="en-GB" dirty="0"/>
            </a:br>
            <a:r>
              <a:rPr lang="en-US" dirty="0"/>
              <a:t> </a:t>
            </a:r>
            <a:r>
              <a:rPr lang="en-US" i="1" dirty="0" smtClean="0"/>
              <a:t>(</a:t>
            </a:r>
            <a:r>
              <a:rPr lang="en-US" i="1" dirty="0"/>
              <a:t>Updated with the 2014 National Curriculum)</a:t>
            </a:r>
            <a:r>
              <a:rPr lang="en-GB" dirty="0"/>
              <a:t/>
            </a:r>
            <a:br>
              <a:rPr lang="en-GB" dirty="0"/>
            </a:br>
            <a:r>
              <a:rPr lang="en-GB" dirty="0" smtClean="0"/>
              <a:t/>
            </a:r>
            <a:br>
              <a:rPr lang="en-GB" dirty="0" smtClean="0"/>
            </a:br>
            <a:r>
              <a:rPr lang="en-GB" dirty="0" smtClean="0"/>
              <a:t>This workshop is based on our school calculation policy with has been written in line with the new National Curriculum for Mathematics.</a:t>
            </a:r>
            <a:br>
              <a:rPr lang="en-GB" dirty="0" smtClean="0"/>
            </a:br>
            <a:r>
              <a:rPr lang="en-GB" dirty="0"/>
              <a:t/>
            </a:r>
            <a:br>
              <a:rPr lang="en-GB" dirty="0"/>
            </a:br>
            <a:r>
              <a:rPr lang="en-GB" dirty="0" smtClean="0"/>
              <a:t> It provides guidance on progression and is set out in yearly blocks for the four operations addition, subtraction, multiplication and division. </a:t>
            </a:r>
            <a:r>
              <a:rPr lang="en-GB" dirty="0"/>
              <a:t/>
            </a:r>
            <a:br>
              <a:rPr lang="en-GB" dirty="0"/>
            </a:br>
            <a:endParaRPr lang="en-GB" dirty="0"/>
          </a:p>
        </p:txBody>
      </p:sp>
      <p:sp>
        <p:nvSpPr>
          <p:cNvPr id="7" name="Content Placeholder 6"/>
          <p:cNvSpPr>
            <a:spLocks noGrp="1"/>
          </p:cNvSpPr>
          <p:nvPr>
            <p:ph idx="1"/>
          </p:nvPr>
        </p:nvSpPr>
        <p:spPr>
          <a:xfrm>
            <a:off x="822806" y="373353"/>
            <a:ext cx="8596668" cy="3880773"/>
          </a:xfrm>
        </p:spPr>
        <p:txBody>
          <a:bodyPr/>
          <a:lstStyle/>
          <a:p>
            <a:pPr marL="0" indent="0">
              <a:buNone/>
            </a:pPr>
            <a:r>
              <a:rPr lang="en-GB" dirty="0" smtClean="0"/>
              <a:t> </a:t>
            </a:r>
          </a:p>
          <a:p>
            <a:endParaRPr lang="en-GB" dirty="0"/>
          </a:p>
        </p:txBody>
      </p:sp>
    </p:spTree>
    <p:extLst>
      <p:ext uri="{BB962C8B-B14F-4D97-AF65-F5344CB8AC3E}">
        <p14:creationId xmlns:p14="http://schemas.microsoft.com/office/powerpoint/2010/main" val="1970244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Multiplication</a:t>
            </a:r>
            <a:endParaRPr lang="en-GB" dirty="0"/>
          </a:p>
        </p:txBody>
      </p:sp>
      <p:pic>
        <p:nvPicPr>
          <p:cNvPr id="4" name="Content Placeholder 3"/>
          <p:cNvPicPr>
            <a:picLocks noGrp="1" noChangeAspect="1"/>
          </p:cNvPicPr>
          <p:nvPr>
            <p:ph idx="1"/>
          </p:nvPr>
        </p:nvPicPr>
        <p:blipFill>
          <a:blip r:embed="rId2"/>
          <a:stretch>
            <a:fillRect/>
          </a:stretch>
        </p:blipFill>
        <p:spPr>
          <a:xfrm>
            <a:off x="601941" y="2434108"/>
            <a:ext cx="11216786" cy="2546991"/>
          </a:xfrm>
          <a:prstGeom prst="rect">
            <a:avLst/>
          </a:prstGeom>
        </p:spPr>
      </p:pic>
    </p:spTree>
    <p:extLst>
      <p:ext uri="{BB962C8B-B14F-4D97-AF65-F5344CB8AC3E}">
        <p14:creationId xmlns:p14="http://schemas.microsoft.com/office/powerpoint/2010/main" val="3332220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66441" y="579549"/>
            <a:ext cx="8581064" cy="5296375"/>
          </a:xfrm>
          <a:prstGeom prst="rect">
            <a:avLst/>
          </a:prstGeom>
        </p:spPr>
      </p:pic>
    </p:spTree>
    <p:extLst>
      <p:ext uri="{BB962C8B-B14F-4D97-AF65-F5344CB8AC3E}">
        <p14:creationId xmlns:p14="http://schemas.microsoft.com/office/powerpoint/2010/main" val="2618785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12765" y="785611"/>
            <a:ext cx="7999133" cy="3015571"/>
          </a:xfrm>
          <a:prstGeom prst="rect">
            <a:avLst/>
          </a:prstGeom>
        </p:spPr>
      </p:pic>
      <p:pic>
        <p:nvPicPr>
          <p:cNvPr id="5" name="Picture 4"/>
          <p:cNvPicPr>
            <a:picLocks noChangeAspect="1"/>
          </p:cNvPicPr>
          <p:nvPr/>
        </p:nvPicPr>
        <p:blipFill>
          <a:blip r:embed="rId3"/>
          <a:stretch>
            <a:fillRect/>
          </a:stretch>
        </p:blipFill>
        <p:spPr>
          <a:xfrm>
            <a:off x="2312766" y="4061681"/>
            <a:ext cx="7063054" cy="2984665"/>
          </a:xfrm>
          <a:prstGeom prst="rect">
            <a:avLst/>
          </a:prstGeom>
        </p:spPr>
      </p:pic>
    </p:spTree>
    <p:extLst>
      <p:ext uri="{BB962C8B-B14F-4D97-AF65-F5344CB8AC3E}">
        <p14:creationId xmlns:p14="http://schemas.microsoft.com/office/powerpoint/2010/main" val="3189392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50722" y="738613"/>
            <a:ext cx="8426326" cy="5598761"/>
          </a:xfrm>
          <a:prstGeom prst="rect">
            <a:avLst/>
          </a:prstGeom>
        </p:spPr>
      </p:pic>
    </p:spTree>
    <p:extLst>
      <p:ext uri="{BB962C8B-B14F-4D97-AF65-F5344CB8AC3E}">
        <p14:creationId xmlns:p14="http://schemas.microsoft.com/office/powerpoint/2010/main" val="3239932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12135" y="168328"/>
            <a:ext cx="7275069" cy="6464232"/>
          </a:xfrm>
          <a:prstGeom prst="rect">
            <a:avLst/>
          </a:prstGeom>
        </p:spPr>
      </p:pic>
      <p:pic>
        <p:nvPicPr>
          <p:cNvPr id="5" name="Picture 4"/>
          <p:cNvPicPr>
            <a:picLocks noChangeAspect="1"/>
          </p:cNvPicPr>
          <p:nvPr/>
        </p:nvPicPr>
        <p:blipFill>
          <a:blip r:embed="rId3"/>
          <a:stretch>
            <a:fillRect/>
          </a:stretch>
        </p:blipFill>
        <p:spPr>
          <a:xfrm>
            <a:off x="1444487" y="6443764"/>
            <a:ext cx="12949909" cy="377591"/>
          </a:xfrm>
          <a:prstGeom prst="rect">
            <a:avLst/>
          </a:prstGeom>
        </p:spPr>
      </p:pic>
    </p:spTree>
    <p:extLst>
      <p:ext uri="{BB962C8B-B14F-4D97-AF65-F5344CB8AC3E}">
        <p14:creationId xmlns:p14="http://schemas.microsoft.com/office/powerpoint/2010/main" val="1780015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4398" y="636106"/>
            <a:ext cx="10359402" cy="5749784"/>
          </a:xfrm>
          <a:prstGeom prst="rect">
            <a:avLst/>
          </a:prstGeom>
        </p:spPr>
      </p:pic>
    </p:spTree>
    <p:extLst>
      <p:ext uri="{BB962C8B-B14F-4D97-AF65-F5344CB8AC3E}">
        <p14:creationId xmlns:p14="http://schemas.microsoft.com/office/powerpoint/2010/main" val="948837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9745" y="365125"/>
            <a:ext cx="8702832" cy="6282945"/>
          </a:xfrm>
          <a:prstGeom prst="rect">
            <a:avLst/>
          </a:prstGeom>
        </p:spPr>
      </p:pic>
      <p:sp>
        <p:nvSpPr>
          <p:cNvPr id="3" name="TextBox 2"/>
          <p:cNvSpPr txBox="1"/>
          <p:nvPr/>
        </p:nvSpPr>
        <p:spPr>
          <a:xfrm>
            <a:off x="5049982" y="6120245"/>
            <a:ext cx="3366654" cy="369332"/>
          </a:xfrm>
          <a:prstGeom prst="rect">
            <a:avLst/>
          </a:prstGeom>
          <a:noFill/>
        </p:spPr>
        <p:txBody>
          <a:bodyPr wrap="square" rtlCol="0">
            <a:spAutoFit/>
          </a:bodyPr>
          <a:lstStyle/>
          <a:p>
            <a:r>
              <a:rPr lang="en-GB" dirty="0" smtClean="0"/>
              <a:t>Use counting stick</a:t>
            </a:r>
            <a:endParaRPr lang="en-GB" dirty="0"/>
          </a:p>
        </p:txBody>
      </p:sp>
    </p:spTree>
    <p:extLst>
      <p:ext uri="{BB962C8B-B14F-4D97-AF65-F5344CB8AC3E}">
        <p14:creationId xmlns:p14="http://schemas.microsoft.com/office/powerpoint/2010/main" val="1537194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Division</a:t>
            </a:r>
            <a:endParaRPr lang="en-GB" dirty="0"/>
          </a:p>
        </p:txBody>
      </p:sp>
      <p:pic>
        <p:nvPicPr>
          <p:cNvPr id="4" name="Content Placeholder 3"/>
          <p:cNvPicPr>
            <a:picLocks noGrp="1" noChangeAspect="1"/>
          </p:cNvPicPr>
          <p:nvPr>
            <p:ph idx="1"/>
          </p:nvPr>
        </p:nvPicPr>
        <p:blipFill>
          <a:blip r:embed="rId2"/>
          <a:stretch>
            <a:fillRect/>
          </a:stretch>
        </p:blipFill>
        <p:spPr>
          <a:xfrm>
            <a:off x="996046" y="2368119"/>
            <a:ext cx="10199907" cy="1955515"/>
          </a:xfrm>
          <a:prstGeom prst="rect">
            <a:avLst/>
          </a:prstGeom>
        </p:spPr>
      </p:pic>
    </p:spTree>
    <p:extLst>
      <p:ext uri="{BB962C8B-B14F-4D97-AF65-F5344CB8AC3E}">
        <p14:creationId xmlns:p14="http://schemas.microsoft.com/office/powerpoint/2010/main" val="3655021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2434" y="91564"/>
            <a:ext cx="8113690" cy="6816781"/>
          </a:xfrm>
          <a:prstGeom prst="rect">
            <a:avLst/>
          </a:prstGeom>
        </p:spPr>
      </p:pic>
    </p:spTree>
    <p:extLst>
      <p:ext uri="{BB962C8B-B14F-4D97-AF65-F5344CB8AC3E}">
        <p14:creationId xmlns:p14="http://schemas.microsoft.com/office/powerpoint/2010/main" val="3748015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9694" y="2034862"/>
            <a:ext cx="10224182" cy="3593206"/>
          </a:xfrm>
          <a:prstGeom prst="rect">
            <a:avLst/>
          </a:prstGeom>
        </p:spPr>
      </p:pic>
    </p:spTree>
    <p:extLst>
      <p:ext uri="{BB962C8B-B14F-4D97-AF65-F5344CB8AC3E}">
        <p14:creationId xmlns:p14="http://schemas.microsoft.com/office/powerpoint/2010/main" val="11291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Use of Resources</a:t>
            </a:r>
            <a:endParaRPr lang="en-GB" dirty="0"/>
          </a:p>
        </p:txBody>
      </p:sp>
      <p:sp>
        <p:nvSpPr>
          <p:cNvPr id="3" name="Content Placeholder 2"/>
          <p:cNvSpPr>
            <a:spLocks noGrp="1"/>
          </p:cNvSpPr>
          <p:nvPr>
            <p:ph idx="1"/>
          </p:nvPr>
        </p:nvSpPr>
        <p:spPr>
          <a:xfrm>
            <a:off x="838200" y="1468192"/>
            <a:ext cx="10515600" cy="4708771"/>
          </a:xfrm>
        </p:spPr>
        <p:txBody>
          <a:bodyPr>
            <a:normAutofit fontScale="92500" lnSpcReduction="20000"/>
          </a:bodyPr>
          <a:lstStyle/>
          <a:p>
            <a:pPr marL="0" lvl="0" indent="0">
              <a:buNone/>
            </a:pPr>
            <a:r>
              <a:rPr lang="en-US" dirty="0" smtClean="0"/>
              <a:t>As a school we will:</a:t>
            </a:r>
          </a:p>
          <a:p>
            <a:pPr lvl="0"/>
            <a:r>
              <a:rPr lang="en-US" dirty="0" smtClean="0"/>
              <a:t>Use suitable </a:t>
            </a:r>
            <a:r>
              <a:rPr lang="en-US" dirty="0"/>
              <a:t>resources, models and images to support children’s understanding of calculation and place value. </a:t>
            </a:r>
            <a:endParaRPr lang="en-GB" dirty="0"/>
          </a:p>
          <a:p>
            <a:pPr lvl="0"/>
            <a:r>
              <a:rPr lang="en-US" dirty="0"/>
              <a:t>Each year group will use the following </a:t>
            </a:r>
            <a:r>
              <a:rPr lang="en-US" dirty="0" smtClean="0"/>
              <a:t>practical resources, </a:t>
            </a:r>
            <a:r>
              <a:rPr lang="en-US" dirty="0"/>
              <a:t>as appropriate:</a:t>
            </a:r>
            <a:endParaRPr lang="en-GB" dirty="0"/>
          </a:p>
          <a:p>
            <a:pPr lvl="1"/>
            <a:r>
              <a:rPr lang="en-US" sz="2800" b="1" dirty="0"/>
              <a:t>Reception</a:t>
            </a:r>
            <a:r>
              <a:rPr lang="en-US" sz="2800" dirty="0"/>
              <a:t>: Numicon, other equipment to support counting (</a:t>
            </a:r>
            <a:r>
              <a:rPr lang="en-US" sz="2800" dirty="0" err="1"/>
              <a:t>i.e</a:t>
            </a:r>
            <a:r>
              <a:rPr lang="en-US" sz="2800" dirty="0"/>
              <a:t> toys, beads, cubes </a:t>
            </a:r>
            <a:r>
              <a:rPr lang="en-US" sz="2800" dirty="0" err="1"/>
              <a:t>etc</a:t>
            </a:r>
            <a:r>
              <a:rPr lang="en-US" sz="2800" dirty="0"/>
              <a:t>)</a:t>
            </a:r>
            <a:endParaRPr lang="en-GB" sz="2800" dirty="0"/>
          </a:p>
          <a:p>
            <a:pPr lvl="1"/>
            <a:r>
              <a:rPr lang="en-US" sz="2800" b="1" dirty="0"/>
              <a:t>Year 1</a:t>
            </a:r>
            <a:r>
              <a:rPr lang="en-US" sz="2800" dirty="0"/>
              <a:t>: Numicon, bead strings, straws, base 10 </a:t>
            </a:r>
            <a:r>
              <a:rPr lang="en-US" sz="2800" dirty="0" smtClean="0"/>
              <a:t>rods, </a:t>
            </a:r>
            <a:r>
              <a:rPr lang="en-US" sz="2800" dirty="0"/>
              <a:t>money, other equipment to support counting (</a:t>
            </a:r>
            <a:r>
              <a:rPr lang="en-US" sz="2800" dirty="0" err="1"/>
              <a:t>i.e</a:t>
            </a:r>
            <a:r>
              <a:rPr lang="en-US" sz="2800" dirty="0"/>
              <a:t> toys, beads, cubes </a:t>
            </a:r>
            <a:r>
              <a:rPr lang="en-US" sz="2800" dirty="0" err="1"/>
              <a:t>etc</a:t>
            </a:r>
            <a:r>
              <a:rPr lang="en-US" sz="2800" dirty="0"/>
              <a:t>)</a:t>
            </a:r>
            <a:endParaRPr lang="en-GB" sz="2800" dirty="0"/>
          </a:p>
          <a:p>
            <a:pPr lvl="1"/>
            <a:r>
              <a:rPr lang="en-US" sz="2800" b="1" dirty="0"/>
              <a:t>Year 2:</a:t>
            </a:r>
            <a:r>
              <a:rPr lang="en-US" sz="2800" dirty="0"/>
              <a:t> Numicon, straws, base 10 </a:t>
            </a:r>
            <a:r>
              <a:rPr lang="en-US" sz="2800" dirty="0" smtClean="0"/>
              <a:t>rods, </a:t>
            </a:r>
            <a:r>
              <a:rPr lang="en-US" sz="2800" dirty="0" err="1"/>
              <a:t>cuisenaire</a:t>
            </a:r>
            <a:r>
              <a:rPr lang="en-US" sz="2800" dirty="0"/>
              <a:t> rods, </a:t>
            </a:r>
            <a:r>
              <a:rPr lang="en-US" sz="2800" dirty="0" smtClean="0"/>
              <a:t>money</a:t>
            </a:r>
          </a:p>
          <a:p>
            <a:pPr lvl="1"/>
            <a:endParaRPr lang="en-GB" sz="2800" dirty="0"/>
          </a:p>
          <a:p>
            <a:pPr lvl="1"/>
            <a:r>
              <a:rPr lang="en-US" sz="2800" b="1" dirty="0"/>
              <a:t>KS2</a:t>
            </a:r>
            <a:r>
              <a:rPr lang="en-US" sz="2800" dirty="0"/>
              <a:t>: Numicon, base 10 rods, </a:t>
            </a:r>
            <a:r>
              <a:rPr lang="en-US" sz="2800" dirty="0" err="1"/>
              <a:t>cuisenaire</a:t>
            </a:r>
            <a:r>
              <a:rPr lang="en-US" sz="2800" dirty="0"/>
              <a:t> rods , chips, money</a:t>
            </a:r>
            <a:endParaRPr lang="en-GB" sz="2800" dirty="0"/>
          </a:p>
          <a:p>
            <a:endParaRPr lang="en-GB" dirty="0"/>
          </a:p>
        </p:txBody>
      </p:sp>
    </p:spTree>
    <p:extLst>
      <p:ext uri="{BB962C8B-B14F-4D97-AF65-F5344CB8AC3E}">
        <p14:creationId xmlns:p14="http://schemas.microsoft.com/office/powerpoint/2010/main" val="2653552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56079" y="105903"/>
            <a:ext cx="6632620" cy="7059770"/>
          </a:xfrm>
          <a:prstGeom prst="rect">
            <a:avLst/>
          </a:prstGeom>
        </p:spPr>
      </p:pic>
    </p:spTree>
    <p:extLst>
      <p:ext uri="{BB962C8B-B14F-4D97-AF65-F5344CB8AC3E}">
        <p14:creationId xmlns:p14="http://schemas.microsoft.com/office/powerpoint/2010/main" val="175088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7126" y="463639"/>
            <a:ext cx="9400969" cy="5918870"/>
          </a:xfrm>
          <a:prstGeom prst="rect">
            <a:avLst/>
          </a:prstGeom>
        </p:spPr>
      </p:pic>
    </p:spTree>
    <p:extLst>
      <p:ext uri="{BB962C8B-B14F-4D97-AF65-F5344CB8AC3E}">
        <p14:creationId xmlns:p14="http://schemas.microsoft.com/office/powerpoint/2010/main" val="2672445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6768" y="1063386"/>
            <a:ext cx="9701717" cy="4039627"/>
          </a:xfrm>
          <a:prstGeom prst="rect">
            <a:avLst/>
          </a:prstGeom>
        </p:spPr>
      </p:pic>
      <p:sp>
        <p:nvSpPr>
          <p:cNvPr id="2" name="Rectangle 1"/>
          <p:cNvSpPr/>
          <p:nvPr/>
        </p:nvSpPr>
        <p:spPr>
          <a:xfrm>
            <a:off x="1444336" y="3979718"/>
            <a:ext cx="1548246" cy="405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229100" y="2234045"/>
            <a:ext cx="5694218" cy="675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7695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68087" y="682580"/>
            <a:ext cx="9008205" cy="5148591"/>
          </a:xfrm>
          <a:prstGeom prst="rect">
            <a:avLst/>
          </a:prstGeom>
        </p:spPr>
      </p:pic>
      <p:sp>
        <p:nvSpPr>
          <p:cNvPr id="2" name="Rectangle 1"/>
          <p:cNvSpPr/>
          <p:nvPr/>
        </p:nvSpPr>
        <p:spPr>
          <a:xfrm>
            <a:off x="6182591" y="1330036"/>
            <a:ext cx="3849683" cy="1039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724297" y="3853543"/>
            <a:ext cx="1436914"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7574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83558" y="1352282"/>
            <a:ext cx="11973145" cy="4546242"/>
          </a:xfrm>
          <a:prstGeom prst="rect">
            <a:avLst/>
          </a:prstGeom>
        </p:spPr>
      </p:pic>
    </p:spTree>
    <p:extLst>
      <p:ext uri="{BB962C8B-B14F-4D97-AF65-F5344CB8AC3E}">
        <p14:creationId xmlns:p14="http://schemas.microsoft.com/office/powerpoint/2010/main" val="2316355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02287" y="143510"/>
            <a:ext cx="7881871" cy="6801099"/>
          </a:xfrm>
          <a:prstGeom prst="rect">
            <a:avLst/>
          </a:prstGeom>
        </p:spPr>
      </p:pic>
    </p:spTree>
    <p:extLst>
      <p:ext uri="{BB962C8B-B14F-4D97-AF65-F5344CB8AC3E}">
        <p14:creationId xmlns:p14="http://schemas.microsoft.com/office/powerpoint/2010/main" val="3619371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413" y="781665"/>
            <a:ext cx="8347587" cy="3754874"/>
          </a:xfrm>
          <a:prstGeom prst="rect">
            <a:avLst/>
          </a:prstGeom>
          <a:noFill/>
        </p:spPr>
        <p:txBody>
          <a:bodyPr wrap="square" rtlCol="0">
            <a:spAutoFit/>
          </a:bodyPr>
          <a:lstStyle/>
          <a:p>
            <a:r>
              <a:rPr lang="en-GB" sz="4000" dirty="0" smtClean="0">
                <a:solidFill>
                  <a:schemeClr val="accent2"/>
                </a:solidFill>
              </a:rPr>
              <a:t>Things to do at home:</a:t>
            </a:r>
          </a:p>
          <a:p>
            <a:endParaRPr lang="en-GB" dirty="0"/>
          </a:p>
          <a:p>
            <a:pPr marL="285750" indent="-285750">
              <a:buFont typeface="Arial" panose="020B0604020202020204" pitchFamily="34" charset="0"/>
              <a:buChar char="•"/>
            </a:pPr>
            <a:r>
              <a:rPr lang="en-GB" dirty="0" smtClean="0"/>
              <a:t>Telling the time</a:t>
            </a:r>
          </a:p>
          <a:p>
            <a:endParaRPr lang="en-GB" dirty="0" smtClean="0"/>
          </a:p>
          <a:p>
            <a:pPr marL="285750" indent="-285750">
              <a:buFont typeface="Arial" panose="020B0604020202020204" pitchFamily="34" charset="0"/>
              <a:buChar char="•"/>
            </a:pPr>
            <a:r>
              <a:rPr lang="en-GB" dirty="0" smtClean="0"/>
              <a:t>Days of the week/months of the year</a:t>
            </a:r>
          </a:p>
          <a:p>
            <a:endParaRPr lang="en-GB" dirty="0" smtClean="0"/>
          </a:p>
          <a:p>
            <a:pPr marL="285750" indent="-285750">
              <a:buFont typeface="Arial" panose="020B0604020202020204" pitchFamily="34" charset="0"/>
              <a:buChar char="•"/>
            </a:pPr>
            <a:r>
              <a:rPr lang="en-GB" dirty="0" smtClean="0"/>
              <a:t>Money and shopping, working out change and recognising coins</a:t>
            </a:r>
          </a:p>
          <a:p>
            <a:endParaRPr lang="en-GB" dirty="0" smtClean="0"/>
          </a:p>
          <a:p>
            <a:pPr marL="285750" indent="-285750">
              <a:buFont typeface="Arial" panose="020B0604020202020204" pitchFamily="34" charset="0"/>
              <a:buChar char="•"/>
            </a:pPr>
            <a:r>
              <a:rPr lang="en-GB" dirty="0" smtClean="0"/>
              <a:t>Measuring and weighing while cooking/baking. What is more/less?</a:t>
            </a:r>
          </a:p>
          <a:p>
            <a:endParaRPr lang="en-GB" dirty="0" smtClean="0"/>
          </a:p>
          <a:p>
            <a:pPr marL="285750" indent="-285750">
              <a:buFont typeface="Arial" panose="020B0604020202020204" pitchFamily="34" charset="0"/>
              <a:buChar char="•"/>
            </a:pPr>
            <a:r>
              <a:rPr lang="en-GB" dirty="0" smtClean="0"/>
              <a:t>Talking about jobs and careers that need maths as a skill.</a:t>
            </a:r>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338033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Finally…</a:t>
            </a:r>
            <a:endParaRPr lang="en-GB" dirty="0"/>
          </a:p>
        </p:txBody>
      </p:sp>
      <p:sp>
        <p:nvSpPr>
          <p:cNvPr id="3" name="Content Placeholder 2"/>
          <p:cNvSpPr>
            <a:spLocks noGrp="1"/>
          </p:cNvSpPr>
          <p:nvPr>
            <p:ph idx="1"/>
          </p:nvPr>
        </p:nvSpPr>
        <p:spPr/>
        <p:txBody>
          <a:bodyPr/>
          <a:lstStyle/>
          <a:p>
            <a:pPr marL="0" indent="0">
              <a:buNone/>
            </a:pPr>
            <a:r>
              <a:rPr lang="en-GB" dirty="0" smtClean="0"/>
              <a:t>Children need to know</a:t>
            </a:r>
          </a:p>
          <a:p>
            <a:r>
              <a:rPr lang="en-GB" dirty="0" smtClean="0"/>
              <a:t>The maths vocabulary associated with the four different operations </a:t>
            </a:r>
            <a:r>
              <a:rPr lang="en-GB" dirty="0" err="1" smtClean="0"/>
              <a:t>eg</a:t>
            </a:r>
            <a:r>
              <a:rPr lang="en-GB" dirty="0" smtClean="0"/>
              <a:t> add/plus/total/altogether/more than for addition.</a:t>
            </a:r>
          </a:p>
          <a:p>
            <a:r>
              <a:rPr lang="en-GB" dirty="0" smtClean="0"/>
              <a:t>The symbol for each operation</a:t>
            </a:r>
          </a:p>
          <a:p>
            <a:r>
              <a:rPr lang="en-GB" dirty="0" smtClean="0"/>
              <a:t>Recognise when to use and apply </a:t>
            </a:r>
            <a:r>
              <a:rPr lang="en-GB" dirty="0" err="1" smtClean="0"/>
              <a:t>eg</a:t>
            </a:r>
            <a:r>
              <a:rPr lang="en-GB" dirty="0" smtClean="0"/>
              <a:t> when solving word problems.</a:t>
            </a:r>
          </a:p>
          <a:p>
            <a:r>
              <a:rPr lang="en-GB" dirty="0" smtClean="0"/>
              <a:t>It is also important to be able to apply in different contexts.</a:t>
            </a:r>
          </a:p>
          <a:p>
            <a:endParaRPr lang="en-GB" dirty="0"/>
          </a:p>
          <a:p>
            <a:pPr marL="0" indent="0">
              <a:buNone/>
            </a:pPr>
            <a:r>
              <a:rPr lang="en-GB" dirty="0" smtClean="0"/>
              <a:t>Recognising the maths in our everyday lives, playing games and talking ‘maths’ is really important. There are also lots of games online that your child can play to support their learning</a:t>
            </a:r>
            <a:r>
              <a:rPr lang="en-GB" dirty="0"/>
              <a:t> </a:t>
            </a:r>
            <a:r>
              <a:rPr lang="en-GB" dirty="0" err="1" smtClean="0"/>
              <a:t>e.g</a:t>
            </a:r>
            <a:r>
              <a:rPr lang="en-GB" dirty="0" smtClean="0"/>
              <a:t> ict.games.co.uk/ top marks</a:t>
            </a:r>
            <a:endParaRPr lang="en-GB" dirty="0"/>
          </a:p>
        </p:txBody>
      </p:sp>
    </p:spTree>
    <p:extLst>
      <p:ext uri="{BB962C8B-B14F-4D97-AF65-F5344CB8AC3E}">
        <p14:creationId xmlns:p14="http://schemas.microsoft.com/office/powerpoint/2010/main" val="1029233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t>Any Questions?</a:t>
            </a:r>
            <a:endParaRPr lang="en-GB" sz="5400" dirty="0"/>
          </a:p>
        </p:txBody>
      </p:sp>
      <p:sp>
        <p:nvSpPr>
          <p:cNvPr id="3" name="Content Placeholder 2"/>
          <p:cNvSpPr>
            <a:spLocks noGrp="1"/>
          </p:cNvSpPr>
          <p:nvPr>
            <p:ph idx="1"/>
          </p:nvPr>
        </p:nvSpPr>
        <p:spPr/>
        <p:txBody>
          <a:bodyPr>
            <a:normAutofit lnSpcReduction="10000"/>
          </a:bodyPr>
          <a:lstStyle/>
          <a:p>
            <a:pPr marL="0" indent="0" algn="ctr">
              <a:buNone/>
            </a:pPr>
            <a:r>
              <a:rPr lang="en-GB" sz="4000" dirty="0" smtClean="0"/>
              <a:t>Thank you for coming.</a:t>
            </a:r>
          </a:p>
          <a:p>
            <a:pPr marL="0" indent="0" algn="ctr">
              <a:buNone/>
            </a:pPr>
            <a:r>
              <a:rPr lang="en-GB" sz="4000" dirty="0" smtClean="0"/>
              <a:t> </a:t>
            </a:r>
          </a:p>
          <a:p>
            <a:pPr marL="0" indent="0" algn="ctr">
              <a:buNone/>
            </a:pPr>
            <a:r>
              <a:rPr lang="en-GB" sz="4000" dirty="0" smtClean="0"/>
              <a:t>Please remember if you have any questions about your child’s learning, do come in and talk to the class teacher. </a:t>
            </a:r>
            <a:endParaRPr lang="en-GB" sz="4000" dirty="0"/>
          </a:p>
        </p:txBody>
      </p:sp>
    </p:spTree>
    <p:extLst>
      <p:ext uri="{BB962C8B-B14F-4D97-AF65-F5344CB8AC3E}">
        <p14:creationId xmlns:p14="http://schemas.microsoft.com/office/powerpoint/2010/main" val="2183864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889" y="0"/>
            <a:ext cx="8596668" cy="1320800"/>
          </a:xfrm>
        </p:spPr>
        <p:txBody>
          <a:bodyPr/>
          <a:lstStyle/>
          <a:p>
            <a:pPr algn="ctr"/>
            <a:r>
              <a:rPr lang="en-GB" dirty="0" smtClean="0"/>
              <a:t>Addition</a:t>
            </a:r>
            <a:endParaRPr lang="en-GB" dirty="0"/>
          </a:p>
        </p:txBody>
      </p:sp>
      <p:pic>
        <p:nvPicPr>
          <p:cNvPr id="8" name="Content Placeholder 7"/>
          <p:cNvPicPr>
            <a:picLocks noGrp="1" noChangeAspect="1"/>
          </p:cNvPicPr>
          <p:nvPr>
            <p:ph idx="1"/>
          </p:nvPr>
        </p:nvPicPr>
        <p:blipFill>
          <a:blip r:embed="rId2"/>
          <a:stretch>
            <a:fillRect/>
          </a:stretch>
        </p:blipFill>
        <p:spPr>
          <a:xfrm>
            <a:off x="603117" y="994497"/>
            <a:ext cx="9818965" cy="4535187"/>
          </a:xfrm>
          <a:prstGeom prst="rect">
            <a:avLst/>
          </a:prstGeom>
        </p:spPr>
      </p:pic>
      <p:sp>
        <p:nvSpPr>
          <p:cNvPr id="3" name="Rectangle 2"/>
          <p:cNvSpPr/>
          <p:nvPr/>
        </p:nvSpPr>
        <p:spPr>
          <a:xfrm>
            <a:off x="741218" y="5877850"/>
            <a:ext cx="6096000" cy="646331"/>
          </a:xfrm>
          <a:prstGeom prst="rect">
            <a:avLst/>
          </a:prstGeom>
        </p:spPr>
        <p:txBody>
          <a:bodyPr>
            <a:spAutoFit/>
          </a:bodyPr>
          <a:lstStyle/>
          <a:p>
            <a:pPr marL="285750" indent="-285750">
              <a:buFont typeface="Arial" panose="020B0604020202020204" pitchFamily="34" charset="0"/>
              <a:buChar char="•"/>
            </a:pPr>
            <a:r>
              <a:rPr lang="en-GB" dirty="0"/>
              <a:t>Partitioning 2 digit numbers</a:t>
            </a:r>
          </a:p>
          <a:p>
            <a:pPr marL="285750" indent="-285750">
              <a:buFont typeface="Arial" panose="020B0604020202020204" pitchFamily="34" charset="0"/>
              <a:buChar char="•"/>
            </a:pPr>
            <a:r>
              <a:rPr lang="en-GB" dirty="0"/>
              <a:t>Number bonds 10 and 20</a:t>
            </a:r>
          </a:p>
        </p:txBody>
      </p:sp>
    </p:spTree>
    <p:extLst>
      <p:ext uri="{BB962C8B-B14F-4D97-AF65-F5344CB8AC3E}">
        <p14:creationId xmlns:p14="http://schemas.microsoft.com/office/powerpoint/2010/main" val="3372124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09104" y="897773"/>
            <a:ext cx="8100811" cy="5451512"/>
          </a:xfrm>
          <a:prstGeom prst="rect">
            <a:avLst/>
          </a:prstGeom>
        </p:spPr>
      </p:pic>
    </p:spTree>
    <p:extLst>
      <p:ext uri="{BB962C8B-B14F-4D97-AF65-F5344CB8AC3E}">
        <p14:creationId xmlns:p14="http://schemas.microsoft.com/office/powerpoint/2010/main" val="273052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smtClean="0"/>
              <a:t>Addition - Year Two</a:t>
            </a:r>
            <a:r>
              <a:rPr lang="en-GB" b="1" u="sng" dirty="0" smtClean="0"/>
              <a:t/>
            </a:r>
            <a:br>
              <a:rPr lang="en-GB" b="1" u="sng" dirty="0" smtClean="0"/>
            </a:br>
            <a:endParaRPr lang="en-GB" dirty="0"/>
          </a:p>
        </p:txBody>
      </p:sp>
      <p:sp>
        <p:nvSpPr>
          <p:cNvPr id="3" name="Content Placeholder 2"/>
          <p:cNvSpPr>
            <a:spLocks noGrp="1"/>
          </p:cNvSpPr>
          <p:nvPr>
            <p:ph idx="1"/>
          </p:nvPr>
        </p:nvSpPr>
        <p:spPr/>
        <p:txBody>
          <a:bodyPr>
            <a:normAutofit/>
          </a:bodyPr>
          <a:lstStyle/>
          <a:p>
            <a:endParaRPr lang="en-GB" sz="2400" dirty="0"/>
          </a:p>
          <a:p>
            <a:pPr marL="0" lvl="0" indent="0">
              <a:buNone/>
            </a:pPr>
            <a:r>
              <a:rPr lang="en-US" dirty="0"/>
              <a:t>Add  numbers using concrete objects, pictorial representations, and mentally, including:</a:t>
            </a:r>
            <a:endParaRPr lang="en-GB" dirty="0"/>
          </a:p>
          <a:p>
            <a:endParaRPr lang="en-GB" sz="2400" dirty="0"/>
          </a:p>
          <a:p>
            <a:pPr lvl="1"/>
            <a:r>
              <a:rPr lang="en-US" dirty="0"/>
              <a:t>A two digit number and ones </a:t>
            </a:r>
            <a:endParaRPr lang="en-US" dirty="0" smtClean="0"/>
          </a:p>
          <a:p>
            <a:pPr lvl="1"/>
            <a:r>
              <a:rPr lang="en-US" dirty="0" smtClean="0"/>
              <a:t>A </a:t>
            </a:r>
            <a:r>
              <a:rPr lang="en-US" dirty="0"/>
              <a:t>two digit number and tens </a:t>
            </a:r>
            <a:endParaRPr lang="en-US" dirty="0" smtClean="0"/>
          </a:p>
          <a:p>
            <a:pPr lvl="1"/>
            <a:r>
              <a:rPr lang="en-US" dirty="0" smtClean="0"/>
              <a:t>Two </a:t>
            </a:r>
            <a:r>
              <a:rPr lang="en-US" dirty="0"/>
              <a:t>two-digit numbers</a:t>
            </a:r>
            <a:endParaRPr lang="en-GB" dirty="0"/>
          </a:p>
          <a:p>
            <a:pPr lvl="1"/>
            <a:r>
              <a:rPr lang="en-US" dirty="0"/>
              <a:t>Three one-digit numbers</a:t>
            </a:r>
            <a:endParaRPr lang="en-GB" dirty="0"/>
          </a:p>
          <a:p>
            <a:pPr marL="0" indent="0">
              <a:buNone/>
            </a:pPr>
            <a:r>
              <a:rPr lang="en-US" b="1" dirty="0" smtClean="0"/>
              <a:t>NB</a:t>
            </a:r>
            <a:r>
              <a:rPr lang="en-US" dirty="0" smtClean="0"/>
              <a:t> </a:t>
            </a:r>
            <a:r>
              <a:rPr lang="en-US" dirty="0"/>
              <a:t>Ensure that children are confident with the methods outlined in the previous year’s guidance before moving on.</a:t>
            </a:r>
            <a:endParaRPr lang="en-GB" dirty="0"/>
          </a:p>
          <a:p>
            <a:endParaRPr lang="en-GB" dirty="0"/>
          </a:p>
        </p:txBody>
      </p:sp>
    </p:spTree>
    <p:extLst>
      <p:ext uri="{BB962C8B-B14F-4D97-AF65-F5344CB8AC3E}">
        <p14:creationId xmlns:p14="http://schemas.microsoft.com/office/powerpoint/2010/main" val="2546421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5142" y="746974"/>
            <a:ext cx="9360987" cy="6031379"/>
          </a:xfrm>
          <a:prstGeom prst="rect">
            <a:avLst/>
          </a:prstGeom>
        </p:spPr>
      </p:pic>
    </p:spTree>
    <p:extLst>
      <p:ext uri="{BB962C8B-B14F-4D97-AF65-F5344CB8AC3E}">
        <p14:creationId xmlns:p14="http://schemas.microsoft.com/office/powerpoint/2010/main" val="736857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7540" y="1037628"/>
            <a:ext cx="9993859" cy="4546341"/>
          </a:xfrm>
          <a:prstGeom prst="rect">
            <a:avLst/>
          </a:prstGeom>
        </p:spPr>
      </p:pic>
    </p:spTree>
    <p:extLst>
      <p:ext uri="{BB962C8B-B14F-4D97-AF65-F5344CB8AC3E}">
        <p14:creationId xmlns:p14="http://schemas.microsoft.com/office/powerpoint/2010/main" val="417284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93229" y="1027906"/>
            <a:ext cx="9660571" cy="5366897"/>
          </a:xfrm>
          <a:prstGeom prst="rect">
            <a:avLst/>
          </a:prstGeom>
        </p:spPr>
      </p:pic>
    </p:spTree>
    <p:extLst>
      <p:ext uri="{BB962C8B-B14F-4D97-AF65-F5344CB8AC3E}">
        <p14:creationId xmlns:p14="http://schemas.microsoft.com/office/powerpoint/2010/main" val="3245192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144</TotalTime>
  <Words>463</Words>
  <Application>Microsoft Office PowerPoint</Application>
  <PresentationFormat>Widescreen</PresentationFormat>
  <Paragraphs>61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Trebuchet MS</vt:lpstr>
      <vt:lpstr>Wingdings 3</vt:lpstr>
      <vt:lpstr>Facet</vt:lpstr>
      <vt:lpstr>Maths Workshop Year One and Year Two</vt:lpstr>
      <vt:lpstr>St Patrick’s Catholic Primary School    St Patrick’s Catholic Primary School Written Calculation Policy   (Updated with the 2014 National Curriculum)  This workshop is based on our school calculation policy with has been written in line with the new National Curriculum for Mathematics.   It provides guidance on progression and is set out in yearly blocks for the four operations addition, subtraction, multiplication and division.  </vt:lpstr>
      <vt:lpstr>Use of Resources</vt:lpstr>
      <vt:lpstr>Addition</vt:lpstr>
      <vt:lpstr>PowerPoint Presentation</vt:lpstr>
      <vt:lpstr>Addition - Year Two </vt:lpstr>
      <vt:lpstr>PowerPoint Presentation</vt:lpstr>
      <vt:lpstr>PowerPoint Presentation</vt:lpstr>
      <vt:lpstr>PowerPoint Presentation</vt:lpstr>
      <vt:lpstr>PowerPoint Presentation</vt:lpstr>
      <vt:lpstr>Things you could practise with your child at home.</vt:lpstr>
      <vt:lpstr>Subtraction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Multiplication</vt:lpstr>
      <vt:lpstr>PowerPoint Presentation</vt:lpstr>
      <vt:lpstr>PowerPoint Presentation</vt:lpstr>
      <vt:lpstr>PowerPoint Presentation</vt:lpstr>
      <vt:lpstr>PowerPoint Presentation</vt:lpstr>
      <vt:lpstr>PowerPoint Presentation</vt:lpstr>
      <vt:lpstr>PowerPoint Presentation</vt:lpstr>
      <vt:lpstr>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Workshop Year One and Year Two</dc:title>
  <dc:creator>Bizben Robertson</dc:creator>
  <cp:lastModifiedBy>Staff</cp:lastModifiedBy>
  <cp:revision>30</cp:revision>
  <dcterms:created xsi:type="dcterms:W3CDTF">2015-04-21T19:54:32Z</dcterms:created>
  <dcterms:modified xsi:type="dcterms:W3CDTF">2016-01-27T16:39:43Z</dcterms:modified>
</cp:coreProperties>
</file>