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9"/>
  </p:notesMasterIdLst>
  <p:sldIdLst>
    <p:sldId id="259" r:id="rId2"/>
    <p:sldId id="263" r:id="rId3"/>
    <p:sldId id="260" r:id="rId4"/>
    <p:sldId id="293" r:id="rId5"/>
    <p:sldId id="289" r:id="rId6"/>
    <p:sldId id="296" r:id="rId7"/>
    <p:sldId id="302" r:id="rId8"/>
    <p:sldId id="285" r:id="rId9"/>
    <p:sldId id="288" r:id="rId10"/>
    <p:sldId id="306" r:id="rId11"/>
    <p:sldId id="275" r:id="rId12"/>
    <p:sldId id="290" r:id="rId13"/>
    <p:sldId id="305" r:id="rId14"/>
    <p:sldId id="308" r:id="rId15"/>
    <p:sldId id="310" r:id="rId16"/>
    <p:sldId id="309"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1" d="100"/>
          <a:sy n="81" d="100"/>
        </p:scale>
        <p:origin x="120"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F1D32-8A62-4DF4-83AB-D533E6E41F65}" type="datetimeFigureOut">
              <a:rPr lang="en-GB" smtClean="0"/>
              <a:t>23/09/2019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00602-AF21-4DF9-BCCD-66DC5CFF7C3F}" type="slidenum">
              <a:rPr lang="en-GB" smtClean="0"/>
              <a:t>‹#›</a:t>
            </a:fld>
            <a:endParaRPr lang="en-GB"/>
          </a:p>
        </p:txBody>
      </p:sp>
    </p:spTree>
    <p:extLst>
      <p:ext uri="{BB962C8B-B14F-4D97-AF65-F5344CB8AC3E}">
        <p14:creationId xmlns:p14="http://schemas.microsoft.com/office/powerpoint/2010/main" val="25557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EB381A-F1FC-41F6-81D0-2D2BEBEFADF0}" type="slidenum">
              <a:rPr lang="en-GB" smtClean="0"/>
              <a:t>14</a:t>
            </a:fld>
            <a:endParaRPr lang="en-GB"/>
          </a:p>
        </p:txBody>
      </p:sp>
    </p:spTree>
    <p:extLst>
      <p:ext uri="{BB962C8B-B14F-4D97-AF65-F5344CB8AC3E}">
        <p14:creationId xmlns:p14="http://schemas.microsoft.com/office/powerpoint/2010/main" val="338023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EB381A-F1FC-41F6-81D0-2D2BEBEFADF0}" type="slidenum">
              <a:rPr lang="en-GB" smtClean="0"/>
              <a:t>16</a:t>
            </a:fld>
            <a:endParaRPr lang="en-GB"/>
          </a:p>
        </p:txBody>
      </p:sp>
    </p:spTree>
    <p:extLst>
      <p:ext uri="{BB962C8B-B14F-4D97-AF65-F5344CB8AC3E}">
        <p14:creationId xmlns:p14="http://schemas.microsoft.com/office/powerpoint/2010/main" val="3195967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7A3CA4-9584-4B69-B173-9A872E49AD1C}"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231538247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A3CA4-9584-4B69-B173-9A872E49AD1C}"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95729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A3CA4-9584-4B69-B173-9A872E49AD1C}"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2846111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A3CA4-9584-4B69-B173-9A872E49AD1C}"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17AA4-09DB-4845-966B-66073ACFC986}"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761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A3CA4-9584-4B69-B173-9A872E49AD1C}"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728275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17A3CA4-9584-4B69-B173-9A872E49AD1C}" type="datetimeFigureOut">
              <a:rPr lang="en-GB" smtClean="0"/>
              <a:t>23/09/2019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2897545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17A3CA4-9584-4B69-B173-9A872E49AD1C}" type="datetimeFigureOut">
              <a:rPr lang="en-GB" smtClean="0"/>
              <a:t>23/09/2019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4179876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7A3CA4-9584-4B69-B173-9A872E49AD1C}"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3074666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7A3CA4-9584-4B69-B173-9A872E49AD1C}"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3718958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7A3CA4-9584-4B69-B173-9A872E49AD1C}"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3224790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A3CA4-9584-4B69-B173-9A872E49AD1C}" type="datetimeFigureOut">
              <a:rPr lang="en-GB" smtClean="0"/>
              <a:t>23/09/2019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383628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7A3CA4-9584-4B69-B173-9A872E49AD1C}"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234426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7A3CA4-9584-4B69-B173-9A872E49AD1C}" type="datetimeFigureOut">
              <a:rPr lang="en-GB" smtClean="0"/>
              <a:t>23/09/2019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162691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7A3CA4-9584-4B69-B173-9A872E49AD1C}" type="datetimeFigureOut">
              <a:rPr lang="en-GB" smtClean="0"/>
              <a:t>23/09/2019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339532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17A3CA4-9584-4B69-B173-9A872E49AD1C}" type="datetimeFigureOut">
              <a:rPr lang="en-GB" smtClean="0"/>
              <a:t>23/09/2019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162430020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A3CA4-9584-4B69-B173-9A872E49AD1C}"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410127533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A3CA4-9584-4B69-B173-9A872E49AD1C}" type="datetimeFigureOut">
              <a:rPr lang="en-GB" smtClean="0"/>
              <a:t>23/09/2019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3D17AA4-09DB-4845-966B-66073ACFC986}" type="slidenum">
              <a:rPr lang="en-GB" smtClean="0"/>
              <a:t>‹#›</a:t>
            </a:fld>
            <a:endParaRPr lang="en-GB"/>
          </a:p>
        </p:txBody>
      </p:sp>
    </p:spTree>
    <p:extLst>
      <p:ext uri="{BB962C8B-B14F-4D97-AF65-F5344CB8AC3E}">
        <p14:creationId xmlns:p14="http://schemas.microsoft.com/office/powerpoint/2010/main" val="296835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17A3CA4-9584-4B69-B173-9A872E49AD1C}" type="datetimeFigureOut">
              <a:rPr lang="en-GB" smtClean="0"/>
              <a:t>23/09/2019</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3D17AA4-09DB-4845-966B-66073ACFC986}" type="slidenum">
              <a:rPr lang="en-GB" smtClean="0"/>
              <a:t>‹#›</a:t>
            </a:fld>
            <a:endParaRPr lang="en-GB"/>
          </a:p>
        </p:txBody>
      </p:sp>
    </p:spTree>
    <p:extLst>
      <p:ext uri="{BB962C8B-B14F-4D97-AF65-F5344CB8AC3E}">
        <p14:creationId xmlns:p14="http://schemas.microsoft.com/office/powerpoint/2010/main" val="415813089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4FED4BE-2493-49AA-8404-0FE039D64F19}"/>
              </a:ext>
            </a:extLst>
          </p:cNvPr>
          <p:cNvPicPr>
            <a:picLocks noChangeAspect="1"/>
          </p:cNvPicPr>
          <p:nvPr/>
        </p:nvPicPr>
        <p:blipFill>
          <a:blip r:embed="rId2"/>
          <a:stretch>
            <a:fillRect/>
          </a:stretch>
        </p:blipFill>
        <p:spPr>
          <a:xfrm>
            <a:off x="69059" y="434188"/>
            <a:ext cx="12122941" cy="6572907"/>
          </a:xfrm>
          <a:prstGeom prst="rect">
            <a:avLst/>
          </a:prstGeom>
        </p:spPr>
      </p:pic>
      <p:sp>
        <p:nvSpPr>
          <p:cNvPr id="3075" name="Text Box 5"/>
          <p:cNvSpPr txBox="1">
            <a:spLocks noChangeArrowheads="1"/>
          </p:cNvSpPr>
          <p:nvPr/>
        </p:nvSpPr>
        <p:spPr bwMode="auto">
          <a:xfrm>
            <a:off x="364204" y="-465792"/>
            <a:ext cx="1182779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GB" altLang="en-US" sz="5400" b="1" dirty="0">
              <a:latin typeface="OpenDyslexic" pitchFamily="50" charset="0"/>
            </a:endParaRPr>
          </a:p>
          <a:p>
            <a:pPr algn="ctr" eaLnBrk="1" hangingPunct="1"/>
            <a:r>
              <a:rPr lang="en-GB" altLang="en-US" sz="5400" b="1" dirty="0">
                <a:latin typeface="OpenDyslexic" pitchFamily="50" charset="0"/>
              </a:rPr>
              <a:t>Year 6 Curriculum Afternoon</a:t>
            </a:r>
          </a:p>
          <a:p>
            <a:pPr algn="r" eaLnBrk="1" hangingPunct="1"/>
            <a:endParaRPr lang="en-GB" altLang="en-US" sz="3600" dirty="0">
              <a:latin typeface="OpenDyslexic" pitchFamily="50" charset="0"/>
            </a:endParaRPr>
          </a:p>
          <a:p>
            <a:pPr algn="r" eaLnBrk="1" hangingPunct="1"/>
            <a:r>
              <a:rPr lang="en-GB" altLang="en-US" sz="3600" dirty="0">
                <a:latin typeface="OpenDyslexic" pitchFamily="50" charset="0"/>
              </a:rPr>
              <a:t>              </a:t>
            </a:r>
          </a:p>
        </p:txBody>
      </p:sp>
      <p:sp>
        <p:nvSpPr>
          <p:cNvPr id="3076" name="Text Box 6"/>
          <p:cNvSpPr txBox="1">
            <a:spLocks noChangeArrowheads="1"/>
          </p:cNvSpPr>
          <p:nvPr/>
        </p:nvSpPr>
        <p:spPr bwMode="auto">
          <a:xfrm>
            <a:off x="5880823" y="5246755"/>
            <a:ext cx="37449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200" dirty="0">
                <a:solidFill>
                  <a:srgbClr val="0066FF"/>
                </a:solidFill>
                <a:latin typeface="OpenDyslexic" pitchFamily="50" charset="0"/>
              </a:rPr>
              <a:t>“Live, Love and Learn like Jesus”</a:t>
            </a:r>
          </a:p>
        </p:txBody>
      </p:sp>
    </p:spTree>
    <p:extLst>
      <p:ext uri="{BB962C8B-B14F-4D97-AF65-F5344CB8AC3E}">
        <p14:creationId xmlns:p14="http://schemas.microsoft.com/office/powerpoint/2010/main" val="2294546827"/>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9569" y="1264436"/>
            <a:ext cx="5574116" cy="3416320"/>
          </a:xfrm>
          <a:prstGeom prst="rect">
            <a:avLst/>
          </a:prstGeom>
          <a:noFill/>
        </p:spPr>
        <p:txBody>
          <a:bodyPr wrap="square" rtlCol="0">
            <a:spAutoFit/>
          </a:bodyPr>
          <a:lstStyle/>
          <a:p>
            <a:r>
              <a:rPr lang="en-GB" dirty="0" smtClean="0">
                <a:solidFill>
                  <a:srgbClr val="7030A0"/>
                </a:solidFill>
                <a:latin typeface="OpenDyslexic" panose="00000500000000000000" pitchFamily="50" charset="0"/>
              </a:rPr>
              <a:t>Ways To Support your child in writing;</a:t>
            </a:r>
          </a:p>
          <a:p>
            <a:endParaRPr lang="en-GB" dirty="0">
              <a:latin typeface="OpenDyslexic" panose="00000500000000000000" pitchFamily="50" charset="0"/>
            </a:endParaRPr>
          </a:p>
          <a:p>
            <a:r>
              <a:rPr lang="en-GB" dirty="0" smtClean="0">
                <a:latin typeface="OpenDyslexic" panose="00000500000000000000" pitchFamily="50" charset="0"/>
              </a:rPr>
              <a:t>Encourage them to write for a variety of purposes</a:t>
            </a:r>
          </a:p>
          <a:p>
            <a:endParaRPr lang="en-GB" dirty="0">
              <a:latin typeface="OpenDyslexic" panose="00000500000000000000" pitchFamily="50" charset="0"/>
            </a:endParaRPr>
          </a:p>
          <a:p>
            <a:r>
              <a:rPr lang="en-GB" dirty="0" smtClean="0">
                <a:latin typeface="OpenDyslexic" panose="00000500000000000000" pitchFamily="50" charset="0"/>
              </a:rPr>
              <a:t>Point out errors in letter formations and capitals – it’s important they don’t become embedded.</a:t>
            </a:r>
          </a:p>
          <a:p>
            <a:endParaRPr lang="en-GB" dirty="0">
              <a:latin typeface="OpenDyslexic" panose="00000500000000000000" pitchFamily="50" charset="0"/>
            </a:endParaRPr>
          </a:p>
          <a:p>
            <a:r>
              <a:rPr lang="en-GB" dirty="0" smtClean="0">
                <a:latin typeface="OpenDyslexic" panose="00000500000000000000" pitchFamily="50" charset="0"/>
              </a:rPr>
              <a:t>Encourage pride in presentation.</a:t>
            </a:r>
          </a:p>
          <a:p>
            <a:endParaRPr lang="en-GB" dirty="0">
              <a:latin typeface="OpenDyslexic" panose="00000500000000000000" pitchFamily="50" charset="0"/>
            </a:endParaRPr>
          </a:p>
          <a:p>
            <a:r>
              <a:rPr lang="en-GB" dirty="0" smtClean="0">
                <a:latin typeface="OpenDyslexic" panose="00000500000000000000" pitchFamily="50" charset="0"/>
              </a:rPr>
              <a:t>Point out punctuation in reading.</a:t>
            </a:r>
            <a:endParaRPr lang="en-GB" dirty="0">
              <a:latin typeface="OpenDyslexic" panose="00000500000000000000" pitchFamily="50" charset="0"/>
            </a:endParaRPr>
          </a:p>
        </p:txBody>
      </p:sp>
      <p:pic>
        <p:nvPicPr>
          <p:cNvPr id="1028" name="Picture 4" descr="Image result for wri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72" y="1848633"/>
            <a:ext cx="3707997" cy="246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73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bwMode="auto">
          <a:xfrm>
            <a:off x="4405313" y="274638"/>
            <a:ext cx="7786687"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dirty="0">
                <a:solidFill>
                  <a:srgbClr val="990033"/>
                </a:solidFill>
                <a:latin typeface="OpenDyslexic" pitchFamily="50" charset="0"/>
              </a:rPr>
              <a:t>MATHS</a:t>
            </a:r>
          </a:p>
        </p:txBody>
      </p:sp>
      <p:sp>
        <p:nvSpPr>
          <p:cNvPr id="22530" name="Rectangle 3"/>
          <p:cNvSpPr>
            <a:spLocks noGrp="1" noChangeArrowheads="1"/>
          </p:cNvSpPr>
          <p:nvPr>
            <p:ph type="body" idx="4294967295"/>
          </p:nvPr>
        </p:nvSpPr>
        <p:spPr bwMode="auto">
          <a:xfrm>
            <a:off x="5053013" y="1125538"/>
            <a:ext cx="7138987" cy="50006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pPr>
              <a:defRPr/>
            </a:pPr>
            <a:r>
              <a:rPr lang="en-GB" altLang="en-US" sz="3000" dirty="0">
                <a:latin typeface="OpenDyslexic" panose="00000500000000000000" pitchFamily="50" charset="0"/>
              </a:rPr>
              <a:t>Mastering </a:t>
            </a:r>
            <a:r>
              <a:rPr lang="en-GB" altLang="en-US" sz="3000" dirty="0">
                <a:solidFill>
                  <a:srgbClr val="C00000"/>
                </a:solidFill>
                <a:latin typeface="OpenDyslexic" panose="00000500000000000000" pitchFamily="50" charset="0"/>
              </a:rPr>
              <a:t>written methods of </a:t>
            </a:r>
            <a:r>
              <a:rPr lang="en-GB" altLang="en-US" sz="3000" dirty="0" smtClean="0">
                <a:solidFill>
                  <a:srgbClr val="C00000"/>
                </a:solidFill>
                <a:latin typeface="OpenDyslexic" panose="00000500000000000000" pitchFamily="50" charset="0"/>
              </a:rPr>
              <a:t>calculation- PLEASE SEE EXAMPLES IN YOUR PACKS.</a:t>
            </a:r>
            <a:endParaRPr lang="en-GB" altLang="en-US" sz="3000" dirty="0">
              <a:latin typeface="OpenDyslexic" panose="00000500000000000000" pitchFamily="50" charset="0"/>
            </a:endParaRPr>
          </a:p>
          <a:p>
            <a:pPr>
              <a:defRPr/>
            </a:pPr>
            <a:r>
              <a:rPr lang="en-GB" altLang="en-US" sz="3000" dirty="0">
                <a:latin typeface="OpenDyslexic" panose="00000500000000000000" pitchFamily="50" charset="0"/>
              </a:rPr>
              <a:t>Instant recall of </a:t>
            </a:r>
            <a:r>
              <a:rPr lang="en-GB" altLang="en-US" sz="3000" dirty="0">
                <a:solidFill>
                  <a:srgbClr val="C00000"/>
                </a:solidFill>
                <a:latin typeface="OpenDyslexic" panose="00000500000000000000" pitchFamily="50" charset="0"/>
              </a:rPr>
              <a:t>times tables facts </a:t>
            </a:r>
            <a:r>
              <a:rPr lang="en-GB" altLang="en-US" sz="3000" dirty="0">
                <a:latin typeface="OpenDyslexic" panose="00000500000000000000" pitchFamily="50" charset="0"/>
              </a:rPr>
              <a:t>– this is </a:t>
            </a:r>
            <a:r>
              <a:rPr lang="en-GB" altLang="en-US" sz="3000" b="1" u="sng" dirty="0">
                <a:latin typeface="OpenDyslexic" panose="00000500000000000000" pitchFamily="50" charset="0"/>
              </a:rPr>
              <a:t>crucial</a:t>
            </a:r>
            <a:r>
              <a:rPr lang="en-GB" altLang="en-US" sz="3000" dirty="0">
                <a:latin typeface="OpenDyslexic" panose="00000500000000000000" pitchFamily="50" charset="0"/>
              </a:rPr>
              <a:t> to enable accessing of Y6 curriculum</a:t>
            </a:r>
          </a:p>
          <a:p>
            <a:pPr>
              <a:defRPr/>
            </a:pPr>
            <a:r>
              <a:rPr lang="en-GB" altLang="en-US" sz="3000" dirty="0">
                <a:latin typeface="OpenDyslexic" panose="00000500000000000000" pitchFamily="50" charset="0"/>
              </a:rPr>
              <a:t>Focus on </a:t>
            </a:r>
            <a:r>
              <a:rPr lang="en-GB" altLang="en-US" sz="3000" dirty="0">
                <a:solidFill>
                  <a:srgbClr val="C00000"/>
                </a:solidFill>
                <a:latin typeface="OpenDyslexic" panose="00000500000000000000" pitchFamily="50" charset="0"/>
              </a:rPr>
              <a:t>‘Mastery’ </a:t>
            </a:r>
            <a:r>
              <a:rPr lang="en-GB" altLang="en-US" sz="3000" dirty="0">
                <a:latin typeface="OpenDyslexic" panose="00000500000000000000" pitchFamily="50" charset="0"/>
              </a:rPr>
              <a:t>of skills – depth of understanding through:</a:t>
            </a:r>
          </a:p>
          <a:p>
            <a:pPr marL="0" indent="0">
              <a:buNone/>
              <a:defRPr/>
            </a:pPr>
            <a:endParaRPr lang="en-GB" altLang="en-US" sz="3000" dirty="0">
              <a:latin typeface="OpenDyslexic" panose="00000500000000000000" pitchFamily="50" charset="0"/>
            </a:endParaRPr>
          </a:p>
          <a:p>
            <a:pPr>
              <a:defRPr/>
            </a:pPr>
            <a:r>
              <a:rPr lang="en-GB" altLang="en-US" sz="3000" b="1" i="1" dirty="0">
                <a:solidFill>
                  <a:srgbClr val="0070C0"/>
                </a:solidFill>
                <a:latin typeface="OpenDyslexic" panose="00000500000000000000" pitchFamily="50" charset="0"/>
              </a:rPr>
              <a:t>Fluency</a:t>
            </a:r>
            <a:r>
              <a:rPr lang="en-GB" altLang="en-US" sz="3000" i="1" dirty="0">
                <a:solidFill>
                  <a:srgbClr val="0070C0"/>
                </a:solidFill>
                <a:latin typeface="OpenDyslexic" panose="00000500000000000000" pitchFamily="50" charset="0"/>
              </a:rPr>
              <a:t> – accuracy, speed, efficiency of methods</a:t>
            </a:r>
          </a:p>
          <a:p>
            <a:pPr>
              <a:defRPr/>
            </a:pPr>
            <a:r>
              <a:rPr lang="en-GB" altLang="en-US" sz="3000" b="1" i="1" dirty="0">
                <a:solidFill>
                  <a:srgbClr val="0070C0"/>
                </a:solidFill>
                <a:latin typeface="OpenDyslexic" panose="00000500000000000000" pitchFamily="50" charset="0"/>
              </a:rPr>
              <a:t>Reasoning</a:t>
            </a:r>
            <a:r>
              <a:rPr lang="en-GB" altLang="en-US" sz="3000" i="1" dirty="0">
                <a:solidFill>
                  <a:srgbClr val="0070C0"/>
                </a:solidFill>
                <a:latin typeface="OpenDyslexic" panose="00000500000000000000" pitchFamily="50" charset="0"/>
              </a:rPr>
              <a:t> – talking about concept, recognising misconceptions, true/false</a:t>
            </a:r>
          </a:p>
          <a:p>
            <a:pPr>
              <a:defRPr/>
            </a:pPr>
            <a:r>
              <a:rPr lang="en-GB" altLang="en-US" sz="3000" b="1" i="1" dirty="0">
                <a:solidFill>
                  <a:srgbClr val="0070C0"/>
                </a:solidFill>
                <a:latin typeface="OpenDyslexic" panose="00000500000000000000" pitchFamily="50" charset="0"/>
              </a:rPr>
              <a:t>Problem Solving </a:t>
            </a:r>
            <a:r>
              <a:rPr lang="en-GB" altLang="en-US" sz="3000" i="1" dirty="0">
                <a:solidFill>
                  <a:srgbClr val="0070C0"/>
                </a:solidFill>
                <a:latin typeface="OpenDyslexic" panose="00000500000000000000" pitchFamily="50" charset="0"/>
              </a:rPr>
              <a:t>– solving word problems, open ended investigations</a:t>
            </a:r>
          </a:p>
          <a:p>
            <a:pPr marL="0" indent="0">
              <a:buNone/>
              <a:defRPr/>
            </a:pPr>
            <a:r>
              <a:rPr lang="en-GB" altLang="en-US" sz="3000" i="1" dirty="0">
                <a:solidFill>
                  <a:srgbClr val="0070C0"/>
                </a:solidFill>
                <a:latin typeface="OpenDyslexic" panose="00000500000000000000" pitchFamily="50" charset="0"/>
              </a:rPr>
              <a:t>		</a:t>
            </a:r>
            <a:r>
              <a:rPr lang="en-GB" altLang="en-US" sz="2000" i="1" dirty="0">
                <a:solidFill>
                  <a:srgbClr val="0070C0"/>
                </a:solidFill>
                <a:latin typeface="OpenDyslexic" panose="00000500000000000000" pitchFamily="50" charset="0"/>
              </a:rPr>
              <a:t>		</a:t>
            </a:r>
            <a:endParaRPr lang="en-GB" altLang="en-US" sz="1600" dirty="0">
              <a:latin typeface="OpenDyslexic" panose="00000500000000000000" pitchFamily="50" charset="0"/>
            </a:endParaRPr>
          </a:p>
          <a:p>
            <a:pPr>
              <a:defRPr/>
            </a:pPr>
            <a:endParaRPr lang="en-US" altLang="en-US" sz="1600" dirty="0">
              <a:latin typeface="OpenDyslexic" panose="00000500000000000000" pitchFamily="50" charset="0"/>
            </a:endParaRPr>
          </a:p>
        </p:txBody>
      </p:sp>
      <p:pic>
        <p:nvPicPr>
          <p:cNvPr id="3074" name="Picture 2" descr="Image result for maths no background">
            <a:extLst>
              <a:ext uri="{FF2B5EF4-FFF2-40B4-BE49-F238E27FC236}">
                <a16:creationId xmlns="" xmlns:a16="http://schemas.microsoft.com/office/drawing/2014/main" id="{1D0B98D2-50B9-42CD-BD68-01F56BD413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514" y="2087415"/>
            <a:ext cx="3026228" cy="2513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11498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2529"/>
                                        </p:tgtEl>
                                        <p:attrNameLst>
                                          <p:attrName>style.visibility</p:attrName>
                                        </p:attrNameLst>
                                      </p:cBhvr>
                                      <p:to>
                                        <p:strVal val="visible"/>
                                      </p:to>
                                    </p:set>
                                    <p:anim calcmode="discrete" valueType="clr">
                                      <p:cBhvr override="childStyle">
                                        <p:cTn id="7" dur="80"/>
                                        <p:tgtEl>
                                          <p:spTgt spid="2252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29"/>
                                        </p:tgtEl>
                                        <p:attrNameLst>
                                          <p:attrName>fillcolor</p:attrName>
                                        </p:attrNameLst>
                                      </p:cBhvr>
                                      <p:tavLst>
                                        <p:tav tm="0">
                                          <p:val>
                                            <p:clrVal>
                                              <a:schemeClr val="accent2"/>
                                            </p:clrVal>
                                          </p:val>
                                        </p:tav>
                                        <p:tav tm="50000">
                                          <p:val>
                                            <p:clrVal>
                                              <a:schemeClr val="hlink"/>
                                            </p:clrVal>
                                          </p:val>
                                        </p:tav>
                                      </p:tavLst>
                                    </p:anim>
                                    <p:set>
                                      <p:cBhvr>
                                        <p:cTn id="9" dur="80"/>
                                        <p:tgtEl>
                                          <p:spTgt spid="22529"/>
                                        </p:tgtEl>
                                        <p:attrNameLst>
                                          <p:attrName>fill.type</p:attrName>
                                        </p:attrNameLst>
                                      </p:cBhvr>
                                      <p:to>
                                        <p:strVal val="solid"/>
                                      </p:to>
                                    </p:set>
                                  </p:childTnLst>
                                </p:cTn>
                              </p:par>
                            </p:childTnLst>
                          </p:cTn>
                        </p:par>
                        <p:par>
                          <p:cTn id="10" fill="hold" nodeType="afterGroup">
                            <p:stCondLst>
                              <p:cond delay="240"/>
                            </p:stCondLst>
                            <p:childTnLst>
                              <p:par>
                                <p:cTn id="11" presetID="2" presetClass="entr" presetSubtype="4" fill="hold" grpId="0" nodeType="afterEffect">
                                  <p:stCondLst>
                                    <p:cond delay="0"/>
                                  </p:stCondLst>
                                  <p:childTnLst>
                                    <p:set>
                                      <p:cBhvr>
                                        <p:cTn id="12" dur="1" fill="hold">
                                          <p:stCondLst>
                                            <p:cond delay="0"/>
                                          </p:stCondLst>
                                        </p:cTn>
                                        <p:tgtEl>
                                          <p:spTgt spid="22530">
                                            <p:txEl>
                                              <p:pRg st="0" end="0"/>
                                            </p:txEl>
                                          </p:spTgt>
                                        </p:tgtEl>
                                        <p:attrNameLst>
                                          <p:attrName>style.visibility</p:attrName>
                                        </p:attrNameLst>
                                      </p:cBhvr>
                                      <p:to>
                                        <p:strVal val="visible"/>
                                      </p:to>
                                    </p:set>
                                    <p:anim calcmode="lin" valueType="num">
                                      <p:cBhvr additive="base">
                                        <p:cTn id="13" dur="500" fill="hold"/>
                                        <p:tgtEl>
                                          <p:spTgt spid="2253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0">
                                            <p:txEl>
                                              <p:pRg st="1" end="1"/>
                                            </p:txEl>
                                          </p:spTgt>
                                        </p:tgtEl>
                                        <p:attrNameLst>
                                          <p:attrName>style.visibility</p:attrName>
                                        </p:attrNameLst>
                                      </p:cBhvr>
                                      <p:to>
                                        <p:strVal val="visible"/>
                                      </p:to>
                                    </p:set>
                                    <p:anim calcmode="lin" valueType="num">
                                      <p:cBhvr additive="base">
                                        <p:cTn id="19" dur="500" fill="hold"/>
                                        <p:tgtEl>
                                          <p:spTgt spid="2253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0">
                                            <p:txEl>
                                              <p:pRg st="2" end="2"/>
                                            </p:txEl>
                                          </p:spTgt>
                                        </p:tgtEl>
                                        <p:attrNameLst>
                                          <p:attrName>style.visibility</p:attrName>
                                        </p:attrNameLst>
                                      </p:cBhvr>
                                      <p:to>
                                        <p:strVal val="visible"/>
                                      </p:to>
                                    </p:set>
                                    <p:anim calcmode="lin" valueType="num">
                                      <p:cBhvr additive="base">
                                        <p:cTn id="25" dur="500" fill="hold"/>
                                        <p:tgtEl>
                                          <p:spTgt spid="2253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0">
                                            <p:txEl>
                                              <p:pRg st="4" end="4"/>
                                            </p:txEl>
                                          </p:spTgt>
                                        </p:tgtEl>
                                        <p:attrNameLst>
                                          <p:attrName>style.visibility</p:attrName>
                                        </p:attrNameLst>
                                      </p:cBhvr>
                                      <p:to>
                                        <p:strVal val="visible"/>
                                      </p:to>
                                    </p:set>
                                    <p:anim calcmode="lin" valueType="num">
                                      <p:cBhvr additive="base">
                                        <p:cTn id="31" dur="500" fill="hold"/>
                                        <p:tgtEl>
                                          <p:spTgt spid="2253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0">
                                            <p:txEl>
                                              <p:pRg st="5" end="5"/>
                                            </p:txEl>
                                          </p:spTgt>
                                        </p:tgtEl>
                                        <p:attrNameLst>
                                          <p:attrName>style.visibility</p:attrName>
                                        </p:attrNameLst>
                                      </p:cBhvr>
                                      <p:to>
                                        <p:strVal val="visible"/>
                                      </p:to>
                                    </p:set>
                                    <p:anim calcmode="lin" valueType="num">
                                      <p:cBhvr additive="base">
                                        <p:cTn id="37" dur="500" fill="hold"/>
                                        <p:tgtEl>
                                          <p:spTgt spid="2253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30">
                                            <p:txEl>
                                              <p:pRg st="6" end="6"/>
                                            </p:txEl>
                                          </p:spTgt>
                                        </p:tgtEl>
                                        <p:attrNameLst>
                                          <p:attrName>style.visibility</p:attrName>
                                        </p:attrNameLst>
                                      </p:cBhvr>
                                      <p:to>
                                        <p:strVal val="visible"/>
                                      </p:to>
                                    </p:set>
                                    <p:anim calcmode="lin" valueType="num">
                                      <p:cBhvr additive="base">
                                        <p:cTn id="43" dur="500" fill="hold"/>
                                        <p:tgtEl>
                                          <p:spTgt spid="2253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530">
                                            <p:txEl>
                                              <p:pRg st="7" end="7"/>
                                            </p:txEl>
                                          </p:spTgt>
                                        </p:tgtEl>
                                        <p:attrNameLst>
                                          <p:attrName>style.visibility</p:attrName>
                                        </p:attrNameLst>
                                      </p:cBhvr>
                                      <p:to>
                                        <p:strVal val="visible"/>
                                      </p:to>
                                    </p:set>
                                    <p:anim calcmode="lin" valueType="num">
                                      <p:cBhvr additive="base">
                                        <p:cTn id="49" dur="500" fill="hold"/>
                                        <p:tgtEl>
                                          <p:spTgt spid="2253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53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p:bldP spid="2253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bwMode="auto">
          <a:xfrm>
            <a:off x="4332288" y="274638"/>
            <a:ext cx="7859712"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sz="3600" dirty="0">
                <a:solidFill>
                  <a:schemeClr val="accent6">
                    <a:lumMod val="60000"/>
                    <a:lumOff val="40000"/>
                  </a:schemeClr>
                </a:solidFill>
                <a:latin typeface="OpenDyslexic" panose="00000500000000000000" pitchFamily="50" charset="0"/>
              </a:rPr>
              <a:t>The ‘S’ word &amp; Assessment</a:t>
            </a:r>
          </a:p>
        </p:txBody>
      </p:sp>
      <p:sp>
        <p:nvSpPr>
          <p:cNvPr id="24578" name="Rectangle 3"/>
          <p:cNvSpPr>
            <a:spLocks noGrp="1" noChangeArrowheads="1"/>
          </p:cNvSpPr>
          <p:nvPr>
            <p:ph type="body" idx="4294967295"/>
          </p:nvPr>
        </p:nvSpPr>
        <p:spPr bwMode="auto">
          <a:xfrm>
            <a:off x="4981575" y="1216025"/>
            <a:ext cx="7210425" cy="51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nSpc>
                <a:spcPct val="90000"/>
              </a:lnSpc>
              <a:defRPr/>
            </a:pPr>
            <a:r>
              <a:rPr lang="en-US" sz="2400" dirty="0">
                <a:latin typeface="OpenDyslexic" panose="00000500000000000000" pitchFamily="50" charset="0"/>
              </a:rPr>
              <a:t>The </a:t>
            </a:r>
            <a:r>
              <a:rPr lang="en-US" sz="2400" b="1" dirty="0">
                <a:solidFill>
                  <a:srgbClr val="C00000"/>
                </a:solidFill>
                <a:latin typeface="OpenDyslexic" panose="00000500000000000000" pitchFamily="50" charset="0"/>
              </a:rPr>
              <a:t>SATs week</a:t>
            </a:r>
            <a:r>
              <a:rPr lang="en-US" sz="2400" b="1" dirty="0">
                <a:latin typeface="OpenDyslexic" panose="00000500000000000000" pitchFamily="50" charset="0"/>
              </a:rPr>
              <a:t> </a:t>
            </a:r>
            <a:r>
              <a:rPr lang="en-US" sz="2400" dirty="0">
                <a:latin typeface="OpenDyslexic" panose="00000500000000000000" pitchFamily="50" charset="0"/>
              </a:rPr>
              <a:t>is</a:t>
            </a:r>
            <a:r>
              <a:rPr lang="en-GB" sz="2400" dirty="0">
                <a:latin typeface="OpenDyslexic" panose="00000500000000000000" pitchFamily="50" charset="0"/>
              </a:rPr>
              <a:t> </a:t>
            </a:r>
            <a:r>
              <a:rPr lang="en-GB" sz="2400" dirty="0">
                <a:solidFill>
                  <a:srgbClr val="C00000"/>
                </a:solidFill>
                <a:latin typeface="OpenDyslexic" panose="00000500000000000000" pitchFamily="50" charset="0"/>
              </a:rPr>
              <a:t>the week </a:t>
            </a:r>
            <a:r>
              <a:rPr lang="en-GB" sz="2400" dirty="0" smtClean="0">
                <a:solidFill>
                  <a:srgbClr val="C00000"/>
                </a:solidFill>
                <a:latin typeface="OpenDyslexic" panose="00000500000000000000" pitchFamily="50" charset="0"/>
              </a:rPr>
              <a:t>commencing Monday 11</a:t>
            </a:r>
            <a:r>
              <a:rPr lang="en-GB" sz="2400" baseline="30000" dirty="0" smtClean="0">
                <a:solidFill>
                  <a:srgbClr val="C00000"/>
                </a:solidFill>
                <a:latin typeface="OpenDyslexic" panose="00000500000000000000" pitchFamily="50" charset="0"/>
              </a:rPr>
              <a:t>th</a:t>
            </a:r>
            <a:r>
              <a:rPr lang="en-GB" sz="2400" dirty="0" smtClean="0">
                <a:solidFill>
                  <a:srgbClr val="C00000"/>
                </a:solidFill>
                <a:latin typeface="OpenDyslexic" panose="00000500000000000000" pitchFamily="50" charset="0"/>
              </a:rPr>
              <a:t> May.</a:t>
            </a:r>
            <a:r>
              <a:rPr lang="en-US" sz="2400" dirty="0" smtClean="0">
                <a:latin typeface="OpenDyslexic" panose="00000500000000000000" pitchFamily="50" charset="0"/>
              </a:rPr>
              <a:t> </a:t>
            </a:r>
            <a:endParaRPr lang="en-US" sz="2400" dirty="0">
              <a:latin typeface="OpenDyslexic" panose="00000500000000000000" pitchFamily="50" charset="0"/>
            </a:endParaRPr>
          </a:p>
          <a:p>
            <a:pPr marL="0" indent="0">
              <a:lnSpc>
                <a:spcPct val="90000"/>
              </a:lnSpc>
              <a:buNone/>
              <a:defRPr/>
            </a:pPr>
            <a:endParaRPr lang="en-US" sz="2400" dirty="0">
              <a:latin typeface="OpenDyslexic" panose="00000500000000000000" pitchFamily="50" charset="0"/>
            </a:endParaRPr>
          </a:p>
          <a:p>
            <a:pPr>
              <a:lnSpc>
                <a:spcPct val="90000"/>
              </a:lnSpc>
              <a:defRPr/>
            </a:pPr>
            <a:r>
              <a:rPr lang="en-US" sz="2400" dirty="0">
                <a:latin typeface="OpenDyslexic" panose="00000500000000000000" pitchFamily="50" charset="0"/>
              </a:rPr>
              <a:t>Preparation began in Year 5 and will continue throughout Year 6!</a:t>
            </a:r>
          </a:p>
          <a:p>
            <a:pPr>
              <a:lnSpc>
                <a:spcPct val="90000"/>
              </a:lnSpc>
              <a:defRPr/>
            </a:pPr>
            <a:endParaRPr lang="en-US" sz="2400" dirty="0">
              <a:latin typeface="OpenDyslexic" panose="00000500000000000000" pitchFamily="50" charset="0"/>
            </a:endParaRPr>
          </a:p>
          <a:p>
            <a:pPr>
              <a:lnSpc>
                <a:spcPct val="90000"/>
              </a:lnSpc>
              <a:defRPr/>
            </a:pPr>
            <a:r>
              <a:rPr lang="en-US" sz="2400" dirty="0">
                <a:latin typeface="OpenDyslexic" panose="00000500000000000000" pitchFamily="50" charset="0"/>
              </a:rPr>
              <a:t>A </a:t>
            </a:r>
            <a:r>
              <a:rPr lang="en-US" sz="2400" b="1" dirty="0">
                <a:solidFill>
                  <a:srgbClr val="C00000"/>
                </a:solidFill>
                <a:latin typeface="OpenDyslexic" panose="00000500000000000000" pitchFamily="50" charset="0"/>
              </a:rPr>
              <a:t>SATs workshop </a:t>
            </a:r>
            <a:r>
              <a:rPr lang="en-US" sz="2400" dirty="0">
                <a:latin typeface="OpenDyslexic" panose="00000500000000000000" pitchFamily="50" charset="0"/>
              </a:rPr>
              <a:t>for parents will be held later in the year to give more detailed information about the SATs</a:t>
            </a:r>
          </a:p>
          <a:p>
            <a:pPr>
              <a:lnSpc>
                <a:spcPct val="90000"/>
              </a:lnSpc>
              <a:defRPr/>
            </a:pPr>
            <a:endParaRPr lang="en-US" sz="2400" dirty="0">
              <a:latin typeface="OpenDyslexic" panose="00000500000000000000" pitchFamily="50" charset="0"/>
            </a:endParaRPr>
          </a:p>
          <a:p>
            <a:pPr>
              <a:lnSpc>
                <a:spcPct val="90000"/>
              </a:lnSpc>
              <a:defRPr/>
            </a:pPr>
            <a:r>
              <a:rPr lang="en-US" sz="2400" dirty="0">
                <a:latin typeface="OpenDyslexic" panose="00000500000000000000" pitchFamily="50" charset="0"/>
              </a:rPr>
              <a:t>The school will provide children with </a:t>
            </a:r>
            <a:r>
              <a:rPr lang="en-US" sz="2400" b="1" dirty="0">
                <a:solidFill>
                  <a:srgbClr val="C00000"/>
                </a:solidFill>
                <a:latin typeface="OpenDyslexic" panose="00000500000000000000" pitchFamily="50" charset="0"/>
              </a:rPr>
              <a:t>revision books </a:t>
            </a:r>
            <a:r>
              <a:rPr lang="en-US" sz="2400" dirty="0">
                <a:latin typeface="OpenDyslexic" panose="00000500000000000000" pitchFamily="50" charset="0"/>
              </a:rPr>
              <a:t>later in the year</a:t>
            </a:r>
          </a:p>
          <a:p>
            <a:pPr marL="0" indent="0">
              <a:lnSpc>
                <a:spcPct val="90000"/>
              </a:lnSpc>
              <a:buNone/>
              <a:defRPr/>
            </a:pPr>
            <a:endParaRPr lang="en-US" sz="2400" dirty="0">
              <a:latin typeface="OpenDyslexic" panose="00000500000000000000" pitchFamily="50" charset="0"/>
            </a:endParaRPr>
          </a:p>
          <a:p>
            <a:pPr>
              <a:lnSpc>
                <a:spcPct val="90000"/>
              </a:lnSpc>
              <a:defRPr/>
            </a:pPr>
            <a:r>
              <a:rPr lang="en-US" sz="2400" dirty="0">
                <a:latin typeface="OpenDyslexic" panose="00000500000000000000" pitchFamily="50" charset="0"/>
              </a:rPr>
              <a:t>Boosting opportunities</a:t>
            </a:r>
          </a:p>
          <a:p>
            <a:pPr>
              <a:lnSpc>
                <a:spcPct val="90000"/>
              </a:lnSpc>
              <a:defRPr/>
            </a:pPr>
            <a:endParaRPr lang="en-US" sz="2400" dirty="0">
              <a:latin typeface="OpenDyslexic" panose="00000500000000000000" pitchFamily="50" charset="0"/>
            </a:endParaRPr>
          </a:p>
          <a:p>
            <a:pPr>
              <a:lnSpc>
                <a:spcPct val="90000"/>
              </a:lnSpc>
              <a:defRPr/>
            </a:pPr>
            <a:endParaRPr lang="en-US" sz="1800" dirty="0">
              <a:latin typeface="OpenDyslexic" panose="00000500000000000000" pitchFamily="50" charset="0"/>
            </a:endParaRPr>
          </a:p>
          <a:p>
            <a:pPr>
              <a:lnSpc>
                <a:spcPct val="90000"/>
              </a:lnSpc>
              <a:defRPr/>
            </a:pPr>
            <a:endParaRPr lang="en-US" sz="1800" dirty="0">
              <a:latin typeface="OpenDyslexic" panose="00000500000000000000" pitchFamily="50" charset="0"/>
            </a:endParaRPr>
          </a:p>
          <a:p>
            <a:pPr marL="0" indent="0">
              <a:buNone/>
              <a:defRPr/>
            </a:pPr>
            <a:endParaRPr lang="en-US" sz="1800" dirty="0">
              <a:latin typeface="OpenDyslexic" panose="00000500000000000000" pitchFamily="50" charset="0"/>
            </a:endParaRPr>
          </a:p>
        </p:txBody>
      </p:sp>
      <p:pic>
        <p:nvPicPr>
          <p:cNvPr id="4098" name="Picture 2" descr="Image result for happy child no background">
            <a:extLst>
              <a:ext uri="{FF2B5EF4-FFF2-40B4-BE49-F238E27FC236}">
                <a16:creationId xmlns="" xmlns:a16="http://schemas.microsoft.com/office/drawing/2014/main" id="{9BBDDA4A-CDD4-4857-98B8-9C014F6FF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6289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4577"/>
                                        </p:tgtEl>
                                        <p:attrNameLst>
                                          <p:attrName>style.visibility</p:attrName>
                                        </p:attrNameLst>
                                      </p:cBhvr>
                                      <p:to>
                                        <p:strVal val="visible"/>
                                      </p:to>
                                    </p:set>
                                    <p:anim calcmode="discrete" valueType="clr">
                                      <p:cBhvr override="childStyle">
                                        <p:cTn id="7" dur="80"/>
                                        <p:tgtEl>
                                          <p:spTgt spid="245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7"/>
                                        </p:tgtEl>
                                        <p:attrNameLst>
                                          <p:attrName>fillcolor</p:attrName>
                                        </p:attrNameLst>
                                      </p:cBhvr>
                                      <p:tavLst>
                                        <p:tav tm="0">
                                          <p:val>
                                            <p:clrVal>
                                              <a:schemeClr val="accent2"/>
                                            </p:clrVal>
                                          </p:val>
                                        </p:tav>
                                        <p:tav tm="50000">
                                          <p:val>
                                            <p:clrVal>
                                              <a:schemeClr val="hlink"/>
                                            </p:clrVal>
                                          </p:val>
                                        </p:tav>
                                      </p:tavLst>
                                    </p:anim>
                                    <p:set>
                                      <p:cBhvr>
                                        <p:cTn id="9" dur="80"/>
                                        <p:tgtEl>
                                          <p:spTgt spid="24577"/>
                                        </p:tgtEl>
                                        <p:attrNameLst>
                                          <p:attrName>fill.type</p:attrName>
                                        </p:attrNameLst>
                                      </p:cBhvr>
                                      <p:to>
                                        <p:strVal val="solid"/>
                                      </p:to>
                                    </p:set>
                                  </p:childTnLst>
                                </p:cTn>
                              </p:par>
                            </p:childTnLst>
                          </p:cTn>
                        </p:par>
                        <p:par>
                          <p:cTn id="10" fill="hold" nodeType="afterGroup">
                            <p:stCondLst>
                              <p:cond delay="880"/>
                            </p:stCondLst>
                            <p:childTnLst>
                              <p:par>
                                <p:cTn id="11" presetID="2" presetClass="entr" presetSubtype="4" fill="hold" grpId="0" nodeType="afterEffect">
                                  <p:stCondLst>
                                    <p:cond delay="0"/>
                                  </p:stCondLst>
                                  <p:childTnLst>
                                    <p:set>
                                      <p:cBhvr>
                                        <p:cTn id="12" dur="1" fill="hold">
                                          <p:stCondLst>
                                            <p:cond delay="0"/>
                                          </p:stCondLst>
                                        </p:cTn>
                                        <p:tgtEl>
                                          <p:spTgt spid="24578">
                                            <p:txEl>
                                              <p:pRg st="0" end="0"/>
                                            </p:txEl>
                                          </p:spTgt>
                                        </p:tgtEl>
                                        <p:attrNameLst>
                                          <p:attrName>style.visibility</p:attrName>
                                        </p:attrNameLst>
                                      </p:cBhvr>
                                      <p:to>
                                        <p:strVal val="visible"/>
                                      </p:to>
                                    </p:set>
                                    <p:anim calcmode="lin" valueType="num">
                                      <p:cBhvr additive="base">
                                        <p:cTn id="13" dur="5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8">
                                            <p:txEl>
                                              <p:pRg st="2" end="2"/>
                                            </p:txEl>
                                          </p:spTgt>
                                        </p:tgtEl>
                                        <p:attrNameLst>
                                          <p:attrName>style.visibility</p:attrName>
                                        </p:attrNameLst>
                                      </p:cBhvr>
                                      <p:to>
                                        <p:strVal val="visible"/>
                                      </p:to>
                                    </p:set>
                                    <p:anim calcmode="lin" valueType="num">
                                      <p:cBhvr additive="base">
                                        <p:cTn id="19" dur="5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8">
                                            <p:txEl>
                                              <p:pRg st="4" end="4"/>
                                            </p:txEl>
                                          </p:spTgt>
                                        </p:tgtEl>
                                        <p:attrNameLst>
                                          <p:attrName>style.visibility</p:attrName>
                                        </p:attrNameLst>
                                      </p:cBhvr>
                                      <p:to>
                                        <p:strVal val="visible"/>
                                      </p:to>
                                    </p:set>
                                    <p:anim calcmode="lin" valueType="num">
                                      <p:cBhvr additive="base">
                                        <p:cTn id="25" dur="500" fill="hold"/>
                                        <p:tgtEl>
                                          <p:spTgt spid="245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8">
                                            <p:txEl>
                                              <p:pRg st="6" end="6"/>
                                            </p:txEl>
                                          </p:spTgt>
                                        </p:tgtEl>
                                        <p:attrNameLst>
                                          <p:attrName>style.visibility</p:attrName>
                                        </p:attrNameLst>
                                      </p:cBhvr>
                                      <p:to>
                                        <p:strVal val="visible"/>
                                      </p:to>
                                    </p:set>
                                    <p:anim calcmode="lin" valueType="num">
                                      <p:cBhvr additive="base">
                                        <p:cTn id="31" dur="500" fill="hold"/>
                                        <p:tgtEl>
                                          <p:spTgt spid="2457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578">
                                            <p:txEl>
                                              <p:pRg st="8" end="8"/>
                                            </p:txEl>
                                          </p:spTgt>
                                        </p:tgtEl>
                                        <p:attrNameLst>
                                          <p:attrName>style.visibility</p:attrName>
                                        </p:attrNameLst>
                                      </p:cBhvr>
                                      <p:to>
                                        <p:strVal val="visible"/>
                                      </p:to>
                                    </p:set>
                                    <p:anim calcmode="lin" valueType="num">
                                      <p:cBhvr additive="base">
                                        <p:cTn id="37" dur="500" fill="hold"/>
                                        <p:tgtEl>
                                          <p:spTgt spid="2457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7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 xmlns:a16="http://schemas.microsoft.com/office/drawing/2014/main" id="{9F804E46-AE42-4ADF-A9D8-FF81D6F2A05F}"/>
              </a:ext>
            </a:extLst>
          </p:cNvPr>
          <p:cNvSpPr txBox="1">
            <a:spLocks noChangeArrowheads="1"/>
          </p:cNvSpPr>
          <p:nvPr/>
        </p:nvSpPr>
        <p:spPr bwMode="auto">
          <a:xfrm>
            <a:off x="3592514" y="1196976"/>
            <a:ext cx="7075487" cy="51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800">
              <a:solidFill>
                <a:schemeClr val="accent6">
                  <a:lumMod val="60000"/>
                  <a:lumOff val="40000"/>
                </a:schemeClr>
              </a:solidFill>
              <a:latin typeface="OpenDyslexic" panose="00000500000000000000" pitchFamily="50" charset="0"/>
            </a:endParaRPr>
          </a:p>
          <a:p>
            <a:pPr>
              <a:defRPr/>
            </a:pPr>
            <a:endParaRPr lang="en-US" sz="1800">
              <a:solidFill>
                <a:schemeClr val="accent6">
                  <a:lumMod val="60000"/>
                  <a:lumOff val="40000"/>
                </a:schemeClr>
              </a:solidFill>
              <a:latin typeface="OpenDyslexic" panose="00000500000000000000" pitchFamily="50" charset="0"/>
            </a:endParaRPr>
          </a:p>
          <a:p>
            <a:pPr marL="0" indent="0">
              <a:buFont typeface="Arial" panose="020B0604020202020204" pitchFamily="34" charset="0"/>
              <a:buNone/>
              <a:defRPr/>
            </a:pPr>
            <a:endParaRPr lang="en-US" sz="1800" dirty="0">
              <a:solidFill>
                <a:schemeClr val="accent6">
                  <a:lumMod val="60000"/>
                  <a:lumOff val="40000"/>
                </a:schemeClr>
              </a:solidFill>
              <a:latin typeface="OpenDyslexic" panose="00000500000000000000" pitchFamily="50" charset="0"/>
            </a:endParaRPr>
          </a:p>
        </p:txBody>
      </p:sp>
      <p:sp>
        <p:nvSpPr>
          <p:cNvPr id="4" name="Rectangle 3">
            <a:extLst>
              <a:ext uri="{FF2B5EF4-FFF2-40B4-BE49-F238E27FC236}">
                <a16:creationId xmlns="" xmlns:a16="http://schemas.microsoft.com/office/drawing/2014/main" id="{1B9B20C1-2AD7-4370-9611-E68356FFDEF2}"/>
              </a:ext>
            </a:extLst>
          </p:cNvPr>
          <p:cNvSpPr txBox="1">
            <a:spLocks noChangeArrowheads="1"/>
          </p:cNvSpPr>
          <p:nvPr/>
        </p:nvSpPr>
        <p:spPr bwMode="auto">
          <a:xfrm>
            <a:off x="3759716" y="1465416"/>
            <a:ext cx="7596793" cy="51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fontAlgn="base">
              <a:spcBef>
                <a:spcPct val="20000"/>
              </a:spcBef>
              <a:spcAft>
                <a:spcPct val="0"/>
              </a:spcAft>
              <a:buChar char="»"/>
              <a:defRPr sz="2000">
                <a:solidFill>
                  <a:srgbClr val="FFFF00"/>
                </a:solidFill>
                <a:latin typeface="+mn-lt"/>
              </a:defRPr>
            </a:lvl6pPr>
            <a:lvl7pPr marL="2971800" indent="-228600" algn="l" rtl="0" fontAlgn="base">
              <a:spcBef>
                <a:spcPct val="20000"/>
              </a:spcBef>
              <a:spcAft>
                <a:spcPct val="0"/>
              </a:spcAft>
              <a:buChar char="»"/>
              <a:defRPr sz="2000">
                <a:solidFill>
                  <a:srgbClr val="FFFF00"/>
                </a:solidFill>
                <a:latin typeface="+mn-lt"/>
              </a:defRPr>
            </a:lvl7pPr>
            <a:lvl8pPr marL="3429000" indent="-228600" algn="l" rtl="0" fontAlgn="base">
              <a:spcBef>
                <a:spcPct val="20000"/>
              </a:spcBef>
              <a:spcAft>
                <a:spcPct val="0"/>
              </a:spcAft>
              <a:buChar char="»"/>
              <a:defRPr sz="2000">
                <a:solidFill>
                  <a:srgbClr val="FFFF00"/>
                </a:solidFill>
                <a:latin typeface="+mn-lt"/>
              </a:defRPr>
            </a:lvl8pPr>
            <a:lvl9pPr marL="3886200" indent="-228600" algn="l" rtl="0" fontAlgn="base">
              <a:spcBef>
                <a:spcPct val="20000"/>
              </a:spcBef>
              <a:spcAft>
                <a:spcPct val="0"/>
              </a:spcAft>
              <a:buChar char="»"/>
              <a:defRPr sz="2000">
                <a:solidFill>
                  <a:srgbClr val="FFFF00"/>
                </a:solidFill>
                <a:latin typeface="+mn-lt"/>
              </a:defRPr>
            </a:lvl9pPr>
          </a:lstStyle>
          <a:p>
            <a:pPr marL="0" indent="0">
              <a:lnSpc>
                <a:spcPct val="90000"/>
              </a:lnSpc>
              <a:buNone/>
              <a:defRPr/>
            </a:pPr>
            <a:r>
              <a:rPr lang="en-US" sz="2800" b="1" u="sng" kern="0" dirty="0">
                <a:solidFill>
                  <a:srgbClr val="C00000"/>
                </a:solidFill>
                <a:latin typeface="OpenDyslexic" panose="00000500000000000000" pitchFamily="50" charset="0"/>
              </a:rPr>
              <a:t>Anxiety is a normal and essential aspect of being human…</a:t>
            </a:r>
          </a:p>
          <a:p>
            <a:pPr marL="0" indent="0">
              <a:lnSpc>
                <a:spcPct val="90000"/>
              </a:lnSpc>
              <a:buNone/>
              <a:defRPr/>
            </a:pPr>
            <a:endParaRPr lang="en-US" sz="2800" b="1" u="sng" kern="0" dirty="0">
              <a:solidFill>
                <a:srgbClr val="C00000"/>
              </a:solidFill>
              <a:latin typeface="OpenDyslexic" panose="00000500000000000000" pitchFamily="50" charset="0"/>
            </a:endParaRPr>
          </a:p>
          <a:p>
            <a:pPr marL="0" indent="0">
              <a:lnSpc>
                <a:spcPct val="90000"/>
              </a:lnSpc>
              <a:buNone/>
              <a:defRPr/>
            </a:pPr>
            <a:r>
              <a:rPr lang="en-US" sz="2800" b="1" kern="0" dirty="0">
                <a:solidFill>
                  <a:srgbClr val="C00000"/>
                </a:solidFill>
                <a:latin typeface="OpenDyslexic" panose="00000500000000000000" pitchFamily="50" charset="0"/>
              </a:rPr>
              <a:t>but sometimes it is useful to know strategies which can help in coping with a worried feeling.</a:t>
            </a:r>
            <a:endParaRPr lang="en-US" sz="2800" kern="0" dirty="0">
              <a:solidFill>
                <a:schemeClr val="accent6">
                  <a:lumMod val="60000"/>
                  <a:lumOff val="40000"/>
                </a:schemeClr>
              </a:solidFill>
              <a:latin typeface="OpenDyslexic" panose="00000500000000000000" pitchFamily="50" charset="0"/>
            </a:endParaRPr>
          </a:p>
          <a:p>
            <a:pPr>
              <a:lnSpc>
                <a:spcPct val="90000"/>
              </a:lnSpc>
              <a:defRPr/>
            </a:pPr>
            <a:r>
              <a:rPr lang="en-US" sz="2800" kern="0" dirty="0">
                <a:solidFill>
                  <a:srgbClr val="0070C0"/>
                </a:solidFill>
                <a:latin typeface="OpenDyslexic" panose="00000500000000000000" pitchFamily="50" charset="0"/>
              </a:rPr>
              <a:t>Distractions – 5, 4, 3, 2, 1 senses</a:t>
            </a:r>
          </a:p>
          <a:p>
            <a:pPr>
              <a:lnSpc>
                <a:spcPct val="90000"/>
              </a:lnSpc>
              <a:defRPr/>
            </a:pPr>
            <a:r>
              <a:rPr lang="en-US" sz="2800" kern="0" dirty="0">
                <a:solidFill>
                  <a:srgbClr val="0070C0"/>
                </a:solidFill>
                <a:latin typeface="OpenDyslexic" panose="00000500000000000000" pitchFamily="50" charset="0"/>
              </a:rPr>
              <a:t>Breathing</a:t>
            </a:r>
          </a:p>
          <a:p>
            <a:pPr>
              <a:lnSpc>
                <a:spcPct val="90000"/>
              </a:lnSpc>
              <a:defRPr/>
            </a:pPr>
            <a:r>
              <a:rPr lang="en-US" sz="2800" kern="0" dirty="0">
                <a:solidFill>
                  <a:srgbClr val="0070C0"/>
                </a:solidFill>
                <a:latin typeface="OpenDyslexic" panose="00000500000000000000" pitchFamily="50" charset="0"/>
              </a:rPr>
              <a:t>Hopeful reminders</a:t>
            </a:r>
          </a:p>
          <a:p>
            <a:pPr>
              <a:lnSpc>
                <a:spcPct val="90000"/>
              </a:lnSpc>
              <a:defRPr/>
            </a:pPr>
            <a:r>
              <a:rPr lang="en-US" sz="2800" kern="0" dirty="0">
                <a:solidFill>
                  <a:srgbClr val="0070C0"/>
                </a:solidFill>
                <a:latin typeface="OpenDyslexic" panose="00000500000000000000" pitchFamily="50" charset="0"/>
              </a:rPr>
              <a:t>Alternative ways of thinking</a:t>
            </a:r>
          </a:p>
          <a:p>
            <a:pPr>
              <a:lnSpc>
                <a:spcPct val="90000"/>
              </a:lnSpc>
              <a:defRPr/>
            </a:pPr>
            <a:r>
              <a:rPr lang="en-US" sz="2800" kern="0" dirty="0">
                <a:solidFill>
                  <a:srgbClr val="0070C0"/>
                </a:solidFill>
                <a:latin typeface="OpenDyslexic" panose="00000500000000000000" pitchFamily="50" charset="0"/>
              </a:rPr>
              <a:t>Take 15</a:t>
            </a:r>
          </a:p>
          <a:p>
            <a:pPr>
              <a:lnSpc>
                <a:spcPct val="90000"/>
              </a:lnSpc>
              <a:defRPr/>
            </a:pPr>
            <a:r>
              <a:rPr lang="en-US" sz="2800" kern="0" dirty="0">
                <a:solidFill>
                  <a:srgbClr val="0070C0"/>
                </a:solidFill>
                <a:latin typeface="OpenDyslexic" panose="00000500000000000000" pitchFamily="50" charset="0"/>
              </a:rPr>
              <a:t>ELSA</a:t>
            </a:r>
          </a:p>
          <a:p>
            <a:pPr>
              <a:lnSpc>
                <a:spcPct val="90000"/>
              </a:lnSpc>
              <a:defRPr/>
            </a:pPr>
            <a:endParaRPr lang="en-US" sz="1600" kern="0" dirty="0">
              <a:solidFill>
                <a:schemeClr val="accent6">
                  <a:lumMod val="60000"/>
                  <a:lumOff val="40000"/>
                </a:schemeClr>
              </a:solidFill>
              <a:latin typeface="OpenDyslexic" panose="00000500000000000000" pitchFamily="50" charset="0"/>
            </a:endParaRPr>
          </a:p>
          <a:p>
            <a:pPr marL="0" indent="0">
              <a:lnSpc>
                <a:spcPct val="90000"/>
              </a:lnSpc>
              <a:buNone/>
              <a:defRPr/>
            </a:pPr>
            <a:endParaRPr lang="en-US" sz="1600" kern="0" dirty="0">
              <a:solidFill>
                <a:schemeClr val="accent6">
                  <a:lumMod val="60000"/>
                  <a:lumOff val="40000"/>
                </a:schemeClr>
              </a:solidFill>
              <a:latin typeface="OpenDyslexic" panose="00000500000000000000" pitchFamily="50" charset="0"/>
            </a:endParaRPr>
          </a:p>
        </p:txBody>
      </p:sp>
      <p:sp>
        <p:nvSpPr>
          <p:cNvPr id="5" name="Rectangle 2">
            <a:extLst>
              <a:ext uri="{FF2B5EF4-FFF2-40B4-BE49-F238E27FC236}">
                <a16:creationId xmlns="" xmlns:a16="http://schemas.microsoft.com/office/drawing/2014/main" id="{51758D6B-9B57-402D-8C70-F11464F5F1E4}"/>
              </a:ext>
            </a:extLst>
          </p:cNvPr>
          <p:cNvSpPr txBox="1">
            <a:spLocks noChangeArrowheads="1"/>
          </p:cNvSpPr>
          <p:nvPr/>
        </p:nvSpPr>
        <p:spPr bwMode="auto">
          <a:xfrm>
            <a:off x="3510512" y="398810"/>
            <a:ext cx="8075612" cy="1143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GB" sz="3600" dirty="0">
                <a:solidFill>
                  <a:schemeClr val="accent6">
                    <a:lumMod val="60000"/>
                    <a:lumOff val="40000"/>
                  </a:schemeClr>
                </a:solidFill>
                <a:latin typeface="OpenDyslexic" panose="00000500000000000000" pitchFamily="50" charset="0"/>
              </a:rPr>
              <a:t>Supporting Anxious Learners</a:t>
            </a:r>
          </a:p>
        </p:txBody>
      </p:sp>
      <p:pic>
        <p:nvPicPr>
          <p:cNvPr id="5124" name="Picture 4" descr="Image result for anxious animal">
            <a:extLst>
              <a:ext uri="{FF2B5EF4-FFF2-40B4-BE49-F238E27FC236}">
                <a16:creationId xmlns="" xmlns:a16="http://schemas.microsoft.com/office/drawing/2014/main" id="{F9047076-B54C-4FE3-9FA2-9C13DC4807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26" y="0"/>
            <a:ext cx="3369299" cy="224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9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p:stCondLst>
                              <p:cond delay="1040"/>
                            </p:stCondLst>
                            <p:childTnLst>
                              <p:par>
                                <p:cTn id="11" presetID="2" presetClass="entr" presetSubtype="4"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1115280"/>
          </a:xfrm>
        </p:spPr>
        <p:txBody>
          <a:bodyPr>
            <a:normAutofit fontScale="90000"/>
          </a:bodyPr>
          <a:lstStyle/>
          <a:p>
            <a:r>
              <a:rPr lang="en-GB" dirty="0" smtClean="0">
                <a:solidFill>
                  <a:schemeClr val="tx1"/>
                </a:solidFill>
              </a:rPr>
              <a:t>GUIDANCE ON CHILD ILLNESS AND SCHOOL ATTENDANCE</a:t>
            </a:r>
            <a:br>
              <a:rPr lang="en-GB" dirty="0" smtClean="0">
                <a:solidFill>
                  <a:schemeClr val="tx1"/>
                </a:solidFill>
              </a:rPr>
            </a:br>
            <a:r>
              <a:rPr lang="en-GB" dirty="0" smtClean="0">
                <a:solidFill>
                  <a:schemeClr val="tx1"/>
                </a:solidFill>
              </a:rPr>
              <a:t>Should my child go to school today?</a:t>
            </a:r>
            <a:br>
              <a:rPr lang="en-GB" dirty="0" smtClean="0">
                <a:solidFill>
                  <a:schemeClr val="tx1"/>
                </a:solidFill>
              </a:rPr>
            </a:br>
            <a:endParaRPr lang="en-GB" dirty="0">
              <a:solidFill>
                <a:schemeClr val="tx1"/>
              </a:solidFill>
            </a:endParaRPr>
          </a:p>
        </p:txBody>
      </p:sp>
      <p:sp>
        <p:nvSpPr>
          <p:cNvPr id="3" name="Content Placeholder 2"/>
          <p:cNvSpPr>
            <a:spLocks noGrp="1"/>
          </p:cNvSpPr>
          <p:nvPr>
            <p:ph idx="4294967295"/>
          </p:nvPr>
        </p:nvSpPr>
        <p:spPr>
          <a:xfrm>
            <a:off x="913774" y="1176158"/>
            <a:ext cx="10688417" cy="5039265"/>
          </a:xfrm>
          <a:prstGeom prst="rect">
            <a:avLst/>
          </a:prstGeom>
        </p:spPr>
        <p:txBody>
          <a:bodyPr>
            <a:normAutofit fontScale="25000" lnSpcReduction="20000"/>
          </a:bodyPr>
          <a:lstStyle/>
          <a:p>
            <a:endParaRPr lang="en-GB" dirty="0" smtClean="0"/>
          </a:p>
          <a:p>
            <a:r>
              <a:rPr lang="en-GB" sz="7200" dirty="0" smtClean="0">
                <a:solidFill>
                  <a:schemeClr val="accent6">
                    <a:lumMod val="75000"/>
                  </a:schemeClr>
                </a:solidFill>
              </a:rPr>
              <a:t>As parents, YOU are the best person to make judgments about whether your child is fit to be in school.  However, the Local Authority Educational Welfare Team and Health Service have produced some guidance</a:t>
            </a:r>
            <a:r>
              <a:rPr lang="en-GB" sz="4000" dirty="0" smtClean="0"/>
              <a:t>:</a:t>
            </a:r>
          </a:p>
          <a:p>
            <a:endParaRPr lang="en-GB" sz="4000" dirty="0" smtClean="0"/>
          </a:p>
          <a:p>
            <a:r>
              <a:rPr lang="en-GB" sz="4000" b="1" dirty="0" smtClean="0"/>
              <a:t>HEADACHE, EARACHE AND STOMACH </a:t>
            </a:r>
            <a:r>
              <a:rPr lang="en-GB" sz="4000" b="1" dirty="0" smtClean="0"/>
              <a:t>ACHE</a:t>
            </a:r>
          </a:p>
          <a:p>
            <a:pPr marL="0" indent="0">
              <a:buNone/>
            </a:pPr>
            <a:r>
              <a:rPr lang="en-GB" sz="4000" dirty="0" smtClean="0"/>
              <a:t>Children </a:t>
            </a:r>
            <a:r>
              <a:rPr lang="en-GB" sz="4000" dirty="0" smtClean="0"/>
              <a:t>with mild headache, earache or stomach ache can go to school - just let the staff know that your child feels unwell.</a:t>
            </a:r>
          </a:p>
          <a:p>
            <a:pPr marL="0" indent="0">
              <a:buNone/>
            </a:pPr>
            <a:r>
              <a:rPr lang="en-GB" sz="4000" dirty="0" smtClean="0"/>
              <a:t>Give paracetamol and plenty of fluids to drink before school.</a:t>
            </a:r>
          </a:p>
          <a:p>
            <a:pPr marL="0" indent="0">
              <a:buNone/>
            </a:pPr>
            <a:r>
              <a:rPr lang="en-GB" sz="4000" dirty="0" smtClean="0"/>
              <a:t>After paracetamol, if your child feels better, bring them to </a:t>
            </a:r>
            <a:r>
              <a:rPr lang="en-GB" sz="4000" dirty="0" smtClean="0"/>
              <a:t>school.</a:t>
            </a:r>
          </a:p>
          <a:p>
            <a:pPr marL="0" indent="0">
              <a:buNone/>
            </a:pPr>
            <a:r>
              <a:rPr lang="en-GB" sz="4000" dirty="0" smtClean="0"/>
              <a:t>If </a:t>
            </a:r>
            <a:r>
              <a:rPr lang="en-GB" sz="4000" dirty="0" smtClean="0"/>
              <a:t>headache, earache or stomach ache persist </a:t>
            </a:r>
            <a:r>
              <a:rPr lang="en-GB" sz="4000" dirty="0" smtClean="0"/>
              <a:t>seek </a:t>
            </a:r>
            <a:r>
              <a:rPr lang="en-GB" sz="4000" dirty="0" smtClean="0"/>
              <a:t>medical advice.</a:t>
            </a:r>
          </a:p>
          <a:p>
            <a:r>
              <a:rPr lang="en-GB" sz="4000" b="1" dirty="0" smtClean="0"/>
              <a:t>HIGH TEMPERATURE</a:t>
            </a:r>
            <a:r>
              <a:rPr lang="en-GB" sz="4000" dirty="0" smtClean="0"/>
              <a:t>	</a:t>
            </a:r>
            <a:endParaRPr lang="en-GB" sz="4000" dirty="0" smtClean="0"/>
          </a:p>
          <a:p>
            <a:pPr marL="0" indent="0">
              <a:buNone/>
            </a:pPr>
            <a:r>
              <a:rPr lang="en-GB" sz="4000" dirty="0" smtClean="0"/>
              <a:t>Give </a:t>
            </a:r>
            <a:r>
              <a:rPr lang="en-GB" sz="4000" dirty="0" smtClean="0"/>
              <a:t>paracetamol and plenty of fluids to drink before school.</a:t>
            </a:r>
          </a:p>
          <a:p>
            <a:pPr marL="0" indent="0">
              <a:buNone/>
            </a:pPr>
            <a:r>
              <a:rPr lang="en-GB" sz="4000" dirty="0" smtClean="0"/>
              <a:t>After paracetamol, if your child feels better, bring them to school.</a:t>
            </a:r>
          </a:p>
          <a:p>
            <a:pPr marL="0" indent="0">
              <a:buNone/>
            </a:pPr>
            <a:r>
              <a:rPr lang="en-GB" sz="4000" dirty="0" smtClean="0"/>
              <a:t>If the child’s high temperature persists for 3 days or more, seek medical advice.</a:t>
            </a:r>
          </a:p>
          <a:p>
            <a:r>
              <a:rPr lang="en-GB" sz="4000" b="1" dirty="0" smtClean="0"/>
              <a:t>COUGHS AND COLDS</a:t>
            </a:r>
            <a:r>
              <a:rPr lang="en-GB" sz="4000" dirty="0" smtClean="0"/>
              <a:t>	</a:t>
            </a:r>
            <a:endParaRPr lang="en-GB" sz="4000" dirty="0" smtClean="0"/>
          </a:p>
          <a:p>
            <a:pPr marL="0" indent="0">
              <a:buNone/>
            </a:pPr>
            <a:r>
              <a:rPr lang="en-GB" sz="4000" dirty="0" smtClean="0"/>
              <a:t>Give </a:t>
            </a:r>
            <a:r>
              <a:rPr lang="en-GB" sz="4000" dirty="0" smtClean="0"/>
              <a:t>paracetamol and plenty of fluids to drink before school.</a:t>
            </a:r>
          </a:p>
          <a:p>
            <a:pPr marL="0" indent="0">
              <a:buNone/>
            </a:pPr>
            <a:r>
              <a:rPr lang="en-GB" sz="4000" dirty="0" smtClean="0"/>
              <a:t>Your child can go to school - just let the staff know that your child feels unwell.</a:t>
            </a:r>
          </a:p>
          <a:p>
            <a:pPr marL="0" indent="0">
              <a:buNone/>
            </a:pPr>
            <a:r>
              <a:rPr lang="en-GB" sz="4000" dirty="0" smtClean="0"/>
              <a:t>If your child is asthmatic, remember that they must have their blue inhaler as they may need it more often.</a:t>
            </a:r>
          </a:p>
          <a:p>
            <a:endParaRPr lang="en-GB" sz="4000" dirty="0" smtClean="0"/>
          </a:p>
        </p:txBody>
      </p:sp>
    </p:spTree>
    <p:extLst>
      <p:ext uri="{BB962C8B-B14F-4D97-AF65-F5344CB8AC3E}">
        <p14:creationId xmlns:p14="http://schemas.microsoft.com/office/powerpoint/2010/main" val="1246205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660" y="629392"/>
            <a:ext cx="9417132" cy="5632311"/>
          </a:xfrm>
          <a:prstGeom prst="rect">
            <a:avLst/>
          </a:prstGeom>
          <a:noFill/>
        </p:spPr>
        <p:txBody>
          <a:bodyPr wrap="square" rtlCol="0">
            <a:spAutoFit/>
          </a:bodyPr>
          <a:lstStyle/>
          <a:p>
            <a:r>
              <a:rPr lang="en-GB" b="1" dirty="0"/>
              <a:t>FLU AND SWINE FLU</a:t>
            </a:r>
            <a:r>
              <a:rPr lang="en-GB" dirty="0"/>
              <a:t>	</a:t>
            </a:r>
            <a:endParaRPr lang="en-GB" dirty="0" smtClean="0"/>
          </a:p>
          <a:p>
            <a:r>
              <a:rPr lang="en-GB" dirty="0" smtClean="0"/>
              <a:t>Children </a:t>
            </a:r>
            <a:r>
              <a:rPr lang="en-GB" dirty="0"/>
              <a:t>should be kept off school until fully recovered - this usually takes up to 5 days.</a:t>
            </a:r>
          </a:p>
          <a:p>
            <a:endParaRPr lang="en-GB" dirty="0"/>
          </a:p>
          <a:p>
            <a:r>
              <a:rPr lang="en-GB" b="1" dirty="0"/>
              <a:t>SORE THROAT, TONSILLITIS AND GLANDULAR FEVER </a:t>
            </a:r>
            <a:endParaRPr lang="en-GB" b="1" dirty="0" smtClean="0"/>
          </a:p>
          <a:p>
            <a:r>
              <a:rPr lang="en-GB" dirty="0" smtClean="0"/>
              <a:t>Give </a:t>
            </a:r>
            <a:r>
              <a:rPr lang="en-GB" dirty="0" err="1"/>
              <a:t>paracetamol</a:t>
            </a:r>
            <a:r>
              <a:rPr lang="en-GB" dirty="0"/>
              <a:t> and plenty of fluids to drink before school.</a:t>
            </a:r>
          </a:p>
          <a:p>
            <a:r>
              <a:rPr lang="en-GB" dirty="0"/>
              <a:t>Your child can go to school - just let the staff know that your child feels unwell.</a:t>
            </a:r>
          </a:p>
          <a:p>
            <a:endParaRPr lang="en-GB" dirty="0"/>
          </a:p>
          <a:p>
            <a:r>
              <a:rPr lang="en-GB" b="1" dirty="0"/>
              <a:t>DIARRHOEA AND VOMITING	</a:t>
            </a:r>
            <a:endParaRPr lang="en-GB" b="1" dirty="0" smtClean="0"/>
          </a:p>
          <a:p>
            <a:r>
              <a:rPr lang="en-GB" dirty="0" smtClean="0"/>
              <a:t>Your </a:t>
            </a:r>
            <a:r>
              <a:rPr lang="en-GB" dirty="0"/>
              <a:t>child should be kept off school at the first signs and can return to school 48hours after the last episode of </a:t>
            </a:r>
            <a:r>
              <a:rPr lang="en-GB" dirty="0" err="1"/>
              <a:t>diarrhea</a:t>
            </a:r>
            <a:r>
              <a:rPr lang="en-GB" dirty="0"/>
              <a:t> and vomiting</a:t>
            </a:r>
            <a:r>
              <a:rPr lang="en-GB" dirty="0" smtClean="0"/>
              <a:t>.</a:t>
            </a:r>
          </a:p>
          <a:p>
            <a:endParaRPr lang="en-GB" dirty="0"/>
          </a:p>
          <a:p>
            <a:pPr lvl="0"/>
            <a:r>
              <a:rPr lang="en-GB" b="1" dirty="0"/>
              <a:t>MEASLES	</a:t>
            </a:r>
            <a:r>
              <a:rPr lang="en-GB" dirty="0"/>
              <a:t>Your child should be kept off school should return 4 days after the rash has STARTED.</a:t>
            </a:r>
          </a:p>
          <a:p>
            <a:pPr lvl="0"/>
            <a:endParaRPr lang="en-GB" dirty="0"/>
          </a:p>
          <a:p>
            <a:pPr lvl="0"/>
            <a:r>
              <a:rPr lang="en-GB" b="1" dirty="0"/>
              <a:t>CHICKEN </a:t>
            </a:r>
            <a:r>
              <a:rPr lang="en-GB" b="1" dirty="0" smtClean="0"/>
              <a:t>POX</a:t>
            </a:r>
            <a:r>
              <a:rPr lang="en-GB" b="1" dirty="0"/>
              <a:t> </a:t>
            </a:r>
            <a:r>
              <a:rPr lang="en-GB" dirty="0" smtClean="0"/>
              <a:t>Your </a:t>
            </a:r>
            <a:r>
              <a:rPr lang="en-GB" dirty="0"/>
              <a:t>child should be kept off school should return 5 days after the rash has STARTED.</a:t>
            </a:r>
          </a:p>
          <a:p>
            <a:pPr lvl="0"/>
            <a:endParaRPr lang="en-GB" dirty="0"/>
          </a:p>
          <a:p>
            <a:pPr lvl="0"/>
            <a:r>
              <a:rPr lang="en-GB" b="1" dirty="0"/>
              <a:t>GERMAN MEASLES	</a:t>
            </a:r>
            <a:endParaRPr lang="en-GB" b="1" dirty="0" smtClean="0"/>
          </a:p>
          <a:p>
            <a:pPr lvl="0"/>
            <a:r>
              <a:rPr lang="en-GB" dirty="0" smtClean="0"/>
              <a:t>Your </a:t>
            </a:r>
            <a:r>
              <a:rPr lang="en-GB" dirty="0"/>
              <a:t>child should be kept off school should return 6 days after the rash has STARTED.</a:t>
            </a:r>
          </a:p>
          <a:p>
            <a:pPr lvl="0"/>
            <a:r>
              <a:rPr lang="en-GB" dirty="0" smtClean="0"/>
              <a:t>(It </a:t>
            </a:r>
            <a:r>
              <a:rPr lang="en-GB" dirty="0"/>
              <a:t>is important to let the school know as there may be pregnant staff members. </a:t>
            </a:r>
          </a:p>
          <a:p>
            <a:endParaRPr lang="en-GB" dirty="0"/>
          </a:p>
          <a:p>
            <a:endParaRPr lang="en-GB" dirty="0"/>
          </a:p>
        </p:txBody>
      </p:sp>
    </p:spTree>
    <p:extLst>
      <p:ext uri="{BB962C8B-B14F-4D97-AF65-F5344CB8AC3E}">
        <p14:creationId xmlns:p14="http://schemas.microsoft.com/office/powerpoint/2010/main" val="1560759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345248" y="-206835"/>
            <a:ext cx="8543245" cy="5039265"/>
          </a:xfrm>
          <a:prstGeom prst="rect">
            <a:avLst/>
          </a:prstGeom>
        </p:spPr>
        <p:txBody>
          <a:bodyPr/>
          <a:lstStyle/>
          <a:p>
            <a:pPr lvl="0"/>
            <a:endParaRPr lang="en-GB" sz="1200" dirty="0"/>
          </a:p>
          <a:p>
            <a:pPr lvl="0"/>
            <a:endParaRPr lang="en-GB" sz="1200" dirty="0"/>
          </a:p>
          <a:p>
            <a:pPr lvl="0"/>
            <a:r>
              <a:rPr lang="en-GB" sz="1200" dirty="0">
                <a:solidFill>
                  <a:srgbClr val="7030A0"/>
                </a:solidFill>
              </a:rPr>
              <a:t>     </a:t>
            </a:r>
            <a:r>
              <a:rPr lang="en-GB" sz="1600" dirty="0">
                <a:solidFill>
                  <a:srgbClr val="7030A0"/>
                </a:solidFill>
              </a:rPr>
              <a:t>The school will contact a parent to come and collect your child if they display signs of illness which makes them feel uncomfortable. </a:t>
            </a:r>
          </a:p>
          <a:p>
            <a:pPr lvl="0"/>
            <a:r>
              <a:rPr lang="en-GB" sz="1600" dirty="0">
                <a:solidFill>
                  <a:srgbClr val="7030A0"/>
                </a:solidFill>
              </a:rPr>
              <a:t>      The school will decide whether or not an absence is authorised. You may be asked to provide medical evidence to support your child’s absence.</a:t>
            </a:r>
          </a:p>
          <a:p>
            <a:pPr lvl="0"/>
            <a:endParaRPr lang="en-GB" sz="1200" dirty="0"/>
          </a:p>
          <a:p>
            <a:pPr lvl="0"/>
            <a:r>
              <a:rPr lang="en-GB" sz="1200" dirty="0"/>
              <a:t>      </a:t>
            </a:r>
            <a:r>
              <a:rPr lang="en-GB" dirty="0"/>
              <a:t>SOMETHING TO THINK ABOUT</a:t>
            </a:r>
            <a:r>
              <a:rPr lang="en-GB" dirty="0" smtClean="0"/>
              <a:t>…..  </a:t>
            </a:r>
            <a:r>
              <a:rPr lang="en-GB" dirty="0"/>
              <a:t>EVERY DAY COUNTS</a:t>
            </a:r>
          </a:p>
          <a:p>
            <a:pPr marL="0" lvl="0" indent="0">
              <a:buNone/>
            </a:pPr>
            <a:r>
              <a:rPr lang="en-GB" dirty="0" smtClean="0"/>
              <a:t> </a:t>
            </a:r>
          </a:p>
          <a:p>
            <a:pPr marL="0" lvl="0" indent="0">
              <a:buNone/>
            </a:pPr>
            <a:r>
              <a:rPr lang="en-GB" dirty="0" smtClean="0"/>
              <a:t>If </a:t>
            </a:r>
            <a:r>
              <a:rPr lang="en-GB" dirty="0"/>
              <a:t>your child has 90% attendance over a school year they will have missed the equivalent of half a day a week.</a:t>
            </a:r>
          </a:p>
          <a:p>
            <a:pPr marL="0" lvl="0" indent="0">
              <a:buNone/>
            </a:pPr>
            <a:endParaRPr lang="en-GB" dirty="0"/>
          </a:p>
          <a:p>
            <a:pPr marL="0" lvl="0" indent="0">
              <a:buNone/>
            </a:pPr>
            <a:r>
              <a:rPr lang="en-GB" dirty="0" smtClean="0"/>
              <a:t> </a:t>
            </a:r>
            <a:r>
              <a:rPr lang="en-GB" dirty="0"/>
              <a:t>If your child has 90% attendance over 5 school years they will have missed the equivalent of half a year of </a:t>
            </a:r>
            <a:r>
              <a:rPr lang="en-GB" dirty="0" smtClean="0"/>
              <a:t> </a:t>
            </a:r>
            <a:r>
              <a:rPr lang="en-GB" dirty="0"/>
              <a:t>school.</a:t>
            </a:r>
          </a:p>
          <a:p>
            <a:pPr lvl="0"/>
            <a:endParaRPr lang="en-GB" dirty="0"/>
          </a:p>
          <a:p>
            <a:pPr lvl="0"/>
            <a:endParaRPr lang="en-GB" sz="1200" dirty="0"/>
          </a:p>
          <a:p>
            <a:endParaRPr lang="en-GB" dirty="0"/>
          </a:p>
        </p:txBody>
      </p:sp>
    </p:spTree>
    <p:extLst>
      <p:ext uri="{BB962C8B-B14F-4D97-AF65-F5344CB8AC3E}">
        <p14:creationId xmlns:p14="http://schemas.microsoft.com/office/powerpoint/2010/main" val="3770573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bwMode="auto">
          <a:xfrm>
            <a:off x="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dirty="0">
                <a:solidFill>
                  <a:srgbClr val="D60093"/>
                </a:solidFill>
                <a:latin typeface="OpenDyslexic" pitchFamily="50" charset="0"/>
              </a:rPr>
              <a:t>Other information</a:t>
            </a:r>
          </a:p>
        </p:txBody>
      </p:sp>
      <p:sp>
        <p:nvSpPr>
          <p:cNvPr id="28674" name="Rectangle 3"/>
          <p:cNvSpPr>
            <a:spLocks noGrp="1" noChangeArrowheads="1"/>
          </p:cNvSpPr>
          <p:nvPr>
            <p:ph type="body" idx="4294967295"/>
          </p:nvPr>
        </p:nvSpPr>
        <p:spPr bwMode="auto">
          <a:xfrm>
            <a:off x="2570255" y="1417638"/>
            <a:ext cx="7308850" cy="43799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a:lnSpc>
                <a:spcPct val="90000"/>
              </a:lnSpc>
              <a:buNone/>
            </a:pPr>
            <a:endParaRPr lang="en-US" altLang="en-US" sz="1600" dirty="0">
              <a:solidFill>
                <a:srgbClr val="D60093"/>
              </a:solidFill>
              <a:latin typeface="OpenDyslexic" pitchFamily="50" charset="0"/>
            </a:endParaRPr>
          </a:p>
          <a:p>
            <a:pPr>
              <a:lnSpc>
                <a:spcPct val="90000"/>
              </a:lnSpc>
            </a:pPr>
            <a:endParaRPr lang="en-US" altLang="en-US" sz="1600" dirty="0">
              <a:latin typeface="OpenDyslexic" pitchFamily="50" charset="0"/>
            </a:endParaRPr>
          </a:p>
          <a:p>
            <a:r>
              <a:rPr lang="en-US" altLang="en-US" sz="1600" dirty="0">
                <a:solidFill>
                  <a:srgbClr val="990000"/>
                </a:solidFill>
                <a:latin typeface="OpenDyslexic" pitchFamily="50" charset="0"/>
              </a:rPr>
              <a:t>Parent volunteers </a:t>
            </a:r>
            <a:r>
              <a:rPr lang="en-US" altLang="en-US" sz="1600" dirty="0">
                <a:latin typeface="OpenDyslexic" pitchFamily="50" charset="0"/>
              </a:rPr>
              <a:t>are always welcome and appreciated, even if it’s 20 minutes once a fortnight listening to some readers!</a:t>
            </a:r>
          </a:p>
          <a:p>
            <a:endParaRPr lang="en-US" altLang="en-US" sz="1600" dirty="0">
              <a:solidFill>
                <a:srgbClr val="D60093"/>
              </a:solidFill>
              <a:latin typeface="OpenDyslexic" pitchFamily="50" charset="0"/>
            </a:endParaRPr>
          </a:p>
          <a:p>
            <a:r>
              <a:rPr lang="en-US" altLang="en-US" sz="1600" dirty="0">
                <a:solidFill>
                  <a:srgbClr val="990000"/>
                </a:solidFill>
                <a:latin typeface="OpenDyslexic" pitchFamily="50" charset="0"/>
              </a:rPr>
              <a:t>Communication:</a:t>
            </a:r>
            <a:r>
              <a:rPr lang="en-US" altLang="en-US" sz="1600" dirty="0">
                <a:latin typeface="OpenDyslexic" pitchFamily="50" charset="0"/>
              </a:rPr>
              <a:t> catch </a:t>
            </a:r>
            <a:r>
              <a:rPr lang="en-US" altLang="en-US" sz="1600" dirty="0" smtClean="0">
                <a:latin typeface="OpenDyslexic" pitchFamily="50" charset="0"/>
              </a:rPr>
              <a:t>US </a:t>
            </a:r>
            <a:r>
              <a:rPr lang="en-US" altLang="en-US" sz="1600" dirty="0">
                <a:latin typeface="OpenDyslexic" pitchFamily="50" charset="0"/>
              </a:rPr>
              <a:t>at the gate, write in the homework diaries, send in a note, phone or email the office for an </a:t>
            </a:r>
            <a:r>
              <a:rPr lang="en-US" altLang="en-US" sz="1600" dirty="0" smtClean="0">
                <a:latin typeface="OpenDyslexic" pitchFamily="50" charset="0"/>
              </a:rPr>
              <a:t>appointment…OUR </a:t>
            </a:r>
            <a:r>
              <a:rPr lang="en-US" altLang="en-US" sz="1600" dirty="0">
                <a:latin typeface="OpenDyslexic" pitchFamily="50" charset="0"/>
              </a:rPr>
              <a:t>door is always open!</a:t>
            </a:r>
          </a:p>
          <a:p>
            <a:endParaRPr lang="en-US" altLang="en-US" sz="1600" dirty="0">
              <a:latin typeface="OpenDyslexic" pitchFamily="50" charset="0"/>
            </a:endParaRPr>
          </a:p>
          <a:p>
            <a:r>
              <a:rPr lang="en-US" altLang="en-US" sz="1600" dirty="0">
                <a:solidFill>
                  <a:srgbClr val="990000"/>
                </a:solidFill>
                <a:latin typeface="OpenDyslexic" pitchFamily="50" charset="0"/>
              </a:rPr>
              <a:t>PTFA and Governors: </a:t>
            </a:r>
            <a:r>
              <a:rPr lang="en-US" altLang="en-US" sz="1600" dirty="0">
                <a:latin typeface="OpenDyslexic" pitchFamily="50" charset="0"/>
              </a:rPr>
              <a:t>if you’d like to get involved, check the PTFA boards or speak to the office to find out more</a:t>
            </a:r>
            <a:r>
              <a:rPr lang="en-US" altLang="en-US" sz="1600" dirty="0" smtClean="0">
                <a:latin typeface="OpenDyslexic" pitchFamily="50" charset="0"/>
              </a:rPr>
              <a:t>.</a:t>
            </a:r>
          </a:p>
          <a:p>
            <a:pPr marL="0" indent="0">
              <a:lnSpc>
                <a:spcPct val="90000"/>
              </a:lnSpc>
              <a:buNone/>
            </a:pPr>
            <a:endParaRPr lang="en-US" altLang="en-US" sz="1600" dirty="0">
              <a:latin typeface="OpenDyslexic" pitchFamily="50" charset="0"/>
            </a:endParaRPr>
          </a:p>
        </p:txBody>
      </p:sp>
    </p:spTree>
    <p:extLst>
      <p:ext uri="{BB962C8B-B14F-4D97-AF65-F5344CB8AC3E}">
        <p14:creationId xmlns:p14="http://schemas.microsoft.com/office/powerpoint/2010/main" val="114237797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8673"/>
                                        </p:tgtEl>
                                        <p:attrNameLst>
                                          <p:attrName>style.visibility</p:attrName>
                                        </p:attrNameLst>
                                      </p:cBhvr>
                                      <p:to>
                                        <p:strVal val="visible"/>
                                      </p:to>
                                    </p:set>
                                    <p:anim calcmode="discrete" valueType="clr">
                                      <p:cBhvr override="childStyle">
                                        <p:cTn id="7" dur="80"/>
                                        <p:tgtEl>
                                          <p:spTgt spid="2867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3"/>
                                        </p:tgtEl>
                                        <p:attrNameLst>
                                          <p:attrName>fillcolor</p:attrName>
                                        </p:attrNameLst>
                                      </p:cBhvr>
                                      <p:tavLst>
                                        <p:tav tm="0">
                                          <p:val>
                                            <p:clrVal>
                                              <a:schemeClr val="accent2"/>
                                            </p:clrVal>
                                          </p:val>
                                        </p:tav>
                                        <p:tav tm="50000">
                                          <p:val>
                                            <p:clrVal>
                                              <a:schemeClr val="hlink"/>
                                            </p:clrVal>
                                          </p:val>
                                        </p:tav>
                                      </p:tavLst>
                                    </p:anim>
                                    <p:set>
                                      <p:cBhvr>
                                        <p:cTn id="9" dur="80"/>
                                        <p:tgtEl>
                                          <p:spTgt spid="28673"/>
                                        </p:tgtEl>
                                        <p:attrNameLst>
                                          <p:attrName>fill.type</p:attrName>
                                        </p:attrNameLst>
                                      </p:cBhvr>
                                      <p:to>
                                        <p:strVal val="solid"/>
                                      </p:to>
                                    </p:set>
                                  </p:childTnLst>
                                </p:cTn>
                              </p:par>
                            </p:childTnLst>
                          </p:cTn>
                        </p:par>
                        <p:par>
                          <p:cTn id="10" fill="hold">
                            <p:stCondLst>
                              <p:cond delay="680"/>
                            </p:stCondLst>
                            <p:childTnLst>
                              <p:par>
                                <p:cTn id="11" presetID="2" presetClass="entr" presetSubtype="4" fill="hold" grpId="0" nodeType="after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anim calcmode="lin" valueType="num">
                                      <p:cBhvr additive="base">
                                        <p:cTn id="13" dur="5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4">
                                            <p:txEl>
                                              <p:pRg st="4" end="4"/>
                                            </p:txEl>
                                          </p:spTgt>
                                        </p:tgtEl>
                                        <p:attrNameLst>
                                          <p:attrName>style.visibility</p:attrName>
                                        </p:attrNameLst>
                                      </p:cBhvr>
                                      <p:to>
                                        <p:strVal val="visible"/>
                                      </p:to>
                                    </p:set>
                                    <p:anim calcmode="lin" valueType="num">
                                      <p:cBhvr additive="base">
                                        <p:cTn id="19" dur="500" fill="hold"/>
                                        <p:tgtEl>
                                          <p:spTgt spid="2867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4">
                                            <p:txEl>
                                              <p:pRg st="6" end="6"/>
                                            </p:txEl>
                                          </p:spTgt>
                                        </p:tgtEl>
                                        <p:attrNameLst>
                                          <p:attrName>style.visibility</p:attrName>
                                        </p:attrNameLst>
                                      </p:cBhvr>
                                      <p:to>
                                        <p:strVal val="visible"/>
                                      </p:to>
                                    </p:set>
                                    <p:anim calcmode="lin" valueType="num">
                                      <p:cBhvr additive="base">
                                        <p:cTn id="25" dur="500" fill="hold"/>
                                        <p:tgtEl>
                                          <p:spTgt spid="2867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P spid="2867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1981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dirty="0" smtClean="0">
                <a:solidFill>
                  <a:srgbClr val="006600"/>
                </a:solidFill>
                <a:latin typeface="OpenDyslexic" panose="00000500000000000000" pitchFamily="50" charset="0"/>
              </a:rPr>
              <a:t>OUR</a:t>
            </a:r>
            <a:r>
              <a:rPr lang="en-GB" altLang="en-US" sz="3600" dirty="0" smtClean="0">
                <a:solidFill>
                  <a:srgbClr val="006600"/>
                </a:solidFill>
                <a:latin typeface="OpenDyslexic" panose="00000500000000000000" pitchFamily="50" charset="0"/>
              </a:rPr>
              <a:t> </a:t>
            </a:r>
            <a:r>
              <a:rPr lang="en-GB" altLang="en-US" sz="3600" dirty="0">
                <a:solidFill>
                  <a:srgbClr val="006600"/>
                </a:solidFill>
                <a:latin typeface="OpenDyslexic" panose="00000500000000000000" pitchFamily="50" charset="0"/>
              </a:rPr>
              <a:t>Teaching </a:t>
            </a:r>
            <a:r>
              <a:rPr lang="en-GB" altLang="en-US" sz="3600" dirty="0" err="1" smtClean="0">
                <a:solidFill>
                  <a:srgbClr val="006600"/>
                </a:solidFill>
                <a:latin typeface="OpenDyslexic" panose="00000500000000000000" pitchFamily="50" charset="0"/>
              </a:rPr>
              <a:t>PhilosophIES</a:t>
            </a:r>
            <a:endParaRPr lang="en-GB" altLang="en-US" sz="3600" dirty="0">
              <a:solidFill>
                <a:srgbClr val="006600"/>
              </a:solidFill>
              <a:latin typeface="OpenDyslexic" panose="00000500000000000000" pitchFamily="50" charset="0"/>
            </a:endParaRPr>
          </a:p>
        </p:txBody>
      </p:sp>
      <p:sp>
        <p:nvSpPr>
          <p:cNvPr id="26626" name="Rectangle 3"/>
          <p:cNvSpPr>
            <a:spLocks noGrp="1" noChangeArrowheads="1"/>
          </p:cNvSpPr>
          <p:nvPr>
            <p:ph sz="quarter" idx="13"/>
          </p:nvPr>
        </p:nvSpPr>
        <p:spPr bwMode="auto">
          <a:xfrm>
            <a:off x="2242499" y="834263"/>
            <a:ext cx="6994525" cy="521811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p>
            <a:pPr marL="0" indent="0" algn="ctr">
              <a:buNone/>
              <a:defRPr/>
            </a:pPr>
            <a:endParaRPr lang="en-US" altLang="en-US" b="1" dirty="0">
              <a:solidFill>
                <a:srgbClr val="C00000"/>
              </a:solidFill>
              <a:latin typeface="Mistral" panose="03090702030407020403" pitchFamily="66" charset="0"/>
            </a:endParaRPr>
          </a:p>
          <a:p>
            <a:pPr>
              <a:defRPr/>
            </a:pPr>
            <a:endParaRPr lang="en-US" altLang="en-US" b="1" dirty="0">
              <a:solidFill>
                <a:srgbClr val="C00000"/>
              </a:solidFill>
              <a:latin typeface="OpenDyslexic" panose="00000500000000000000" pitchFamily="50" charset="0"/>
            </a:endParaRPr>
          </a:p>
          <a:p>
            <a:pPr>
              <a:defRPr/>
            </a:pPr>
            <a:r>
              <a:rPr lang="en-US" altLang="en-US" sz="3200" b="1" dirty="0">
                <a:solidFill>
                  <a:srgbClr val="C00000"/>
                </a:solidFill>
                <a:latin typeface="OpenDyslexic" panose="00000500000000000000" pitchFamily="50" charset="0"/>
              </a:rPr>
              <a:t>Making mistakes is essential!</a:t>
            </a:r>
          </a:p>
          <a:p>
            <a:pPr>
              <a:defRPr/>
            </a:pPr>
            <a:endParaRPr lang="en-US" altLang="en-US" sz="3200" b="1" dirty="0">
              <a:solidFill>
                <a:srgbClr val="C00000"/>
              </a:solidFill>
              <a:latin typeface="OpenDyslexic" panose="00000500000000000000" pitchFamily="50" charset="0"/>
            </a:endParaRPr>
          </a:p>
          <a:p>
            <a:pPr>
              <a:defRPr/>
            </a:pPr>
            <a:r>
              <a:rPr lang="en-US" altLang="en-US" sz="3200" b="1" u="sng" dirty="0">
                <a:solidFill>
                  <a:srgbClr val="C00000"/>
                </a:solidFill>
                <a:latin typeface="OpenDyslexic" panose="00000500000000000000" pitchFamily="50" charset="0"/>
              </a:rPr>
              <a:t>All</a:t>
            </a:r>
            <a:r>
              <a:rPr lang="en-US" altLang="en-US" sz="3200" b="1" dirty="0">
                <a:solidFill>
                  <a:srgbClr val="C00000"/>
                </a:solidFill>
                <a:latin typeface="OpenDyslexic" panose="00000500000000000000" pitchFamily="50" charset="0"/>
              </a:rPr>
              <a:t> can achieve</a:t>
            </a:r>
          </a:p>
          <a:p>
            <a:pPr>
              <a:defRPr/>
            </a:pPr>
            <a:endParaRPr lang="en-US" altLang="en-US" sz="3200" b="1" dirty="0">
              <a:solidFill>
                <a:srgbClr val="C00000"/>
              </a:solidFill>
              <a:latin typeface="OpenDyslexic" panose="00000500000000000000" pitchFamily="50" charset="0"/>
            </a:endParaRPr>
          </a:p>
          <a:p>
            <a:pPr>
              <a:defRPr/>
            </a:pPr>
            <a:r>
              <a:rPr lang="en-US" altLang="en-US" sz="3200" b="1" dirty="0" smtClean="0">
                <a:solidFill>
                  <a:srgbClr val="C00000"/>
                </a:solidFill>
                <a:latin typeface="OpenDyslexic" panose="00000500000000000000" pitchFamily="50" charset="0"/>
              </a:rPr>
              <a:t>INDEPENDENCE and responsibility are key</a:t>
            </a:r>
            <a:endParaRPr lang="en-US" altLang="en-US" sz="3200" b="1" dirty="0">
              <a:solidFill>
                <a:srgbClr val="C00000"/>
              </a:solidFill>
              <a:latin typeface="OpenDyslexic" panose="00000500000000000000" pitchFamily="50" charset="0"/>
            </a:endParaRPr>
          </a:p>
          <a:p>
            <a:pPr>
              <a:defRPr/>
            </a:pPr>
            <a:endParaRPr lang="en-US" altLang="en-US" dirty="0">
              <a:solidFill>
                <a:srgbClr val="00B050"/>
              </a:solidFill>
              <a:latin typeface="Mistral" panose="03090702030407020403" pitchFamily="66" charset="0"/>
            </a:endParaRPr>
          </a:p>
        </p:txBody>
      </p:sp>
    </p:spTree>
    <p:extLst>
      <p:ext uri="{BB962C8B-B14F-4D97-AF65-F5344CB8AC3E}">
        <p14:creationId xmlns:p14="http://schemas.microsoft.com/office/powerpoint/2010/main" val="34732555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6625"/>
                                        </p:tgtEl>
                                        <p:attrNameLst>
                                          <p:attrName>style.visibility</p:attrName>
                                        </p:attrNameLst>
                                      </p:cBhvr>
                                      <p:to>
                                        <p:strVal val="visible"/>
                                      </p:to>
                                    </p:set>
                                    <p:anim calcmode="discrete" valueType="clr">
                                      <p:cBhvr override="childStyle">
                                        <p:cTn id="7" dur="80"/>
                                        <p:tgtEl>
                                          <p:spTgt spid="266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5"/>
                                        </p:tgtEl>
                                        <p:attrNameLst>
                                          <p:attrName>fillcolor</p:attrName>
                                        </p:attrNameLst>
                                      </p:cBhvr>
                                      <p:tavLst>
                                        <p:tav tm="0">
                                          <p:val>
                                            <p:clrVal>
                                              <a:schemeClr val="accent2"/>
                                            </p:clrVal>
                                          </p:val>
                                        </p:tav>
                                        <p:tav tm="50000">
                                          <p:val>
                                            <p:clrVal>
                                              <a:schemeClr val="hlink"/>
                                            </p:clrVal>
                                          </p:val>
                                        </p:tav>
                                      </p:tavLst>
                                    </p:anim>
                                    <p:set>
                                      <p:cBhvr>
                                        <p:cTn id="9" dur="80"/>
                                        <p:tgtEl>
                                          <p:spTgt spid="26625"/>
                                        </p:tgtEl>
                                        <p:attrNameLst>
                                          <p:attrName>fill.type</p:attrName>
                                        </p:attrNameLst>
                                      </p:cBhvr>
                                      <p:to>
                                        <p:strVal val="solid"/>
                                      </p:to>
                                    </p:set>
                                  </p:childTnLst>
                                </p:cTn>
                              </p:par>
                            </p:childTnLst>
                          </p:cTn>
                        </p:par>
                        <p:par>
                          <p:cTn id="10" fill="hold" nodeType="afterGroup">
                            <p:stCondLst>
                              <p:cond delay="960"/>
                            </p:stCondLst>
                            <p:childTnLst>
                              <p:par>
                                <p:cTn id="11" presetID="2" presetClass="entr" presetSubtype="4" fill="hold" grpId="0" nodeType="afterEffect">
                                  <p:stCondLst>
                                    <p:cond delay="0"/>
                                  </p:stCondLst>
                                  <p:childTnLst>
                                    <p:set>
                                      <p:cBhvr>
                                        <p:cTn id="12" dur="1" fill="hold">
                                          <p:stCondLst>
                                            <p:cond delay="0"/>
                                          </p:stCondLst>
                                        </p:cTn>
                                        <p:tgtEl>
                                          <p:spTgt spid="26626">
                                            <p:txEl>
                                              <p:pRg st="2" end="2"/>
                                            </p:txEl>
                                          </p:spTgt>
                                        </p:tgtEl>
                                        <p:attrNameLst>
                                          <p:attrName>style.visibility</p:attrName>
                                        </p:attrNameLst>
                                      </p:cBhvr>
                                      <p:to>
                                        <p:strVal val="visible"/>
                                      </p:to>
                                    </p:set>
                                    <p:anim calcmode="lin" valueType="num">
                                      <p:cBhvr additive="base">
                                        <p:cTn id="13" dur="5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6">
                                            <p:txEl>
                                              <p:pRg st="4" end="4"/>
                                            </p:txEl>
                                          </p:spTgt>
                                        </p:tgtEl>
                                        <p:attrNameLst>
                                          <p:attrName>style.visibility</p:attrName>
                                        </p:attrNameLst>
                                      </p:cBhvr>
                                      <p:to>
                                        <p:strVal val="visible"/>
                                      </p:to>
                                    </p:set>
                                    <p:anim calcmode="lin" valueType="num">
                                      <p:cBhvr additive="base">
                                        <p:cTn id="19" dur="5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6">
                                            <p:txEl>
                                              <p:pRg st="6" end="6"/>
                                            </p:txEl>
                                          </p:spTgt>
                                        </p:tgtEl>
                                        <p:attrNameLst>
                                          <p:attrName>style.visibility</p:attrName>
                                        </p:attrNameLst>
                                      </p:cBhvr>
                                      <p:to>
                                        <p:strVal val="visible"/>
                                      </p:to>
                                    </p:set>
                                    <p:anim calcmode="lin" valueType="num">
                                      <p:cBhvr additive="base">
                                        <p:cTn id="25" dur="500" fill="hold"/>
                                        <p:tgtEl>
                                          <p:spTgt spid="2662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2662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bwMode="auto">
          <a:xfrm>
            <a:off x="2351088" y="274638"/>
            <a:ext cx="7859712"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sz="3600">
                <a:solidFill>
                  <a:srgbClr val="669900"/>
                </a:solidFill>
                <a:latin typeface="OpenDyslexic" pitchFamily="50" charset="0"/>
              </a:rPr>
              <a:t>What to expect in Year 6?</a:t>
            </a:r>
          </a:p>
        </p:txBody>
      </p:sp>
      <p:sp>
        <p:nvSpPr>
          <p:cNvPr id="15362" name="Rectangle 3"/>
          <p:cNvSpPr>
            <a:spLocks noGrp="1" noChangeArrowheads="1"/>
          </p:cNvSpPr>
          <p:nvPr>
            <p:ph sz="quarter" idx="13"/>
          </p:nvPr>
        </p:nvSpPr>
        <p:spPr bwMode="auto">
          <a:xfrm>
            <a:off x="1389413" y="1600200"/>
            <a:ext cx="8821387" cy="48529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nSpc>
                <a:spcPct val="80000"/>
              </a:lnSpc>
              <a:defRPr/>
            </a:pPr>
            <a:r>
              <a:rPr lang="en-US" altLang="en-US" sz="2800" b="1" dirty="0">
                <a:solidFill>
                  <a:srgbClr val="C00000"/>
                </a:solidFill>
                <a:latin typeface="OpenDyslexic" panose="00000500000000000000" pitchFamily="50" charset="0"/>
              </a:rPr>
              <a:t>Further develop independence, </a:t>
            </a:r>
            <a:r>
              <a:rPr lang="en-US" altLang="en-US" sz="2800" b="1" dirty="0" err="1">
                <a:solidFill>
                  <a:srgbClr val="C00000"/>
                </a:solidFill>
                <a:latin typeface="OpenDyslexic" panose="00000500000000000000" pitchFamily="50" charset="0"/>
              </a:rPr>
              <a:t>organisation</a:t>
            </a:r>
            <a:r>
              <a:rPr lang="en-US" altLang="en-US" sz="2800" b="1" dirty="0">
                <a:solidFill>
                  <a:srgbClr val="C00000"/>
                </a:solidFill>
                <a:latin typeface="OpenDyslexic" panose="00000500000000000000" pitchFamily="50" charset="0"/>
              </a:rPr>
              <a:t> and personal responsibility </a:t>
            </a:r>
          </a:p>
          <a:p>
            <a:pPr>
              <a:lnSpc>
                <a:spcPct val="80000"/>
              </a:lnSpc>
              <a:defRPr/>
            </a:pPr>
            <a:endParaRPr lang="en-US" altLang="en-US" sz="2800" dirty="0">
              <a:solidFill>
                <a:srgbClr val="C00000"/>
              </a:solidFill>
              <a:latin typeface="OpenDyslexic" panose="00000500000000000000" pitchFamily="50" charset="0"/>
            </a:endParaRPr>
          </a:p>
          <a:p>
            <a:pPr>
              <a:lnSpc>
                <a:spcPct val="80000"/>
              </a:lnSpc>
              <a:defRPr/>
            </a:pPr>
            <a:r>
              <a:rPr lang="en-US" altLang="en-US" sz="2800" b="1" dirty="0">
                <a:solidFill>
                  <a:srgbClr val="C00000"/>
                </a:solidFill>
                <a:latin typeface="OpenDyslexic" panose="00000500000000000000" pitchFamily="50" charset="0"/>
              </a:rPr>
              <a:t>Growing as learners</a:t>
            </a:r>
          </a:p>
          <a:p>
            <a:pPr>
              <a:lnSpc>
                <a:spcPct val="80000"/>
              </a:lnSpc>
              <a:defRPr/>
            </a:pPr>
            <a:endParaRPr lang="en-US" altLang="en-US" sz="2800" b="1" dirty="0">
              <a:solidFill>
                <a:srgbClr val="C00000"/>
              </a:solidFill>
              <a:latin typeface="OpenDyslexic" panose="00000500000000000000" pitchFamily="50" charset="0"/>
            </a:endParaRPr>
          </a:p>
          <a:p>
            <a:pPr>
              <a:lnSpc>
                <a:spcPct val="80000"/>
              </a:lnSpc>
              <a:defRPr/>
            </a:pPr>
            <a:r>
              <a:rPr lang="en-US" altLang="en-US" sz="2800" b="1" dirty="0">
                <a:solidFill>
                  <a:srgbClr val="C00000"/>
                </a:solidFill>
                <a:latin typeface="OpenDyslexic" panose="00000500000000000000" pitchFamily="50" charset="0"/>
              </a:rPr>
              <a:t>Rights and responsibilities – </a:t>
            </a:r>
            <a:r>
              <a:rPr lang="en-US" altLang="en-US" sz="2800" dirty="0">
                <a:solidFill>
                  <a:srgbClr val="C00000"/>
                </a:solidFill>
                <a:latin typeface="OpenDyslexic" panose="00000500000000000000" pitchFamily="50" charset="0"/>
              </a:rPr>
              <a:t>prefects, year 1 buddies, sports leaders, sunshine </a:t>
            </a:r>
            <a:r>
              <a:rPr lang="en-US" altLang="en-US" sz="2800" dirty="0" smtClean="0">
                <a:solidFill>
                  <a:srgbClr val="C00000"/>
                </a:solidFill>
                <a:latin typeface="OpenDyslexic" panose="00000500000000000000" pitchFamily="50" charset="0"/>
              </a:rPr>
              <a:t>saints, PUPIL COUNCILS</a:t>
            </a:r>
            <a:endParaRPr lang="en-US" altLang="en-US" sz="2800" dirty="0">
              <a:solidFill>
                <a:srgbClr val="C00000"/>
              </a:solidFill>
              <a:latin typeface="OpenDyslexic" panose="00000500000000000000" pitchFamily="50" charset="0"/>
            </a:endParaRPr>
          </a:p>
          <a:p>
            <a:pPr>
              <a:lnSpc>
                <a:spcPct val="80000"/>
              </a:lnSpc>
              <a:defRPr/>
            </a:pPr>
            <a:endParaRPr lang="en-US" altLang="en-US" sz="2800" b="1" dirty="0">
              <a:solidFill>
                <a:srgbClr val="C00000"/>
              </a:solidFill>
              <a:latin typeface="OpenDyslexic" panose="00000500000000000000" pitchFamily="50" charset="0"/>
            </a:endParaRPr>
          </a:p>
          <a:p>
            <a:pPr>
              <a:lnSpc>
                <a:spcPct val="80000"/>
              </a:lnSpc>
              <a:defRPr/>
            </a:pPr>
            <a:r>
              <a:rPr lang="en-US" altLang="en-US" sz="2800" b="1" dirty="0">
                <a:solidFill>
                  <a:srgbClr val="C00000"/>
                </a:solidFill>
                <a:latin typeface="OpenDyslexic" panose="00000500000000000000" pitchFamily="50" charset="0"/>
              </a:rPr>
              <a:t>PGL residential</a:t>
            </a:r>
          </a:p>
          <a:p>
            <a:pPr marL="0" indent="0">
              <a:lnSpc>
                <a:spcPct val="80000"/>
              </a:lnSpc>
              <a:buNone/>
              <a:defRPr/>
            </a:pPr>
            <a:endParaRPr lang="en-US" altLang="en-US" b="1" dirty="0">
              <a:solidFill>
                <a:srgbClr val="C00000"/>
              </a:solidFill>
              <a:latin typeface="OpenDyslexic" panose="00000500000000000000" pitchFamily="50" charset="0"/>
            </a:endParaRPr>
          </a:p>
          <a:p>
            <a:pPr>
              <a:lnSpc>
                <a:spcPct val="80000"/>
              </a:lnSpc>
              <a:defRPr/>
            </a:pPr>
            <a:endParaRPr lang="en-US" altLang="en-US" b="1" dirty="0">
              <a:solidFill>
                <a:srgbClr val="C00000"/>
              </a:solidFill>
              <a:latin typeface="OpenDyslexic" panose="00000500000000000000" pitchFamily="50" charset="0"/>
            </a:endParaRPr>
          </a:p>
          <a:p>
            <a:pPr marL="0" indent="0">
              <a:lnSpc>
                <a:spcPct val="80000"/>
              </a:lnSpc>
              <a:buNone/>
              <a:defRPr/>
            </a:pPr>
            <a:endParaRPr lang="en-US" altLang="en-US" b="1" dirty="0">
              <a:solidFill>
                <a:srgbClr val="C00000"/>
              </a:solidFill>
              <a:latin typeface="OpenDyslexic" panose="00000500000000000000" pitchFamily="50" charset="0"/>
            </a:endParaRPr>
          </a:p>
          <a:p>
            <a:pPr>
              <a:lnSpc>
                <a:spcPct val="80000"/>
              </a:lnSpc>
              <a:defRPr/>
            </a:pPr>
            <a:endParaRPr lang="en-US" altLang="en-US" sz="2000" dirty="0">
              <a:solidFill>
                <a:srgbClr val="00B050"/>
              </a:solidFill>
              <a:latin typeface="OpenDyslexic" panose="00000500000000000000" pitchFamily="50" charset="0"/>
            </a:endParaRPr>
          </a:p>
          <a:p>
            <a:pPr marL="457200" lvl="1" indent="0">
              <a:lnSpc>
                <a:spcPct val="80000"/>
              </a:lnSpc>
              <a:buNone/>
              <a:defRPr/>
            </a:pPr>
            <a:endParaRPr lang="en-US" altLang="en-US" sz="1800" dirty="0">
              <a:solidFill>
                <a:srgbClr val="00B050"/>
              </a:solidFill>
              <a:latin typeface="OpenDyslexic" panose="00000500000000000000" pitchFamily="50" charset="0"/>
            </a:endParaRPr>
          </a:p>
          <a:p>
            <a:pPr>
              <a:lnSpc>
                <a:spcPct val="80000"/>
              </a:lnSpc>
              <a:defRPr/>
            </a:pPr>
            <a:endParaRPr lang="en-US" altLang="en-US" sz="2000" dirty="0">
              <a:solidFill>
                <a:srgbClr val="00B050"/>
              </a:solidFill>
              <a:latin typeface="OpenDyslexic" panose="00000500000000000000" pitchFamily="50" charset="0"/>
            </a:endParaRPr>
          </a:p>
          <a:p>
            <a:pPr>
              <a:lnSpc>
                <a:spcPct val="80000"/>
              </a:lnSpc>
              <a:defRPr/>
            </a:pPr>
            <a:endParaRPr lang="en-US" altLang="en-US" sz="2000" dirty="0">
              <a:solidFill>
                <a:srgbClr val="00B050"/>
              </a:solidFill>
              <a:latin typeface="OpenDyslexic" panose="00000500000000000000" pitchFamily="50" charset="0"/>
            </a:endParaRPr>
          </a:p>
          <a:p>
            <a:pPr>
              <a:lnSpc>
                <a:spcPct val="80000"/>
              </a:lnSpc>
              <a:defRPr/>
            </a:pPr>
            <a:endParaRPr lang="en-US" altLang="en-US" sz="2000" i="1" dirty="0">
              <a:solidFill>
                <a:srgbClr val="00B050"/>
              </a:solidFill>
              <a:latin typeface="OpenDyslexic" panose="00000500000000000000" pitchFamily="50" charset="0"/>
            </a:endParaRPr>
          </a:p>
          <a:p>
            <a:pPr>
              <a:lnSpc>
                <a:spcPct val="80000"/>
              </a:lnSpc>
              <a:defRPr/>
            </a:pPr>
            <a:endParaRPr lang="en-US" altLang="en-US" sz="2000" dirty="0">
              <a:solidFill>
                <a:srgbClr val="00B050"/>
              </a:solidFill>
              <a:latin typeface="OpenDyslexic" panose="00000500000000000000" pitchFamily="50" charset="0"/>
            </a:endParaRPr>
          </a:p>
          <a:p>
            <a:pPr>
              <a:lnSpc>
                <a:spcPct val="80000"/>
              </a:lnSpc>
              <a:defRPr/>
            </a:pPr>
            <a:endParaRPr lang="en-US" altLang="en-US" sz="2000" dirty="0">
              <a:solidFill>
                <a:srgbClr val="00B050"/>
              </a:solidFill>
              <a:latin typeface="OpenDyslexic" panose="00000500000000000000" pitchFamily="50" charset="0"/>
            </a:endParaRPr>
          </a:p>
        </p:txBody>
      </p:sp>
    </p:spTree>
    <p:extLst>
      <p:ext uri="{BB962C8B-B14F-4D97-AF65-F5344CB8AC3E}">
        <p14:creationId xmlns:p14="http://schemas.microsoft.com/office/powerpoint/2010/main" val="159522862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361"/>
                                        </p:tgtEl>
                                        <p:attrNameLst>
                                          <p:attrName>style.visibility</p:attrName>
                                        </p:attrNameLst>
                                      </p:cBhvr>
                                      <p:to>
                                        <p:strVal val="visible"/>
                                      </p:to>
                                    </p:set>
                                    <p:anim calcmode="discrete" valueType="clr">
                                      <p:cBhvr override="childStyle">
                                        <p:cTn id="7" dur="80"/>
                                        <p:tgtEl>
                                          <p:spTgt spid="1536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1"/>
                                        </p:tgtEl>
                                        <p:attrNameLst>
                                          <p:attrName>fillcolor</p:attrName>
                                        </p:attrNameLst>
                                      </p:cBhvr>
                                      <p:tavLst>
                                        <p:tav tm="0">
                                          <p:val>
                                            <p:clrVal>
                                              <a:schemeClr val="accent2"/>
                                            </p:clrVal>
                                          </p:val>
                                        </p:tav>
                                        <p:tav tm="50000">
                                          <p:val>
                                            <p:clrVal>
                                              <a:schemeClr val="hlink"/>
                                            </p:clrVal>
                                          </p:val>
                                        </p:tav>
                                      </p:tavLst>
                                    </p:anim>
                                    <p:set>
                                      <p:cBhvr>
                                        <p:cTn id="9" dur="80"/>
                                        <p:tgtEl>
                                          <p:spTgt spid="15361"/>
                                        </p:tgtEl>
                                        <p:attrNameLst>
                                          <p:attrName>fill.type</p:attrName>
                                        </p:attrNameLst>
                                      </p:cBhvr>
                                      <p:to>
                                        <p:strVal val="solid"/>
                                      </p:to>
                                    </p:set>
                                  </p:childTnLst>
                                </p:cTn>
                              </p:par>
                            </p:childTnLst>
                          </p:cTn>
                        </p:par>
                        <p:par>
                          <p:cTn id="10" fill="hold" nodeType="afterGroup">
                            <p:stCondLst>
                              <p:cond delay="840"/>
                            </p:stCondLst>
                            <p:childTnLst>
                              <p:par>
                                <p:cTn id="11" presetID="37" presetClass="entr" presetSubtype="0" fill="hold" grpId="0" nodeType="after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animEffect transition="in" filter="fade">
                                      <p:cBhvr>
                                        <p:cTn id="13" dur="1000"/>
                                        <p:tgtEl>
                                          <p:spTgt spid="15362">
                                            <p:txEl>
                                              <p:pRg st="0" end="0"/>
                                            </p:txEl>
                                          </p:spTgt>
                                        </p:tgtEl>
                                      </p:cBhvr>
                                    </p:animEffect>
                                    <p:anim calcmode="lin" valueType="num">
                                      <p:cBhvr>
                                        <p:cTn id="14" dur="10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362">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362">
                                            <p:txEl>
                                              <p:pRg st="0" end="0"/>
                                            </p:txEl>
                                          </p:spTgt>
                                        </p:tgtEl>
                                        <p:attrNameLst>
                                          <p:attrName>ppt_y</p:attrName>
                                        </p:attrNameLst>
                                      </p:cBhvr>
                                      <p:tavLst>
                                        <p:tav tm="0">
                                          <p:val>
                                            <p:strVal val="#ppt_y-.03"/>
                                          </p:val>
                                        </p:tav>
                                        <p:tav tm="100000">
                                          <p:val>
                                            <p:strVal val="#ppt_y"/>
                                          </p:val>
                                        </p:tav>
                                      </p:tavLst>
                                    </p:anim>
                                  </p:childTnLst>
                                </p:cTn>
                              </p:par>
                            </p:childTnLst>
                          </p:cTn>
                        </p:par>
                        <p:par>
                          <p:cTn id="17" fill="hold" nodeType="afterGroup">
                            <p:stCondLst>
                              <p:cond delay="1840"/>
                            </p:stCondLst>
                            <p:childTnLst>
                              <p:par>
                                <p:cTn id="18" presetID="37" presetClass="entr" presetSubtype="0" fill="hold" grpId="0" nodeType="afterEffect">
                                  <p:stCondLst>
                                    <p:cond delay="0"/>
                                  </p:stCondLst>
                                  <p:childTnLst>
                                    <p:set>
                                      <p:cBhvr>
                                        <p:cTn id="19" dur="1" fill="hold">
                                          <p:stCondLst>
                                            <p:cond delay="0"/>
                                          </p:stCondLst>
                                        </p:cTn>
                                        <p:tgtEl>
                                          <p:spTgt spid="15362">
                                            <p:txEl>
                                              <p:pRg st="2" end="2"/>
                                            </p:txEl>
                                          </p:spTgt>
                                        </p:tgtEl>
                                        <p:attrNameLst>
                                          <p:attrName>style.visibility</p:attrName>
                                        </p:attrNameLst>
                                      </p:cBhvr>
                                      <p:to>
                                        <p:strVal val="visible"/>
                                      </p:to>
                                    </p:set>
                                    <p:animEffect transition="in" filter="fade">
                                      <p:cBhvr>
                                        <p:cTn id="20" dur="1000"/>
                                        <p:tgtEl>
                                          <p:spTgt spid="15362">
                                            <p:txEl>
                                              <p:pRg st="2" end="2"/>
                                            </p:txEl>
                                          </p:spTgt>
                                        </p:tgtEl>
                                      </p:cBhvr>
                                    </p:animEffect>
                                    <p:anim calcmode="lin" valueType="num">
                                      <p:cBhvr>
                                        <p:cTn id="21" dur="10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5362">
                                            <p:txEl>
                                              <p:pRg st="2" end="2"/>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536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5362">
                                            <p:txEl>
                                              <p:pRg st="4" end="4"/>
                                            </p:txEl>
                                          </p:spTgt>
                                        </p:tgtEl>
                                        <p:attrNameLst>
                                          <p:attrName>style.visibility</p:attrName>
                                        </p:attrNameLst>
                                      </p:cBhvr>
                                      <p:to>
                                        <p:strVal val="visible"/>
                                      </p:to>
                                    </p:set>
                                    <p:animEffect transition="in" filter="fade">
                                      <p:cBhvr>
                                        <p:cTn id="28" dur="1000"/>
                                        <p:tgtEl>
                                          <p:spTgt spid="15362">
                                            <p:txEl>
                                              <p:pRg st="4" end="4"/>
                                            </p:txEl>
                                          </p:spTgt>
                                        </p:tgtEl>
                                      </p:cBhvr>
                                    </p:animEffect>
                                    <p:anim calcmode="lin" valueType="num">
                                      <p:cBhvr>
                                        <p:cTn id="29" dur="10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5362">
                                            <p:txEl>
                                              <p:pRg st="4" end="4"/>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36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5362">
                                            <p:txEl>
                                              <p:pRg st="6" end="6"/>
                                            </p:txEl>
                                          </p:spTgt>
                                        </p:tgtEl>
                                        <p:attrNameLst>
                                          <p:attrName>style.visibility</p:attrName>
                                        </p:attrNameLst>
                                      </p:cBhvr>
                                      <p:to>
                                        <p:strVal val="visible"/>
                                      </p:to>
                                    </p:set>
                                    <p:animEffect transition="in" filter="fade">
                                      <p:cBhvr>
                                        <p:cTn id="36" dur="1000"/>
                                        <p:tgtEl>
                                          <p:spTgt spid="15362">
                                            <p:txEl>
                                              <p:pRg st="6" end="6"/>
                                            </p:txEl>
                                          </p:spTgt>
                                        </p:tgtEl>
                                      </p:cBhvr>
                                    </p:animEffect>
                                    <p:anim calcmode="lin" valueType="num">
                                      <p:cBhvr>
                                        <p:cTn id="37" dur="1000" fill="hold"/>
                                        <p:tgtEl>
                                          <p:spTgt spid="15362">
                                            <p:txEl>
                                              <p:pRg st="6" end="6"/>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5362">
                                            <p:txEl>
                                              <p:pRg st="6" end="6"/>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362">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273685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sz="3600">
                <a:solidFill>
                  <a:srgbClr val="006600"/>
                </a:solidFill>
                <a:latin typeface="OpenDyslexic" pitchFamily="50" charset="0"/>
              </a:rPr>
              <a:t>Healthy and Happy Children</a:t>
            </a:r>
          </a:p>
        </p:txBody>
      </p:sp>
      <p:sp>
        <p:nvSpPr>
          <p:cNvPr id="7171" name="Rectangle 3"/>
          <p:cNvSpPr>
            <a:spLocks noGrp="1" noChangeArrowheads="1"/>
          </p:cNvSpPr>
          <p:nvPr>
            <p:ph sz="quarter" idx="13"/>
          </p:nvPr>
        </p:nvSpPr>
        <p:spPr bwMode="auto">
          <a:xfrm>
            <a:off x="526873" y="1888952"/>
            <a:ext cx="3910520" cy="30800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r>
              <a:rPr lang="en-US" altLang="en-US" dirty="0">
                <a:solidFill>
                  <a:srgbClr val="0070C0"/>
                </a:solidFill>
                <a:latin typeface="OpenDyslexic" pitchFamily="50" charset="0"/>
              </a:rPr>
              <a:t>Learning partners</a:t>
            </a:r>
          </a:p>
          <a:p>
            <a:r>
              <a:rPr lang="en-US" altLang="en-US" dirty="0">
                <a:solidFill>
                  <a:srgbClr val="0070C0"/>
                </a:solidFill>
                <a:latin typeface="OpenDyslexic" pitchFamily="50" charset="0"/>
              </a:rPr>
              <a:t>Lollipop sticks</a:t>
            </a:r>
          </a:p>
          <a:p>
            <a:r>
              <a:rPr lang="en-US" altLang="en-US" dirty="0">
                <a:solidFill>
                  <a:srgbClr val="0070C0"/>
                </a:solidFill>
                <a:latin typeface="OpenDyslexic" pitchFamily="50" charset="0"/>
              </a:rPr>
              <a:t>I can’t do it…yet</a:t>
            </a:r>
          </a:p>
          <a:p>
            <a:r>
              <a:rPr lang="en-US" altLang="en-US" dirty="0">
                <a:solidFill>
                  <a:srgbClr val="0070C0"/>
                </a:solidFill>
                <a:latin typeface="OpenDyslexic" pitchFamily="50" charset="0"/>
              </a:rPr>
              <a:t>Engage, explore, challenge</a:t>
            </a:r>
          </a:p>
          <a:p>
            <a:r>
              <a:rPr lang="en-US" altLang="en-US" dirty="0">
                <a:solidFill>
                  <a:srgbClr val="0070C0"/>
                </a:solidFill>
                <a:latin typeface="OpenDyslexic" pitchFamily="50" charset="0"/>
              </a:rPr>
              <a:t>Agree, build, challenge</a:t>
            </a:r>
          </a:p>
        </p:txBody>
      </p:sp>
      <p:graphicFrame>
        <p:nvGraphicFramePr>
          <p:cNvPr id="2" name="Table 1"/>
          <p:cNvGraphicFramePr>
            <a:graphicFrameLocks noGrp="1"/>
          </p:cNvGraphicFramePr>
          <p:nvPr>
            <p:extLst>
              <p:ext uri="{D42A27DB-BD31-4B8C-83A1-F6EECF244321}">
                <p14:modId xmlns:p14="http://schemas.microsoft.com/office/powerpoint/2010/main" val="421741854"/>
              </p:ext>
            </p:extLst>
          </p:nvPr>
        </p:nvGraphicFramePr>
        <p:xfrm>
          <a:off x="4659821" y="846138"/>
          <a:ext cx="7272338" cy="5546725"/>
        </p:xfrm>
        <a:graphic>
          <a:graphicData uri="http://schemas.openxmlformats.org/drawingml/2006/table">
            <a:tbl>
              <a:tblPr firstRow="1" bandRow="1">
                <a:tableStyleId>{5C22544A-7EE6-4342-B048-85BDC9FD1C3A}</a:tableStyleId>
              </a:tblPr>
              <a:tblGrid>
                <a:gridCol w="3636169">
                  <a:extLst>
                    <a:ext uri="{9D8B030D-6E8A-4147-A177-3AD203B41FA5}">
                      <a16:colId xmlns="" xmlns:a16="http://schemas.microsoft.com/office/drawing/2014/main" val="20000"/>
                    </a:ext>
                  </a:extLst>
                </a:gridCol>
                <a:gridCol w="3636169">
                  <a:extLst>
                    <a:ext uri="{9D8B030D-6E8A-4147-A177-3AD203B41FA5}">
                      <a16:colId xmlns="" xmlns:a16="http://schemas.microsoft.com/office/drawing/2014/main" val="20001"/>
                    </a:ext>
                  </a:extLst>
                </a:gridCol>
              </a:tblGrid>
              <a:tr h="704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700" b="0" dirty="0">
                          <a:solidFill>
                            <a:srgbClr val="669900"/>
                          </a:solidFill>
                          <a:effectLst>
                            <a:outerShdw blurRad="38100" dist="38100" dir="2700000" algn="tl">
                              <a:srgbClr val="000000">
                                <a:alpha val="43137"/>
                              </a:srgbClr>
                            </a:outerShdw>
                          </a:effectLst>
                          <a:latin typeface="OpenDyslexic" panose="00000500000000000000" pitchFamily="50" charset="0"/>
                        </a:rPr>
                        <a:t>Growth </a:t>
                      </a:r>
                      <a:r>
                        <a:rPr lang="en-GB" sz="2700" b="0" dirty="0" err="1">
                          <a:solidFill>
                            <a:srgbClr val="669900"/>
                          </a:solidFill>
                          <a:effectLst>
                            <a:outerShdw blurRad="38100" dist="38100" dir="2700000" algn="tl">
                              <a:srgbClr val="000000">
                                <a:alpha val="43137"/>
                              </a:srgbClr>
                            </a:outerShdw>
                          </a:effectLst>
                          <a:latin typeface="OpenDyslexic" panose="00000500000000000000" pitchFamily="50" charset="0"/>
                        </a:rPr>
                        <a:t>Mindset</a:t>
                      </a:r>
                      <a:r>
                        <a:rPr lang="en-GB" sz="2700" b="0" baseline="0" dirty="0">
                          <a:solidFill>
                            <a:srgbClr val="669900"/>
                          </a:solidFill>
                          <a:effectLst>
                            <a:outerShdw blurRad="38100" dist="38100" dir="2700000" algn="tl">
                              <a:srgbClr val="000000">
                                <a:alpha val="43137"/>
                              </a:srgbClr>
                            </a:outerShdw>
                          </a:effectLst>
                          <a:latin typeface="OpenDyslexic" panose="00000500000000000000" pitchFamily="50" charset="0"/>
                        </a:rPr>
                        <a:t> </a:t>
                      </a:r>
                      <a:r>
                        <a:rPr lang="en-GB" sz="1300" b="0" dirty="0">
                          <a:solidFill>
                            <a:schemeClr val="tx1"/>
                          </a:solidFill>
                          <a:effectLst>
                            <a:outerShdw blurRad="38100" dist="38100" dir="2700000" algn="tl">
                              <a:srgbClr val="000000">
                                <a:alpha val="43137"/>
                              </a:srgbClr>
                            </a:outerShdw>
                          </a:effectLst>
                          <a:latin typeface="OpenDyslexic" panose="00000500000000000000" pitchFamily="50" charset="0"/>
                        </a:rPr>
                        <a:t>vs.</a:t>
                      </a:r>
                    </a:p>
                  </a:txBody>
                  <a:tcPr marL="91436" marR="91436" marT="43993" marB="43993"/>
                </a:tc>
                <a:tc>
                  <a:txBody>
                    <a:bodyPr/>
                    <a:lstStyle/>
                    <a:p>
                      <a:r>
                        <a:rPr lang="en-GB" sz="2700" b="0" dirty="0">
                          <a:solidFill>
                            <a:srgbClr val="FF0000"/>
                          </a:solidFill>
                          <a:effectLst>
                            <a:outerShdw blurRad="38100" dist="38100" dir="2700000" algn="tl">
                              <a:srgbClr val="000000">
                                <a:alpha val="43137"/>
                              </a:srgbClr>
                            </a:outerShdw>
                          </a:effectLst>
                          <a:latin typeface="OpenDyslexic" panose="00000500000000000000" pitchFamily="50" charset="0"/>
                        </a:rPr>
                        <a:t>Fixed </a:t>
                      </a:r>
                      <a:r>
                        <a:rPr lang="en-GB" sz="2700" b="0" dirty="0" err="1">
                          <a:solidFill>
                            <a:srgbClr val="FF0000"/>
                          </a:solidFill>
                          <a:effectLst>
                            <a:outerShdw blurRad="38100" dist="38100" dir="2700000" algn="tl">
                              <a:srgbClr val="000000">
                                <a:alpha val="43137"/>
                              </a:srgbClr>
                            </a:outerShdw>
                          </a:effectLst>
                          <a:latin typeface="OpenDyslexic" panose="00000500000000000000" pitchFamily="50" charset="0"/>
                        </a:rPr>
                        <a:t>Mindset</a:t>
                      </a:r>
                      <a:r>
                        <a:rPr lang="en-GB" sz="2700" b="0" dirty="0">
                          <a:solidFill>
                            <a:srgbClr val="FF0000"/>
                          </a:solidFill>
                          <a:effectLst>
                            <a:outerShdw blurRad="38100" dist="38100" dir="2700000" algn="tl">
                              <a:srgbClr val="000000">
                                <a:alpha val="43137"/>
                              </a:srgbClr>
                            </a:outerShdw>
                          </a:effectLst>
                          <a:latin typeface="OpenDyslexic" panose="00000500000000000000" pitchFamily="50" charset="0"/>
                        </a:rPr>
                        <a:t> </a:t>
                      </a:r>
                    </a:p>
                  </a:txBody>
                  <a:tcPr marL="91436" marR="91436" marT="43993" marB="43993"/>
                </a:tc>
                <a:extLst>
                  <a:ext uri="{0D108BD9-81ED-4DB2-BD59-A6C34878D82A}">
                    <a16:rowId xmlns="" xmlns:a16="http://schemas.microsoft.com/office/drawing/2014/main" val="10000"/>
                  </a:ext>
                </a:extLst>
              </a:tr>
              <a:tr h="4842424">
                <a:tc>
                  <a:txBody>
                    <a:bodyPr/>
                    <a:lstStyle/>
                    <a:p>
                      <a:pPr marL="285750" indent="-285750">
                        <a:buFont typeface="Arial" panose="020B0604020202020204" pitchFamily="34" charset="0"/>
                        <a:buChar char="•"/>
                      </a:pPr>
                      <a:r>
                        <a:rPr lang="en-GB" sz="1700" dirty="0">
                          <a:solidFill>
                            <a:srgbClr val="669900"/>
                          </a:solidFill>
                          <a:latin typeface="OpenDyslexic" panose="00000500000000000000" pitchFamily="50" charset="0"/>
                        </a:rPr>
                        <a:t>Confident</a:t>
                      </a:r>
                    </a:p>
                    <a:p>
                      <a:pPr marL="285750" indent="-285750">
                        <a:buFont typeface="Arial" panose="020B0604020202020204" pitchFamily="34" charset="0"/>
                        <a:buChar char="•"/>
                      </a:pPr>
                      <a:r>
                        <a:rPr lang="en-GB" sz="1700" dirty="0">
                          <a:solidFill>
                            <a:srgbClr val="669900"/>
                          </a:solidFill>
                          <a:latin typeface="OpenDyslexic" panose="00000500000000000000" pitchFamily="50" charset="0"/>
                        </a:rPr>
                        <a:t>Curious to learn</a:t>
                      </a:r>
                    </a:p>
                    <a:p>
                      <a:pPr marL="285750" indent="-285750">
                        <a:buFont typeface="Arial" panose="020B0604020202020204" pitchFamily="34" charset="0"/>
                        <a:buChar char="•"/>
                      </a:pPr>
                      <a:r>
                        <a:rPr lang="en-GB" sz="1700" dirty="0">
                          <a:solidFill>
                            <a:srgbClr val="669900"/>
                          </a:solidFill>
                          <a:latin typeface="OpenDyslexic" panose="00000500000000000000" pitchFamily="50" charset="0"/>
                        </a:rPr>
                        <a:t>Learn from</a:t>
                      </a:r>
                      <a:r>
                        <a:rPr lang="en-GB" sz="1700" baseline="0" dirty="0">
                          <a:solidFill>
                            <a:srgbClr val="669900"/>
                          </a:solidFill>
                          <a:latin typeface="OpenDyslexic" panose="00000500000000000000" pitchFamily="50" charset="0"/>
                        </a:rPr>
                        <a:t> mistakes</a:t>
                      </a:r>
                    </a:p>
                    <a:p>
                      <a:pPr marL="285750" indent="-285750">
                        <a:buFont typeface="Arial" panose="020B0604020202020204" pitchFamily="34" charset="0"/>
                        <a:buChar char="•"/>
                      </a:pPr>
                      <a:r>
                        <a:rPr lang="en-GB" sz="1700" baseline="0" dirty="0">
                          <a:solidFill>
                            <a:srgbClr val="669900"/>
                          </a:solidFill>
                          <a:latin typeface="OpenDyslexic" panose="00000500000000000000" pitchFamily="50" charset="0"/>
                        </a:rPr>
                        <a:t>Take responsibility</a:t>
                      </a:r>
                    </a:p>
                    <a:p>
                      <a:pPr marL="285750" indent="-285750">
                        <a:buFont typeface="Arial" panose="020B0604020202020204" pitchFamily="34" charset="0"/>
                        <a:buChar char="•"/>
                      </a:pPr>
                      <a:r>
                        <a:rPr lang="en-GB" sz="1700" baseline="0" dirty="0">
                          <a:solidFill>
                            <a:srgbClr val="669900"/>
                          </a:solidFill>
                          <a:latin typeface="OpenDyslexic" panose="00000500000000000000" pitchFamily="50" charset="0"/>
                        </a:rPr>
                        <a:t>Contribute</a:t>
                      </a:r>
                    </a:p>
                    <a:p>
                      <a:pPr marL="285750" indent="-285750">
                        <a:buFont typeface="Arial" panose="020B0604020202020204" pitchFamily="34" charset="0"/>
                        <a:buChar char="•"/>
                      </a:pPr>
                      <a:r>
                        <a:rPr lang="en-GB" sz="1700" baseline="0" dirty="0">
                          <a:solidFill>
                            <a:srgbClr val="669900"/>
                          </a:solidFill>
                          <a:latin typeface="OpenDyslexic" panose="00000500000000000000" pitchFamily="50" charset="0"/>
                        </a:rPr>
                        <a:t>Excited by learning</a:t>
                      </a:r>
                      <a:endParaRPr lang="en-GB" sz="1700" dirty="0">
                        <a:solidFill>
                          <a:srgbClr val="669900"/>
                        </a:solidFill>
                        <a:latin typeface="OpenDyslexic" panose="00000500000000000000" pitchFamily="50" charset="0"/>
                      </a:endParaRPr>
                    </a:p>
                    <a:p>
                      <a:endParaRPr lang="en-GB" sz="1700" dirty="0">
                        <a:solidFill>
                          <a:srgbClr val="669900"/>
                        </a:solidFill>
                        <a:latin typeface="OpenDyslexic" panose="00000500000000000000" pitchFamily="50" charset="0"/>
                      </a:endParaRPr>
                    </a:p>
                    <a:p>
                      <a:endParaRPr lang="en-GB" sz="1700" dirty="0">
                        <a:solidFill>
                          <a:srgbClr val="669900"/>
                        </a:solidFill>
                        <a:latin typeface="OpenDyslexic" panose="00000500000000000000" pitchFamily="50" charset="0"/>
                      </a:endParaRPr>
                    </a:p>
                    <a:p>
                      <a:endParaRPr lang="en-GB" sz="1700" dirty="0">
                        <a:solidFill>
                          <a:srgbClr val="669900"/>
                        </a:solidFill>
                        <a:latin typeface="OpenDyslexic" panose="00000500000000000000" pitchFamily="50" charset="0"/>
                      </a:endParaRPr>
                    </a:p>
                    <a:p>
                      <a:endParaRPr lang="en-GB" sz="1700" dirty="0">
                        <a:solidFill>
                          <a:srgbClr val="669900"/>
                        </a:solidFill>
                        <a:latin typeface="OpenDyslexic" panose="00000500000000000000" pitchFamily="50" charset="0"/>
                      </a:endParaRPr>
                    </a:p>
                    <a:p>
                      <a:pPr algn="ctr"/>
                      <a:r>
                        <a:rPr lang="en-GB" sz="1700" i="1" dirty="0">
                          <a:solidFill>
                            <a:srgbClr val="669900"/>
                          </a:solidFill>
                          <a:latin typeface="OpenDyslexic" panose="00000500000000000000" pitchFamily="50" charset="0"/>
                        </a:rPr>
                        <a:t>“It is more important to </a:t>
                      </a:r>
                      <a:r>
                        <a:rPr lang="en-GB" sz="1700" b="0" i="1" dirty="0">
                          <a:solidFill>
                            <a:srgbClr val="669900"/>
                          </a:solidFill>
                          <a:latin typeface="OpenDyslexic" panose="00000500000000000000" pitchFamily="50" charset="0"/>
                        </a:rPr>
                        <a:t>learn</a:t>
                      </a:r>
                      <a:r>
                        <a:rPr lang="en-GB" sz="1700" i="1" dirty="0">
                          <a:solidFill>
                            <a:srgbClr val="669900"/>
                          </a:solidFill>
                          <a:latin typeface="OpenDyslexic" panose="00000500000000000000" pitchFamily="50" charset="0"/>
                        </a:rPr>
                        <a:t> new things in class than get good</a:t>
                      </a:r>
                      <a:r>
                        <a:rPr lang="en-GB" sz="1700" i="1" baseline="0" dirty="0">
                          <a:solidFill>
                            <a:srgbClr val="669900"/>
                          </a:solidFill>
                          <a:latin typeface="OpenDyslexic" panose="00000500000000000000" pitchFamily="50" charset="0"/>
                        </a:rPr>
                        <a:t> marks.”</a:t>
                      </a:r>
                    </a:p>
                    <a:p>
                      <a:pPr algn="ctr"/>
                      <a:endParaRPr lang="en-GB" sz="1700" i="1" baseline="0" dirty="0">
                        <a:solidFill>
                          <a:srgbClr val="669900"/>
                        </a:solidFill>
                        <a:latin typeface="OpenDyslexic" panose="00000500000000000000" pitchFamily="50" charset="0"/>
                      </a:endParaRPr>
                    </a:p>
                    <a:p>
                      <a:pPr algn="ctr"/>
                      <a:r>
                        <a:rPr lang="en-GB" sz="1700" i="1" baseline="0" dirty="0">
                          <a:solidFill>
                            <a:srgbClr val="669900"/>
                          </a:solidFill>
                          <a:latin typeface="OpenDyslexic" panose="00000500000000000000" pitchFamily="50" charset="0"/>
                        </a:rPr>
                        <a:t>“The harder I work the better I will get.”</a:t>
                      </a:r>
                      <a:endParaRPr lang="en-GB" sz="1700" i="1" dirty="0">
                        <a:solidFill>
                          <a:srgbClr val="669900"/>
                        </a:solidFill>
                        <a:latin typeface="OpenDyslexic" panose="00000500000000000000" pitchFamily="50" charset="0"/>
                      </a:endParaRPr>
                    </a:p>
                    <a:p>
                      <a:endParaRPr lang="en-GB" sz="1200" dirty="0">
                        <a:solidFill>
                          <a:srgbClr val="669900"/>
                        </a:solidFill>
                        <a:latin typeface="OpenDyslexic" panose="00000500000000000000" pitchFamily="50" charset="0"/>
                      </a:endParaRPr>
                    </a:p>
                    <a:p>
                      <a:endParaRPr lang="en-GB" sz="1200" dirty="0">
                        <a:solidFill>
                          <a:srgbClr val="669900"/>
                        </a:solidFill>
                        <a:latin typeface="OpenDyslexic" panose="00000500000000000000" pitchFamily="50" charset="0"/>
                      </a:endParaRPr>
                    </a:p>
                    <a:p>
                      <a:endParaRPr lang="en-GB" sz="1200" dirty="0">
                        <a:solidFill>
                          <a:srgbClr val="669900"/>
                        </a:solidFill>
                        <a:latin typeface="OpenDyslexic" panose="00000500000000000000" pitchFamily="50" charset="0"/>
                      </a:endParaRPr>
                    </a:p>
                  </a:txBody>
                  <a:tcPr marL="91436" marR="91436" marT="43993" marB="43993"/>
                </a:tc>
                <a:tc>
                  <a:txBody>
                    <a:bodyPr/>
                    <a:lstStyle/>
                    <a:p>
                      <a:pPr marL="285750" indent="-285750">
                        <a:buFont typeface="Arial" panose="020B0604020202020204" pitchFamily="34" charset="0"/>
                        <a:buChar char="•"/>
                      </a:pPr>
                      <a:r>
                        <a:rPr lang="en-GB" sz="1700" dirty="0">
                          <a:solidFill>
                            <a:srgbClr val="FF0000"/>
                          </a:solidFill>
                          <a:latin typeface="OpenDyslexic" panose="00000500000000000000" pitchFamily="50" charset="0"/>
                        </a:rPr>
                        <a:t>Worry about getting</a:t>
                      </a:r>
                      <a:r>
                        <a:rPr lang="en-GB" sz="1700" baseline="0" dirty="0">
                          <a:solidFill>
                            <a:srgbClr val="FF0000"/>
                          </a:solidFill>
                          <a:latin typeface="OpenDyslexic" panose="00000500000000000000" pitchFamily="50" charset="0"/>
                        </a:rPr>
                        <a:t> good marks</a:t>
                      </a:r>
                    </a:p>
                    <a:p>
                      <a:pPr marL="285750" indent="-285750">
                        <a:buFont typeface="Arial" panose="020B0604020202020204" pitchFamily="34" charset="0"/>
                        <a:buChar char="•"/>
                      </a:pPr>
                      <a:r>
                        <a:rPr lang="en-GB" sz="1700" baseline="0" dirty="0">
                          <a:solidFill>
                            <a:srgbClr val="FF0000"/>
                          </a:solidFill>
                          <a:latin typeface="OpenDyslexic" panose="00000500000000000000" pitchFamily="50" charset="0"/>
                        </a:rPr>
                        <a:t>Want to know the answer (at any cost…)</a:t>
                      </a:r>
                    </a:p>
                    <a:p>
                      <a:pPr marL="285750" indent="-285750">
                        <a:buFont typeface="Arial" panose="020B0604020202020204" pitchFamily="34" charset="0"/>
                        <a:buChar char="•"/>
                      </a:pPr>
                      <a:r>
                        <a:rPr lang="en-GB" sz="1700" baseline="0" dirty="0">
                          <a:solidFill>
                            <a:srgbClr val="FF0000"/>
                          </a:solidFill>
                          <a:latin typeface="OpenDyslexic" panose="00000500000000000000" pitchFamily="50" charset="0"/>
                        </a:rPr>
                        <a:t>Do not want to make mistakes</a:t>
                      </a:r>
                    </a:p>
                    <a:p>
                      <a:pPr marL="285750" indent="-285750">
                        <a:buFont typeface="Arial" panose="020B0604020202020204" pitchFamily="34" charset="0"/>
                        <a:buChar char="•"/>
                      </a:pPr>
                      <a:r>
                        <a:rPr lang="en-GB" sz="1700" baseline="0" dirty="0">
                          <a:solidFill>
                            <a:srgbClr val="FF0000"/>
                          </a:solidFill>
                          <a:latin typeface="OpenDyslexic" panose="00000500000000000000" pitchFamily="50" charset="0"/>
                        </a:rPr>
                        <a:t>Always in comfort zone</a:t>
                      </a:r>
                    </a:p>
                    <a:p>
                      <a:pPr marL="285750" indent="-285750">
                        <a:buFont typeface="Arial" panose="020B0604020202020204" pitchFamily="34" charset="0"/>
                        <a:buChar char="•"/>
                      </a:pPr>
                      <a:r>
                        <a:rPr lang="en-GB" sz="1700" baseline="0" dirty="0">
                          <a:solidFill>
                            <a:srgbClr val="FF0000"/>
                          </a:solidFill>
                          <a:latin typeface="OpenDyslexic" panose="00000500000000000000" pitchFamily="50" charset="0"/>
                        </a:rPr>
                        <a:t>Need validation and rewards</a:t>
                      </a:r>
                    </a:p>
                    <a:p>
                      <a:endParaRPr lang="en-GB" sz="1700" dirty="0">
                        <a:solidFill>
                          <a:srgbClr val="FF0000"/>
                        </a:solidFill>
                        <a:latin typeface="OpenDyslexic" panose="00000500000000000000" pitchFamily="50" charset="0"/>
                      </a:endParaRPr>
                    </a:p>
                    <a:p>
                      <a:pPr algn="ctr"/>
                      <a:r>
                        <a:rPr lang="en-GB" sz="1700" i="1" dirty="0">
                          <a:solidFill>
                            <a:srgbClr val="FF0000"/>
                          </a:solidFill>
                          <a:latin typeface="OpenDyslexic" panose="00000500000000000000" pitchFamily="50" charset="0"/>
                        </a:rPr>
                        <a:t>“The main thing I</a:t>
                      </a:r>
                      <a:r>
                        <a:rPr lang="en-GB" sz="1700" i="1" baseline="0" dirty="0">
                          <a:solidFill>
                            <a:srgbClr val="FF0000"/>
                          </a:solidFill>
                          <a:latin typeface="OpenDyslexic" panose="00000500000000000000" pitchFamily="50" charset="0"/>
                        </a:rPr>
                        <a:t> want is to show off how good I am at it.”</a:t>
                      </a:r>
                    </a:p>
                    <a:p>
                      <a:pPr algn="ctr"/>
                      <a:endParaRPr lang="en-GB" sz="1700" i="1" baseline="0" dirty="0">
                        <a:solidFill>
                          <a:srgbClr val="FF0000"/>
                        </a:solidFill>
                        <a:latin typeface="OpenDyslexic" panose="00000500000000000000" pitchFamily="50" charset="0"/>
                      </a:endParaRPr>
                    </a:p>
                    <a:p>
                      <a:pPr algn="ctr"/>
                      <a:r>
                        <a:rPr lang="en-GB" sz="1700" i="1" baseline="0" dirty="0">
                          <a:solidFill>
                            <a:srgbClr val="FF0000"/>
                          </a:solidFill>
                          <a:latin typeface="OpenDyslexic" panose="00000500000000000000" pitchFamily="50" charset="0"/>
                        </a:rPr>
                        <a:t>“It should come naturally. If I work hard it means I’m not clever.”</a:t>
                      </a:r>
                      <a:endParaRPr lang="en-GB" sz="1700" i="1" dirty="0">
                        <a:solidFill>
                          <a:srgbClr val="FF0000"/>
                        </a:solidFill>
                        <a:latin typeface="OpenDyslexic" panose="00000500000000000000" pitchFamily="50" charset="0"/>
                      </a:endParaRPr>
                    </a:p>
                  </a:txBody>
                  <a:tcPr marL="91436" marR="91436" marT="43993" marB="43993"/>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39721804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6625"/>
                                        </p:tgtEl>
                                        <p:attrNameLst>
                                          <p:attrName>style.visibility</p:attrName>
                                        </p:attrNameLst>
                                      </p:cBhvr>
                                      <p:to>
                                        <p:strVal val="visible"/>
                                      </p:to>
                                    </p:set>
                                    <p:anim calcmode="discrete" valueType="clr">
                                      <p:cBhvr override="childStyle">
                                        <p:cTn id="7" dur="80"/>
                                        <p:tgtEl>
                                          <p:spTgt spid="266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5"/>
                                        </p:tgtEl>
                                        <p:attrNameLst>
                                          <p:attrName>fillcolor</p:attrName>
                                        </p:attrNameLst>
                                      </p:cBhvr>
                                      <p:tavLst>
                                        <p:tav tm="0">
                                          <p:val>
                                            <p:clrVal>
                                              <a:schemeClr val="accent2"/>
                                            </p:clrVal>
                                          </p:val>
                                        </p:tav>
                                        <p:tav tm="50000">
                                          <p:val>
                                            <p:clrVal>
                                              <a:schemeClr val="hlink"/>
                                            </p:clrVal>
                                          </p:val>
                                        </p:tav>
                                      </p:tavLst>
                                    </p:anim>
                                    <p:set>
                                      <p:cBhvr>
                                        <p:cTn id="9" dur="80"/>
                                        <p:tgtEl>
                                          <p:spTgt spid="266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bwMode="auto">
          <a:xfrm>
            <a:off x="1981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sz="3600">
                <a:solidFill>
                  <a:srgbClr val="006600"/>
                </a:solidFill>
                <a:latin typeface="OpenDyslexic" pitchFamily="50" charset="0"/>
              </a:rPr>
              <a:t>The Gem Project</a:t>
            </a:r>
          </a:p>
        </p:txBody>
      </p:sp>
      <p:sp>
        <p:nvSpPr>
          <p:cNvPr id="26626" name="Rectangle 3"/>
          <p:cNvSpPr>
            <a:spLocks noGrp="1" noChangeArrowheads="1"/>
          </p:cNvSpPr>
          <p:nvPr>
            <p:ph sz="quarter" idx="13"/>
          </p:nvPr>
        </p:nvSpPr>
        <p:spPr bwMode="auto">
          <a:xfrm>
            <a:off x="3216276" y="1600201"/>
            <a:ext cx="6994525" cy="45259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a:defRPr/>
            </a:pPr>
            <a:endParaRPr lang="en-GB" sz="2000" b="1" dirty="0">
              <a:solidFill>
                <a:srgbClr val="FFFF99"/>
              </a:solidFill>
              <a:effectLst>
                <a:outerShdw blurRad="38100" dist="38100" dir="2700000" algn="tl">
                  <a:srgbClr val="000000"/>
                </a:outerShdw>
              </a:effectLst>
              <a:latin typeface="OpenDyslexic" panose="00000500000000000000" pitchFamily="50" charset="0"/>
            </a:endParaRPr>
          </a:p>
          <a:p>
            <a:pPr>
              <a:buFontTx/>
              <a:buNone/>
              <a:defRPr/>
            </a:pPr>
            <a:r>
              <a:rPr lang="en-GB" b="1" dirty="0">
                <a:solidFill>
                  <a:srgbClr val="FFFF99"/>
                </a:solidFill>
                <a:effectLst>
                  <a:outerShdw blurRad="38100" dist="38100" dir="2700000" algn="tl">
                    <a:srgbClr val="000000"/>
                  </a:outerShdw>
                </a:effectLst>
                <a:latin typeface="OpenDyslexic" panose="00000500000000000000" pitchFamily="50" charset="0"/>
              </a:rPr>
              <a:t>Diamond – problem solving</a:t>
            </a:r>
          </a:p>
          <a:p>
            <a:pPr>
              <a:buFontTx/>
              <a:buNone/>
              <a:defRPr/>
            </a:pPr>
            <a:r>
              <a:rPr lang="en-GB" b="1" dirty="0">
                <a:solidFill>
                  <a:srgbClr val="FF0000"/>
                </a:solidFill>
                <a:effectLst>
                  <a:outerShdw blurRad="38100" dist="38100" dir="2700000" algn="tl">
                    <a:srgbClr val="000000"/>
                  </a:outerShdw>
                </a:effectLst>
                <a:latin typeface="OpenDyslexic" panose="00000500000000000000" pitchFamily="50" charset="0"/>
              </a:rPr>
              <a:t>Ruby – supporting others</a:t>
            </a:r>
            <a:endParaRPr lang="en-GB" b="1" dirty="0">
              <a:solidFill>
                <a:srgbClr val="FFFF99"/>
              </a:solidFill>
              <a:effectLst>
                <a:outerShdw blurRad="38100" dist="38100" dir="2700000" algn="tl">
                  <a:srgbClr val="000000"/>
                </a:outerShdw>
              </a:effectLst>
              <a:latin typeface="OpenDyslexic" panose="00000500000000000000" pitchFamily="50" charset="0"/>
            </a:endParaRPr>
          </a:p>
          <a:p>
            <a:pPr>
              <a:buFontTx/>
              <a:buNone/>
              <a:defRPr/>
            </a:pPr>
            <a:r>
              <a:rPr lang="en-GB" b="1" dirty="0">
                <a:solidFill>
                  <a:srgbClr val="006600"/>
                </a:solidFill>
                <a:effectLst>
                  <a:outerShdw blurRad="38100" dist="38100" dir="2700000" algn="tl">
                    <a:srgbClr val="000000"/>
                  </a:outerShdw>
                </a:effectLst>
                <a:latin typeface="OpenDyslexic" panose="00000500000000000000" pitchFamily="50" charset="0"/>
              </a:rPr>
              <a:t>Emerald – taking risks</a:t>
            </a:r>
          </a:p>
          <a:p>
            <a:pPr>
              <a:buFontTx/>
              <a:buNone/>
              <a:defRPr/>
            </a:pPr>
            <a:r>
              <a:rPr lang="en-GB" b="1" dirty="0">
                <a:solidFill>
                  <a:srgbClr val="000099"/>
                </a:solidFill>
                <a:effectLst>
                  <a:outerShdw blurRad="38100" dist="38100" dir="2700000" algn="tl">
                    <a:srgbClr val="000000"/>
                  </a:outerShdw>
                </a:effectLst>
                <a:latin typeface="OpenDyslexic" panose="00000500000000000000" pitchFamily="50" charset="0"/>
              </a:rPr>
              <a:t>Sapphire – managing distractions </a:t>
            </a:r>
          </a:p>
          <a:p>
            <a:pPr>
              <a:buFontTx/>
              <a:buNone/>
              <a:defRPr/>
            </a:pPr>
            <a:r>
              <a:rPr lang="en-GB" b="1" dirty="0">
                <a:solidFill>
                  <a:srgbClr val="660066"/>
                </a:solidFill>
                <a:effectLst>
                  <a:outerShdw blurRad="38100" dist="38100" dir="2700000" algn="tl">
                    <a:srgbClr val="000000"/>
                  </a:outerShdw>
                </a:effectLst>
                <a:latin typeface="OpenDyslexic" panose="00000500000000000000" pitchFamily="50" charset="0"/>
              </a:rPr>
              <a:t>Amethyst – learning with a partner</a:t>
            </a:r>
          </a:p>
          <a:p>
            <a:pPr>
              <a:buFontTx/>
              <a:buNone/>
              <a:defRPr/>
            </a:pPr>
            <a:r>
              <a:rPr lang="en-GB" b="1" dirty="0">
                <a:solidFill>
                  <a:srgbClr val="FF6600"/>
                </a:solidFill>
                <a:effectLst>
                  <a:outerShdw blurRad="38100" dist="38100" dir="2700000" algn="tl">
                    <a:srgbClr val="000000"/>
                  </a:outerShdw>
                </a:effectLst>
                <a:latin typeface="OpenDyslexic" panose="00000500000000000000" pitchFamily="50" charset="0"/>
              </a:rPr>
              <a:t>Topaz – learning in a larger group</a:t>
            </a:r>
          </a:p>
          <a:p>
            <a:pPr>
              <a:buFontTx/>
              <a:buNone/>
              <a:defRPr/>
            </a:pPr>
            <a:endParaRPr lang="en-GB" sz="2000" b="1" dirty="0">
              <a:solidFill>
                <a:srgbClr val="FF6600"/>
              </a:solidFill>
              <a:effectLst>
                <a:outerShdw blurRad="38100" dist="38100" dir="2700000" algn="tl">
                  <a:srgbClr val="000000"/>
                </a:outerShdw>
              </a:effectLst>
              <a:latin typeface="OpenDyslexic" panose="00000500000000000000" pitchFamily="50" charset="0"/>
            </a:endParaRPr>
          </a:p>
          <a:p>
            <a:pPr>
              <a:buFontTx/>
              <a:buNone/>
              <a:defRPr/>
            </a:pPr>
            <a:r>
              <a:rPr lang="en-GB" sz="2000" dirty="0">
                <a:solidFill>
                  <a:schemeClr val="accent4"/>
                </a:solidFill>
                <a:latin typeface="OpenDyslexic" panose="00000500000000000000" pitchFamily="50" charset="0"/>
              </a:rPr>
              <a:t>(more information can be found on our website)</a:t>
            </a:r>
          </a:p>
          <a:p>
            <a:pPr>
              <a:buFontTx/>
              <a:buNone/>
              <a:defRPr/>
            </a:pPr>
            <a:endParaRPr lang="en-US" sz="2000" b="1" dirty="0">
              <a:solidFill>
                <a:srgbClr val="FF6600"/>
              </a:solidFill>
              <a:effectLst>
                <a:outerShdw blurRad="38100" dist="38100" dir="2700000" algn="tl">
                  <a:srgbClr val="000000"/>
                </a:outerShdw>
              </a:effectLst>
              <a:latin typeface="OpenDyslexic" panose="00000500000000000000" pitchFamily="50" charset="0"/>
            </a:endParaRPr>
          </a:p>
          <a:p>
            <a:pPr>
              <a:defRPr/>
            </a:pPr>
            <a:endParaRPr lang="en-US" sz="1800" dirty="0">
              <a:solidFill>
                <a:srgbClr val="00B050"/>
              </a:solidFill>
              <a:latin typeface="OpenDyslexic" panose="00000500000000000000" pitchFamily="50" charset="0"/>
            </a:endParaRPr>
          </a:p>
        </p:txBody>
      </p:sp>
      <p:pic>
        <p:nvPicPr>
          <p:cNvPr id="614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4639" y="1189039"/>
            <a:ext cx="4022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41411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6625"/>
                                        </p:tgtEl>
                                        <p:attrNameLst>
                                          <p:attrName>style.visibility</p:attrName>
                                        </p:attrNameLst>
                                      </p:cBhvr>
                                      <p:to>
                                        <p:strVal val="visible"/>
                                      </p:to>
                                    </p:set>
                                    <p:anim calcmode="discrete" valueType="clr">
                                      <p:cBhvr override="childStyle">
                                        <p:cTn id="7" dur="80"/>
                                        <p:tgtEl>
                                          <p:spTgt spid="2662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25"/>
                                        </p:tgtEl>
                                        <p:attrNameLst>
                                          <p:attrName>fillcolor</p:attrName>
                                        </p:attrNameLst>
                                      </p:cBhvr>
                                      <p:tavLst>
                                        <p:tav tm="0">
                                          <p:val>
                                            <p:clrVal>
                                              <a:schemeClr val="accent2"/>
                                            </p:clrVal>
                                          </p:val>
                                        </p:tav>
                                        <p:tav tm="50000">
                                          <p:val>
                                            <p:clrVal>
                                              <a:schemeClr val="hlink"/>
                                            </p:clrVal>
                                          </p:val>
                                        </p:tav>
                                      </p:tavLst>
                                    </p:anim>
                                    <p:set>
                                      <p:cBhvr>
                                        <p:cTn id="9" dur="80"/>
                                        <p:tgtEl>
                                          <p:spTgt spid="26625"/>
                                        </p:tgtEl>
                                        <p:attrNameLst>
                                          <p:attrName>fill.type</p:attrName>
                                        </p:attrNameLst>
                                      </p:cBhvr>
                                      <p:to>
                                        <p:strVal val="solid"/>
                                      </p:to>
                                    </p:set>
                                  </p:childTnLst>
                                </p:cTn>
                              </p:par>
                            </p:childTnLst>
                          </p:cTn>
                        </p:par>
                        <p:par>
                          <p:cTn id="10" fill="hold" nodeType="afterGroup">
                            <p:stCondLst>
                              <p:cond delay="560"/>
                            </p:stCondLst>
                            <p:childTnLst>
                              <p:par>
                                <p:cTn id="11" presetID="2" presetClass="entr" presetSubtype="4" fill="hold" grpId="0" nodeType="afterEffect">
                                  <p:stCondLst>
                                    <p:cond delay="0"/>
                                  </p:stCondLst>
                                  <p:childTnLst>
                                    <p:set>
                                      <p:cBhvr>
                                        <p:cTn id="12" dur="1" fill="hold">
                                          <p:stCondLst>
                                            <p:cond delay="0"/>
                                          </p:stCondLst>
                                        </p:cTn>
                                        <p:tgtEl>
                                          <p:spTgt spid="26626">
                                            <p:txEl>
                                              <p:pRg st="1" end="1"/>
                                            </p:txEl>
                                          </p:spTgt>
                                        </p:tgtEl>
                                        <p:attrNameLst>
                                          <p:attrName>style.visibility</p:attrName>
                                        </p:attrNameLst>
                                      </p:cBhvr>
                                      <p:to>
                                        <p:strVal val="visible"/>
                                      </p:to>
                                    </p:set>
                                    <p:anim calcmode="lin" valueType="num">
                                      <p:cBhvr additive="base">
                                        <p:cTn id="13"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1" end="1"/>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60"/>
                            </p:stCondLst>
                            <p:childTnLst>
                              <p:par>
                                <p:cTn id="16" presetID="2" presetClass="entr" presetSubtype="4" fill="hold" grpId="0" nodeType="afterEffect">
                                  <p:stCondLst>
                                    <p:cond delay="0"/>
                                  </p:stCondLst>
                                  <p:childTnLst>
                                    <p:set>
                                      <p:cBhvr>
                                        <p:cTn id="17" dur="1" fill="hold">
                                          <p:stCondLst>
                                            <p:cond delay="0"/>
                                          </p:stCondLst>
                                        </p:cTn>
                                        <p:tgtEl>
                                          <p:spTgt spid="26626">
                                            <p:txEl>
                                              <p:pRg st="2" end="2"/>
                                            </p:txEl>
                                          </p:spTgt>
                                        </p:tgtEl>
                                        <p:attrNameLst>
                                          <p:attrName>style.visibility</p:attrName>
                                        </p:attrNameLst>
                                      </p:cBhvr>
                                      <p:to>
                                        <p:strVal val="visible"/>
                                      </p:to>
                                    </p:set>
                                    <p:anim calcmode="lin" valueType="num">
                                      <p:cBhvr additive="base">
                                        <p:cTn id="18" dur="5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626">
                                            <p:txEl>
                                              <p:pRg st="2" end="2"/>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560"/>
                            </p:stCondLst>
                            <p:childTnLst>
                              <p:par>
                                <p:cTn id="21" presetID="2" presetClass="entr" presetSubtype="4" fill="hold" grpId="0" nodeType="afterEffect">
                                  <p:stCondLst>
                                    <p:cond delay="0"/>
                                  </p:stCondLst>
                                  <p:childTnLst>
                                    <p:set>
                                      <p:cBhvr>
                                        <p:cTn id="22" dur="1" fill="hold">
                                          <p:stCondLst>
                                            <p:cond delay="0"/>
                                          </p:stCondLst>
                                        </p:cTn>
                                        <p:tgtEl>
                                          <p:spTgt spid="26626">
                                            <p:txEl>
                                              <p:pRg st="3" end="3"/>
                                            </p:txEl>
                                          </p:spTgt>
                                        </p:tgtEl>
                                        <p:attrNameLst>
                                          <p:attrName>style.visibility</p:attrName>
                                        </p:attrNameLst>
                                      </p:cBhvr>
                                      <p:to>
                                        <p:strVal val="visible"/>
                                      </p:to>
                                    </p:set>
                                    <p:anim calcmode="lin" valueType="num">
                                      <p:cBhvr additive="base">
                                        <p:cTn id="23" dur="5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6626">
                                            <p:txEl>
                                              <p:pRg st="3" end="3"/>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060"/>
                            </p:stCondLst>
                            <p:childTnLst>
                              <p:par>
                                <p:cTn id="26" presetID="2" presetClass="entr" presetSubtype="4" fill="hold" grpId="0" nodeType="afterEffect">
                                  <p:stCondLst>
                                    <p:cond delay="0"/>
                                  </p:stCondLst>
                                  <p:childTnLst>
                                    <p:set>
                                      <p:cBhvr>
                                        <p:cTn id="27" dur="1" fill="hold">
                                          <p:stCondLst>
                                            <p:cond delay="0"/>
                                          </p:stCondLst>
                                        </p:cTn>
                                        <p:tgtEl>
                                          <p:spTgt spid="26626">
                                            <p:txEl>
                                              <p:pRg st="4" end="4"/>
                                            </p:txEl>
                                          </p:spTgt>
                                        </p:tgtEl>
                                        <p:attrNameLst>
                                          <p:attrName>style.visibility</p:attrName>
                                        </p:attrNameLst>
                                      </p:cBhvr>
                                      <p:to>
                                        <p:strVal val="visible"/>
                                      </p:to>
                                    </p:set>
                                    <p:anim calcmode="lin" valueType="num">
                                      <p:cBhvr additive="base">
                                        <p:cTn id="28" dur="5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6626">
                                            <p:txEl>
                                              <p:pRg st="4" end="4"/>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560"/>
                            </p:stCondLst>
                            <p:childTnLst>
                              <p:par>
                                <p:cTn id="31" presetID="2" presetClass="entr" presetSubtype="4" fill="hold" grpId="0" nodeType="afterEffect">
                                  <p:stCondLst>
                                    <p:cond delay="0"/>
                                  </p:stCondLst>
                                  <p:childTnLst>
                                    <p:set>
                                      <p:cBhvr>
                                        <p:cTn id="32" dur="1" fill="hold">
                                          <p:stCondLst>
                                            <p:cond delay="0"/>
                                          </p:stCondLst>
                                        </p:cTn>
                                        <p:tgtEl>
                                          <p:spTgt spid="26626">
                                            <p:txEl>
                                              <p:pRg st="5" end="5"/>
                                            </p:txEl>
                                          </p:spTgt>
                                        </p:tgtEl>
                                        <p:attrNameLst>
                                          <p:attrName>style.visibility</p:attrName>
                                        </p:attrNameLst>
                                      </p:cBhvr>
                                      <p:to>
                                        <p:strVal val="visible"/>
                                      </p:to>
                                    </p:set>
                                    <p:anim calcmode="lin" valueType="num">
                                      <p:cBhvr additive="base">
                                        <p:cTn id="33" dur="500" fill="hold"/>
                                        <p:tgtEl>
                                          <p:spTgt spid="2662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626">
                                            <p:txEl>
                                              <p:pRg st="5" end="5"/>
                                            </p:txEl>
                                          </p:spTgt>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3060"/>
                            </p:stCondLst>
                            <p:childTnLst>
                              <p:par>
                                <p:cTn id="36" presetID="2" presetClass="entr" presetSubtype="4" fill="hold" grpId="0" nodeType="afterEffect">
                                  <p:stCondLst>
                                    <p:cond delay="0"/>
                                  </p:stCondLst>
                                  <p:childTnLst>
                                    <p:set>
                                      <p:cBhvr>
                                        <p:cTn id="37" dur="1" fill="hold">
                                          <p:stCondLst>
                                            <p:cond delay="0"/>
                                          </p:stCondLst>
                                        </p:cTn>
                                        <p:tgtEl>
                                          <p:spTgt spid="26626">
                                            <p:txEl>
                                              <p:pRg st="6" end="6"/>
                                            </p:txEl>
                                          </p:spTgt>
                                        </p:tgtEl>
                                        <p:attrNameLst>
                                          <p:attrName>style.visibility</p:attrName>
                                        </p:attrNameLst>
                                      </p:cBhvr>
                                      <p:to>
                                        <p:strVal val="visible"/>
                                      </p:to>
                                    </p:set>
                                    <p:anim calcmode="lin" valueType="num">
                                      <p:cBhvr additive="base">
                                        <p:cTn id="38" dur="500" fill="hold"/>
                                        <p:tgtEl>
                                          <p:spTgt spid="26626">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66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6626">
                                            <p:txEl>
                                              <p:pRg st="8" end="8"/>
                                            </p:txEl>
                                          </p:spTgt>
                                        </p:tgtEl>
                                        <p:attrNameLst>
                                          <p:attrName>style.visibility</p:attrName>
                                        </p:attrNameLst>
                                      </p:cBhvr>
                                      <p:to>
                                        <p:strVal val="visible"/>
                                      </p:to>
                                    </p:set>
                                    <p:anim calcmode="lin" valueType="num">
                                      <p:cBhvr additive="base">
                                        <p:cTn id="44" dur="500" fill="hold"/>
                                        <p:tgtEl>
                                          <p:spTgt spid="26626">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662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2662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bwMode="auto">
          <a:xfrm>
            <a:off x="1981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n-GB" altLang="en-US" sz="3600" dirty="0">
                <a:solidFill>
                  <a:srgbClr val="0070C0"/>
                </a:solidFill>
                <a:latin typeface="OpenDyslexic" pitchFamily="50" charset="0"/>
              </a:rPr>
              <a:t>Home </a:t>
            </a:r>
            <a:r>
              <a:rPr lang="en-GB" altLang="en-US" sz="3600" dirty="0" smtClean="0">
                <a:solidFill>
                  <a:srgbClr val="0070C0"/>
                </a:solidFill>
                <a:latin typeface="OpenDyslexic" pitchFamily="50" charset="0"/>
              </a:rPr>
              <a:t>Learning – our home school partnership agreement –in pack</a:t>
            </a:r>
            <a:endParaRPr lang="en-GB" altLang="en-US" sz="3600" dirty="0">
              <a:solidFill>
                <a:srgbClr val="0070C0"/>
              </a:solidFill>
              <a:latin typeface="OpenDyslexic" pitchFamily="50" charset="0"/>
            </a:endParaRPr>
          </a:p>
        </p:txBody>
      </p:sp>
      <p:sp>
        <p:nvSpPr>
          <p:cNvPr id="8195" name="Rectangle 3"/>
          <p:cNvSpPr>
            <a:spLocks noGrp="1" noChangeArrowheads="1"/>
          </p:cNvSpPr>
          <p:nvPr>
            <p:ph sz="quarter" idx="13"/>
          </p:nvPr>
        </p:nvSpPr>
        <p:spPr bwMode="auto">
          <a:xfrm>
            <a:off x="308758" y="1733796"/>
            <a:ext cx="9902042" cy="46479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1158875" indent="273050">
              <a:lnSpc>
                <a:spcPct val="80000"/>
              </a:lnSpc>
            </a:pPr>
            <a:r>
              <a:rPr lang="en-US" altLang="en-US" sz="2800" dirty="0">
                <a:latin typeface="OpenDyslexic" panose="00000500000000000000" pitchFamily="50" charset="0"/>
              </a:rPr>
              <a:t>There will be learning challenges set each week, which will change as the terms go on.</a:t>
            </a:r>
            <a:endParaRPr lang="en-US" altLang="en-US" sz="2800" dirty="0">
              <a:solidFill>
                <a:srgbClr val="990000"/>
              </a:solidFill>
              <a:latin typeface="OpenDyslexic" panose="00000500000000000000" pitchFamily="50" charset="0"/>
            </a:endParaRPr>
          </a:p>
          <a:p>
            <a:pPr marL="1158875" indent="0">
              <a:lnSpc>
                <a:spcPct val="80000"/>
              </a:lnSpc>
              <a:buNone/>
            </a:pPr>
            <a:endParaRPr lang="en-US" altLang="en-US" sz="2800" dirty="0">
              <a:latin typeface="OpenDyslexic" panose="00000500000000000000" pitchFamily="50" charset="0"/>
            </a:endParaRPr>
          </a:p>
          <a:p>
            <a:pPr marL="1158875" indent="273050">
              <a:lnSpc>
                <a:spcPct val="80000"/>
              </a:lnSpc>
            </a:pPr>
            <a:r>
              <a:rPr lang="en-US" altLang="en-US" sz="2800" dirty="0">
                <a:latin typeface="OpenDyslexic" panose="00000500000000000000" pitchFamily="50" charset="0"/>
              </a:rPr>
              <a:t>The aim is for Home Learning to be </a:t>
            </a:r>
            <a:r>
              <a:rPr lang="en-US" altLang="en-US" sz="2800" dirty="0" smtClean="0">
                <a:solidFill>
                  <a:srgbClr val="990000"/>
                </a:solidFill>
                <a:latin typeface="OpenDyslexic" panose="00000500000000000000" pitchFamily="50" charset="0"/>
              </a:rPr>
              <a:t>purposeful- it is practice and is reflected in overall class work</a:t>
            </a:r>
          </a:p>
          <a:p>
            <a:pPr marL="1158875" indent="273050">
              <a:lnSpc>
                <a:spcPct val="80000"/>
              </a:lnSpc>
            </a:pPr>
            <a:endParaRPr lang="en-US" altLang="en-US" sz="2800" dirty="0">
              <a:latin typeface="OpenDyslexic" panose="00000500000000000000" pitchFamily="50" charset="0"/>
            </a:endParaRPr>
          </a:p>
          <a:p>
            <a:pPr marL="1158875" indent="273050">
              <a:lnSpc>
                <a:spcPct val="80000"/>
              </a:lnSpc>
            </a:pPr>
            <a:r>
              <a:rPr lang="en-US" altLang="en-US" sz="2800" dirty="0">
                <a:solidFill>
                  <a:srgbClr val="990000"/>
                </a:solidFill>
                <a:latin typeface="OpenDyslexic" panose="00000500000000000000" pitchFamily="50" charset="0"/>
              </a:rPr>
              <a:t>Spelling </a:t>
            </a:r>
            <a:r>
              <a:rPr lang="en-US" altLang="en-US" sz="2800" dirty="0">
                <a:latin typeface="OpenDyslexic" panose="00000500000000000000" pitchFamily="50" charset="0"/>
              </a:rPr>
              <a:t>scores will be written in the folder so you can see how your child is getting on each week.</a:t>
            </a:r>
          </a:p>
          <a:p>
            <a:pPr marL="1158875" indent="273050">
              <a:lnSpc>
                <a:spcPct val="80000"/>
              </a:lnSpc>
            </a:pPr>
            <a:endParaRPr lang="en-US" altLang="en-US" sz="2000" dirty="0">
              <a:latin typeface="OpenDyslexic" pitchFamily="50" charset="0"/>
            </a:endParaRPr>
          </a:p>
          <a:p>
            <a:pPr marL="1158875" indent="273050">
              <a:lnSpc>
                <a:spcPct val="80000"/>
              </a:lnSpc>
            </a:pPr>
            <a:endParaRPr lang="en-US" altLang="en-US" sz="2000" dirty="0">
              <a:latin typeface="OpenDyslexic" pitchFamily="50" charset="0"/>
            </a:endParaRPr>
          </a:p>
          <a:p>
            <a:pPr marL="1158875" indent="273050">
              <a:lnSpc>
                <a:spcPct val="80000"/>
              </a:lnSpc>
            </a:pPr>
            <a:endParaRPr lang="en-US" altLang="en-US" sz="2000" dirty="0">
              <a:latin typeface="OpenDyslexic" pitchFamily="50" charset="0"/>
            </a:endParaRPr>
          </a:p>
          <a:p>
            <a:pPr marL="1158875" indent="273050">
              <a:lnSpc>
                <a:spcPct val="80000"/>
              </a:lnSpc>
            </a:pPr>
            <a:endParaRPr lang="en-US" altLang="en-US" sz="2000" dirty="0">
              <a:latin typeface="OpenDyslexic" pitchFamily="50" charset="0"/>
            </a:endParaRPr>
          </a:p>
        </p:txBody>
      </p:sp>
    </p:spTree>
    <p:extLst>
      <p:ext uri="{BB962C8B-B14F-4D97-AF65-F5344CB8AC3E}">
        <p14:creationId xmlns:p14="http://schemas.microsoft.com/office/powerpoint/2010/main" val="21320183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7649"/>
                                        </p:tgtEl>
                                        <p:attrNameLst>
                                          <p:attrName>style.visibility</p:attrName>
                                        </p:attrNameLst>
                                      </p:cBhvr>
                                      <p:to>
                                        <p:strVal val="visible"/>
                                      </p:to>
                                    </p:set>
                                    <p:anim calcmode="discrete" valueType="clr">
                                      <p:cBhvr override="childStyle">
                                        <p:cTn id="7" dur="80"/>
                                        <p:tgtEl>
                                          <p:spTgt spid="276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49"/>
                                        </p:tgtEl>
                                        <p:attrNameLst>
                                          <p:attrName>fillcolor</p:attrName>
                                        </p:attrNameLst>
                                      </p:cBhvr>
                                      <p:tavLst>
                                        <p:tav tm="0">
                                          <p:val>
                                            <p:clrVal>
                                              <a:schemeClr val="accent2"/>
                                            </p:clrVal>
                                          </p:val>
                                        </p:tav>
                                        <p:tav tm="50000">
                                          <p:val>
                                            <p:clrVal>
                                              <a:schemeClr val="hlink"/>
                                            </p:clrVal>
                                          </p:val>
                                        </p:tav>
                                      </p:tavLst>
                                    </p:anim>
                                    <p:set>
                                      <p:cBhvr>
                                        <p:cTn id="9" dur="80"/>
                                        <p:tgtEl>
                                          <p:spTgt spid="276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croll: Horizontal 2">
            <a:extLst>
              <a:ext uri="{FF2B5EF4-FFF2-40B4-BE49-F238E27FC236}">
                <a16:creationId xmlns="" xmlns:a16="http://schemas.microsoft.com/office/drawing/2014/main" id="{97E04A1E-6395-4ECA-BF64-E0D741427DAB}"/>
              </a:ext>
            </a:extLst>
          </p:cNvPr>
          <p:cNvSpPr/>
          <p:nvPr/>
        </p:nvSpPr>
        <p:spPr>
          <a:xfrm>
            <a:off x="2910298" y="4480460"/>
            <a:ext cx="7485321" cy="1776799"/>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49" name="Rectangle 2"/>
          <p:cNvSpPr>
            <a:spLocks noGrp="1" noChangeArrowheads="1"/>
          </p:cNvSpPr>
          <p:nvPr>
            <p:ph type="title"/>
          </p:nvPr>
        </p:nvSpPr>
        <p:spPr bwMode="auto">
          <a:xfrm>
            <a:off x="1981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GB" altLang="en-US" sz="3600" dirty="0">
                <a:solidFill>
                  <a:srgbClr val="0070C0"/>
                </a:solidFill>
                <a:latin typeface="OpenDyslexic" pitchFamily="50" charset="0"/>
              </a:rPr>
              <a:t>Reading</a:t>
            </a:r>
          </a:p>
        </p:txBody>
      </p:sp>
      <p:sp>
        <p:nvSpPr>
          <p:cNvPr id="11267" name="Rectangle 3"/>
          <p:cNvSpPr>
            <a:spLocks noGrp="1" noChangeArrowheads="1"/>
          </p:cNvSpPr>
          <p:nvPr>
            <p:ph sz="quarter" idx="13"/>
          </p:nvPr>
        </p:nvSpPr>
        <p:spPr bwMode="auto">
          <a:xfrm>
            <a:off x="2279650" y="1125538"/>
            <a:ext cx="8388350" cy="33549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1158875" indent="273050">
              <a:lnSpc>
                <a:spcPct val="80000"/>
              </a:lnSpc>
            </a:pPr>
            <a:endParaRPr lang="en-US" altLang="en-US" sz="2000" dirty="0">
              <a:latin typeface="OpenDyslexic" pitchFamily="50" charset="0"/>
            </a:endParaRPr>
          </a:p>
        </p:txBody>
      </p:sp>
      <p:pic>
        <p:nvPicPr>
          <p:cNvPr id="112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9088" y="1160463"/>
            <a:ext cx="7650162"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 xmlns:a16="http://schemas.microsoft.com/office/drawing/2014/main" id="{E0351666-39C6-4712-A9EA-FAE374CBC235}"/>
              </a:ext>
            </a:extLst>
          </p:cNvPr>
          <p:cNvSpPr txBox="1"/>
          <p:nvPr/>
        </p:nvSpPr>
        <p:spPr>
          <a:xfrm>
            <a:off x="3191278" y="4836220"/>
            <a:ext cx="7204341" cy="830997"/>
          </a:xfrm>
          <a:prstGeom prst="rect">
            <a:avLst/>
          </a:prstGeom>
          <a:noFill/>
        </p:spPr>
        <p:txBody>
          <a:bodyPr wrap="square" rtlCol="0">
            <a:spAutoFit/>
          </a:bodyPr>
          <a:lstStyle/>
          <a:p>
            <a:r>
              <a:rPr lang="en-GB" sz="2400" dirty="0" smtClean="0"/>
              <a:t>Whole class guided reading skills, learning to answer comprehension questions.</a:t>
            </a:r>
            <a:endParaRPr lang="en-GB" sz="2400" dirty="0"/>
          </a:p>
        </p:txBody>
      </p:sp>
    </p:spTree>
    <p:extLst>
      <p:ext uri="{BB962C8B-B14F-4D97-AF65-F5344CB8AC3E}">
        <p14:creationId xmlns:p14="http://schemas.microsoft.com/office/powerpoint/2010/main" val="255029491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7649"/>
                                        </p:tgtEl>
                                        <p:attrNameLst>
                                          <p:attrName>style.visibility</p:attrName>
                                        </p:attrNameLst>
                                      </p:cBhvr>
                                      <p:to>
                                        <p:strVal val="visible"/>
                                      </p:to>
                                    </p:set>
                                    <p:anim calcmode="discrete" valueType="clr">
                                      <p:cBhvr override="childStyle">
                                        <p:cTn id="7" dur="80"/>
                                        <p:tgtEl>
                                          <p:spTgt spid="276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49"/>
                                        </p:tgtEl>
                                        <p:attrNameLst>
                                          <p:attrName>fillcolor</p:attrName>
                                        </p:attrNameLst>
                                      </p:cBhvr>
                                      <p:tavLst>
                                        <p:tav tm="0">
                                          <p:val>
                                            <p:clrVal>
                                              <a:schemeClr val="accent2"/>
                                            </p:clrVal>
                                          </p:val>
                                        </p:tav>
                                        <p:tav tm="50000">
                                          <p:val>
                                            <p:clrVal>
                                              <a:schemeClr val="hlink"/>
                                            </p:clrVal>
                                          </p:val>
                                        </p:tav>
                                      </p:tavLst>
                                    </p:anim>
                                    <p:set>
                                      <p:cBhvr>
                                        <p:cTn id="9" dur="80"/>
                                        <p:tgtEl>
                                          <p:spTgt spid="276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bwMode="auto">
          <a:xfrm>
            <a:off x="1097337" y="212707"/>
            <a:ext cx="8243887" cy="61928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1158875" indent="0" algn="ctr">
              <a:lnSpc>
                <a:spcPct val="80000"/>
              </a:lnSpc>
              <a:buNone/>
              <a:defRPr/>
            </a:pPr>
            <a:r>
              <a:rPr lang="en-GB" sz="3600" dirty="0">
                <a:solidFill>
                  <a:srgbClr val="0070C0"/>
                </a:solidFill>
                <a:latin typeface="OpenDyslexic" panose="00000500000000000000" pitchFamily="50" charset="0"/>
              </a:rPr>
              <a:t>How can you help with Home Learning?</a:t>
            </a:r>
          </a:p>
          <a:p>
            <a:pPr marL="1158875" indent="273050">
              <a:lnSpc>
                <a:spcPct val="80000"/>
              </a:lnSpc>
              <a:defRPr/>
            </a:pPr>
            <a:endParaRPr lang="en-GB" sz="2000" dirty="0">
              <a:latin typeface="OpenDyslexic" panose="00000500000000000000" pitchFamily="50" charset="0"/>
            </a:endParaRPr>
          </a:p>
          <a:p>
            <a:pPr marL="1158875" indent="273050">
              <a:lnSpc>
                <a:spcPct val="80000"/>
              </a:lnSpc>
              <a:defRPr/>
            </a:pPr>
            <a:r>
              <a:rPr lang="en-GB" sz="2400" b="1" dirty="0">
                <a:latin typeface="OpenDyslexic" panose="00000500000000000000" pitchFamily="50" charset="0"/>
              </a:rPr>
              <a:t>Encourage </a:t>
            </a:r>
            <a:r>
              <a:rPr lang="en-GB" sz="2400" b="1" dirty="0">
                <a:solidFill>
                  <a:srgbClr val="C00000"/>
                </a:solidFill>
                <a:latin typeface="OpenDyslexic" panose="00000500000000000000" pitchFamily="50" charset="0"/>
              </a:rPr>
              <a:t>independence</a:t>
            </a:r>
            <a:r>
              <a:rPr lang="en-GB" sz="2400" b="1" dirty="0">
                <a:latin typeface="OpenDyslexic" panose="00000500000000000000" pitchFamily="50" charset="0"/>
              </a:rPr>
              <a:t>; set timers for independent work</a:t>
            </a:r>
          </a:p>
          <a:p>
            <a:pPr marL="1158875" indent="273050">
              <a:lnSpc>
                <a:spcPct val="80000"/>
              </a:lnSpc>
              <a:defRPr/>
            </a:pPr>
            <a:endParaRPr lang="en-GB" sz="2400" b="1" dirty="0">
              <a:latin typeface="OpenDyslexic" panose="00000500000000000000" pitchFamily="50" charset="0"/>
            </a:endParaRPr>
          </a:p>
          <a:p>
            <a:pPr marL="1158875" indent="273050">
              <a:lnSpc>
                <a:spcPct val="80000"/>
              </a:lnSpc>
              <a:defRPr/>
            </a:pPr>
            <a:r>
              <a:rPr lang="en-GB" sz="2400" b="1" dirty="0">
                <a:latin typeface="OpenDyslexic" panose="00000500000000000000" pitchFamily="50" charset="0"/>
              </a:rPr>
              <a:t>No more than </a:t>
            </a:r>
            <a:r>
              <a:rPr lang="en-GB" sz="2400" b="1" dirty="0">
                <a:solidFill>
                  <a:srgbClr val="990000"/>
                </a:solidFill>
                <a:latin typeface="OpenDyslexic" panose="00000500000000000000" pitchFamily="50" charset="0"/>
              </a:rPr>
              <a:t>20-30 minutes</a:t>
            </a:r>
            <a:r>
              <a:rPr lang="en-GB" sz="2400" b="1" dirty="0">
                <a:latin typeface="OpenDyslexic" panose="00000500000000000000" pitchFamily="50" charset="0"/>
              </a:rPr>
              <a:t>. If your child is struggling, write a short note</a:t>
            </a:r>
          </a:p>
          <a:p>
            <a:pPr marL="1158875" indent="273050">
              <a:lnSpc>
                <a:spcPct val="80000"/>
              </a:lnSpc>
              <a:defRPr/>
            </a:pPr>
            <a:endParaRPr lang="en-GB" sz="2400" b="1" dirty="0">
              <a:latin typeface="OpenDyslexic" panose="00000500000000000000" pitchFamily="50" charset="0"/>
            </a:endParaRPr>
          </a:p>
          <a:p>
            <a:pPr marL="1158875" indent="273050">
              <a:lnSpc>
                <a:spcPct val="80000"/>
              </a:lnSpc>
              <a:defRPr/>
            </a:pPr>
            <a:r>
              <a:rPr lang="en-GB" sz="2400" b="1" dirty="0">
                <a:solidFill>
                  <a:srgbClr val="C00000"/>
                </a:solidFill>
                <a:latin typeface="OpenDyslexic" panose="00000500000000000000" pitchFamily="50" charset="0"/>
              </a:rPr>
              <a:t>Reading widely</a:t>
            </a:r>
            <a:r>
              <a:rPr lang="en-GB" sz="2400" b="1" dirty="0">
                <a:latin typeface="OpenDyslexic" panose="00000500000000000000" pitchFamily="50" charset="0"/>
              </a:rPr>
              <a:t>; discussion about texts; e</a:t>
            </a:r>
            <a:r>
              <a:rPr lang="en-GB" altLang="en-US" sz="2400" b="1" dirty="0">
                <a:latin typeface="OpenDyslexic" panose="00000500000000000000" pitchFamily="50" charset="0"/>
              </a:rPr>
              <a:t>xpressing opinions; give reasons; monitoring of content</a:t>
            </a:r>
          </a:p>
          <a:p>
            <a:pPr marL="1158875" indent="273050">
              <a:lnSpc>
                <a:spcPct val="80000"/>
              </a:lnSpc>
              <a:defRPr/>
            </a:pPr>
            <a:endParaRPr lang="en-GB" sz="2400" dirty="0">
              <a:latin typeface="OpenDyslexic" panose="00000500000000000000" pitchFamily="50" charset="0"/>
            </a:endParaRPr>
          </a:p>
          <a:p>
            <a:pPr marL="1158875" indent="273050">
              <a:lnSpc>
                <a:spcPct val="80000"/>
              </a:lnSpc>
              <a:defRPr/>
            </a:pPr>
            <a:r>
              <a:rPr lang="en-GB" sz="2400" b="1" u="sng" dirty="0">
                <a:solidFill>
                  <a:srgbClr val="C00000"/>
                </a:solidFill>
                <a:latin typeface="OpenDyslexic" panose="00000500000000000000" pitchFamily="50" charset="0"/>
              </a:rPr>
              <a:t>Active</a:t>
            </a:r>
            <a:r>
              <a:rPr lang="en-GB" sz="2400" b="1" dirty="0">
                <a:solidFill>
                  <a:srgbClr val="C00000"/>
                </a:solidFill>
                <a:latin typeface="OpenDyslexic" panose="00000500000000000000" pitchFamily="50" charset="0"/>
              </a:rPr>
              <a:t> learning </a:t>
            </a:r>
            <a:r>
              <a:rPr lang="en-GB" sz="2400" b="1" dirty="0">
                <a:latin typeface="OpenDyslexic" panose="00000500000000000000" pitchFamily="50" charset="0"/>
              </a:rPr>
              <a:t>of spellings</a:t>
            </a:r>
          </a:p>
          <a:p>
            <a:pPr marL="1158875" indent="273050">
              <a:lnSpc>
                <a:spcPct val="80000"/>
              </a:lnSpc>
              <a:defRPr/>
            </a:pPr>
            <a:endParaRPr lang="en-GB" sz="2400" b="1" dirty="0">
              <a:latin typeface="OpenDyslexic" panose="00000500000000000000" pitchFamily="50" charset="0"/>
            </a:endParaRPr>
          </a:p>
          <a:p>
            <a:pPr marL="1158875" indent="273050">
              <a:lnSpc>
                <a:spcPct val="80000"/>
              </a:lnSpc>
              <a:defRPr/>
            </a:pPr>
            <a:r>
              <a:rPr lang="en-GB" sz="2400" b="1" u="sng" dirty="0">
                <a:solidFill>
                  <a:srgbClr val="C00000"/>
                </a:solidFill>
                <a:latin typeface="OpenDyslexic" panose="00000500000000000000" pitchFamily="50" charset="0"/>
              </a:rPr>
              <a:t>Active</a:t>
            </a:r>
            <a:r>
              <a:rPr lang="en-GB" sz="2400" b="1" dirty="0">
                <a:solidFill>
                  <a:srgbClr val="C00000"/>
                </a:solidFill>
                <a:latin typeface="OpenDyslexic" panose="00000500000000000000" pitchFamily="50" charset="0"/>
              </a:rPr>
              <a:t> learning </a:t>
            </a:r>
            <a:r>
              <a:rPr lang="en-GB" sz="2400" b="1" dirty="0">
                <a:latin typeface="OpenDyslexic" panose="00000500000000000000" pitchFamily="50" charset="0"/>
              </a:rPr>
              <a:t>of times tables</a:t>
            </a:r>
            <a:endParaRPr lang="en-GB" sz="2400" dirty="0">
              <a:latin typeface="OpenDyslexic" panose="00000500000000000000" pitchFamily="50" charset="0"/>
            </a:endParaRPr>
          </a:p>
          <a:p>
            <a:pPr marL="1158875" indent="0">
              <a:lnSpc>
                <a:spcPct val="80000"/>
              </a:lnSpc>
              <a:buNone/>
              <a:defRPr/>
            </a:pPr>
            <a:endParaRPr lang="en-GB" sz="2000" i="1" dirty="0">
              <a:solidFill>
                <a:srgbClr val="0070C0"/>
              </a:solidFill>
              <a:latin typeface="OpenDyslexic" panose="00000500000000000000" pitchFamily="50" charset="0"/>
            </a:endParaRPr>
          </a:p>
        </p:txBody>
      </p:sp>
    </p:spTree>
    <p:extLst>
      <p:ext uri="{BB962C8B-B14F-4D97-AF65-F5344CB8AC3E}">
        <p14:creationId xmlns:p14="http://schemas.microsoft.com/office/powerpoint/2010/main" val="231835616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 calcmode="lin" valueType="num">
                                      <p:cBhvr additive="base">
                                        <p:cTn id="7" dur="500" fill="hold"/>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0">
                                            <p:txEl>
                                              <p:pRg st="2" end="2"/>
                                            </p:txEl>
                                          </p:spTgt>
                                        </p:tgtEl>
                                        <p:attrNameLst>
                                          <p:attrName>style.visibility</p:attrName>
                                        </p:attrNameLst>
                                      </p:cBhvr>
                                      <p:to>
                                        <p:strVal val="visible"/>
                                      </p:to>
                                    </p:set>
                                    <p:anim calcmode="lin" valueType="num">
                                      <p:cBhvr additive="base">
                                        <p:cTn id="13" dur="500" fill="hold"/>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0">
                                            <p:txEl>
                                              <p:pRg st="4" end="4"/>
                                            </p:txEl>
                                          </p:spTgt>
                                        </p:tgtEl>
                                        <p:attrNameLst>
                                          <p:attrName>style.visibility</p:attrName>
                                        </p:attrNameLst>
                                      </p:cBhvr>
                                      <p:to>
                                        <p:strVal val="visible"/>
                                      </p:to>
                                    </p:set>
                                    <p:anim calcmode="lin" valueType="num">
                                      <p:cBhvr additive="base">
                                        <p:cTn id="19" dur="500" fill="hold"/>
                                        <p:tgtEl>
                                          <p:spTgt spid="2765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0">
                                            <p:txEl>
                                              <p:pRg st="6" end="6"/>
                                            </p:txEl>
                                          </p:spTgt>
                                        </p:tgtEl>
                                        <p:attrNameLst>
                                          <p:attrName>style.visibility</p:attrName>
                                        </p:attrNameLst>
                                      </p:cBhvr>
                                      <p:to>
                                        <p:strVal val="visible"/>
                                      </p:to>
                                    </p:set>
                                    <p:anim calcmode="lin" valueType="num">
                                      <p:cBhvr additive="base">
                                        <p:cTn id="25" dur="500" fill="hold"/>
                                        <p:tgtEl>
                                          <p:spTgt spid="2765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0">
                                            <p:txEl>
                                              <p:pRg st="8" end="8"/>
                                            </p:txEl>
                                          </p:spTgt>
                                        </p:tgtEl>
                                        <p:attrNameLst>
                                          <p:attrName>style.visibility</p:attrName>
                                        </p:attrNameLst>
                                      </p:cBhvr>
                                      <p:to>
                                        <p:strVal val="visible"/>
                                      </p:to>
                                    </p:set>
                                    <p:anim calcmode="lin" valueType="num">
                                      <p:cBhvr additive="base">
                                        <p:cTn id="31" dur="500" fill="hold"/>
                                        <p:tgtEl>
                                          <p:spTgt spid="27650">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0">
                                            <p:txEl>
                                              <p:pRg st="10" end="10"/>
                                            </p:txEl>
                                          </p:spTgt>
                                        </p:tgtEl>
                                        <p:attrNameLst>
                                          <p:attrName>style.visibility</p:attrName>
                                        </p:attrNameLst>
                                      </p:cBhvr>
                                      <p:to>
                                        <p:strVal val="visible"/>
                                      </p:to>
                                    </p:set>
                                    <p:anim calcmode="lin" valueType="num">
                                      <p:cBhvr additive="base">
                                        <p:cTn id="37" dur="500" fill="hold"/>
                                        <p:tgtEl>
                                          <p:spTgt spid="2765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bwMode="auto">
          <a:xfrm>
            <a:off x="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a:solidFill>
                  <a:srgbClr val="990099"/>
                </a:solidFill>
                <a:latin typeface="OpenDyslexic" pitchFamily="50" charset="0"/>
              </a:rPr>
              <a:t>WRITING</a:t>
            </a:r>
          </a:p>
        </p:txBody>
      </p:sp>
      <p:sp>
        <p:nvSpPr>
          <p:cNvPr id="19458" name="Rectangle 3"/>
          <p:cNvSpPr>
            <a:spLocks noGrp="1" noChangeArrowheads="1"/>
          </p:cNvSpPr>
          <p:nvPr>
            <p:ph type="body" idx="4294967295"/>
          </p:nvPr>
        </p:nvSpPr>
        <p:spPr bwMode="auto">
          <a:xfrm>
            <a:off x="4775200" y="1052513"/>
            <a:ext cx="7416800" cy="53292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a:lnSpc>
                <a:spcPct val="80000"/>
              </a:lnSpc>
              <a:defRPr/>
            </a:pPr>
            <a:r>
              <a:rPr lang="en-US" altLang="en-US" sz="2400" dirty="0">
                <a:latin typeface="OpenDyslexic" panose="00000500000000000000" pitchFamily="50" charset="0"/>
              </a:rPr>
              <a:t>“</a:t>
            </a:r>
            <a:r>
              <a:rPr lang="en-US" altLang="en-US" sz="2400" dirty="0">
                <a:solidFill>
                  <a:srgbClr val="990000"/>
                </a:solidFill>
                <a:latin typeface="OpenDyslexic" panose="00000500000000000000" pitchFamily="50" charset="0"/>
              </a:rPr>
              <a:t>Read as a writer </a:t>
            </a:r>
            <a:r>
              <a:rPr lang="en-US" altLang="en-US" sz="2400" dirty="0">
                <a:latin typeface="OpenDyslexic" panose="00000500000000000000" pitchFamily="50" charset="0"/>
              </a:rPr>
              <a:t>and </a:t>
            </a:r>
            <a:r>
              <a:rPr lang="en-US" altLang="en-US" sz="2400" dirty="0">
                <a:solidFill>
                  <a:srgbClr val="990000"/>
                </a:solidFill>
                <a:latin typeface="OpenDyslexic" panose="00000500000000000000" pitchFamily="50" charset="0"/>
              </a:rPr>
              <a:t>write as a reader</a:t>
            </a:r>
            <a:r>
              <a:rPr lang="en-US" altLang="en-US" sz="2400" dirty="0">
                <a:latin typeface="OpenDyslexic" panose="00000500000000000000" pitchFamily="50" charset="0"/>
              </a:rPr>
              <a:t>”</a:t>
            </a:r>
          </a:p>
          <a:p>
            <a:pPr>
              <a:lnSpc>
                <a:spcPct val="80000"/>
              </a:lnSpc>
              <a:defRPr/>
            </a:pPr>
            <a:endParaRPr lang="en-US" altLang="en-US" sz="2400" dirty="0">
              <a:latin typeface="MS Mincho" panose="02020609040205080304" pitchFamily="49" charset="-128"/>
              <a:ea typeface="MS Mincho" panose="02020609040205080304" pitchFamily="49" charset="-128"/>
            </a:endParaRPr>
          </a:p>
          <a:p>
            <a:pPr>
              <a:lnSpc>
                <a:spcPct val="80000"/>
              </a:lnSpc>
              <a:defRPr/>
            </a:pPr>
            <a:r>
              <a:rPr lang="en-US" altLang="en-US" sz="2400" dirty="0">
                <a:latin typeface="OpenDyslexic" panose="00000500000000000000" pitchFamily="50" charset="0"/>
              </a:rPr>
              <a:t>Regular </a:t>
            </a:r>
            <a:r>
              <a:rPr lang="en-US" altLang="en-US" sz="2400" dirty="0">
                <a:solidFill>
                  <a:srgbClr val="990000"/>
                </a:solidFill>
                <a:latin typeface="OpenDyslexic" panose="00000500000000000000" pitchFamily="50" charset="0"/>
              </a:rPr>
              <a:t>extended writing opportunities </a:t>
            </a:r>
            <a:r>
              <a:rPr lang="en-US" altLang="en-US" sz="2400" dirty="0">
                <a:latin typeface="OpenDyslexic" panose="00000500000000000000" pitchFamily="50" charset="0"/>
              </a:rPr>
              <a:t>across a range of subjects</a:t>
            </a:r>
          </a:p>
          <a:p>
            <a:pPr>
              <a:lnSpc>
                <a:spcPct val="80000"/>
              </a:lnSpc>
              <a:defRPr/>
            </a:pPr>
            <a:endParaRPr lang="en-US" altLang="en-US" sz="2400" dirty="0">
              <a:latin typeface="OpenDyslexic" panose="00000500000000000000" pitchFamily="50" charset="0"/>
            </a:endParaRPr>
          </a:p>
          <a:p>
            <a:pPr>
              <a:lnSpc>
                <a:spcPct val="80000"/>
              </a:lnSpc>
              <a:defRPr/>
            </a:pPr>
            <a:r>
              <a:rPr lang="en-US" altLang="en-US" sz="2400" dirty="0">
                <a:latin typeface="OpenDyslexic" panose="00000500000000000000" pitchFamily="50" charset="0"/>
              </a:rPr>
              <a:t>Grammar, Punctuation and Spelling </a:t>
            </a:r>
            <a:r>
              <a:rPr lang="en-US" altLang="en-US" sz="2400" dirty="0">
                <a:solidFill>
                  <a:srgbClr val="990000"/>
                </a:solidFill>
                <a:latin typeface="OpenDyslexic" panose="00000500000000000000" pitchFamily="50" charset="0"/>
              </a:rPr>
              <a:t>(</a:t>
            </a:r>
            <a:r>
              <a:rPr lang="en-US" altLang="en-US" sz="2400" dirty="0" err="1">
                <a:solidFill>
                  <a:srgbClr val="990000"/>
                </a:solidFill>
                <a:latin typeface="OpenDyslexic" panose="00000500000000000000" pitchFamily="50" charset="0"/>
              </a:rPr>
              <a:t>SPaG</a:t>
            </a:r>
            <a:r>
              <a:rPr lang="en-US" altLang="en-US" sz="2400" dirty="0">
                <a:solidFill>
                  <a:srgbClr val="990000"/>
                </a:solidFill>
                <a:latin typeface="OpenDyslexic" panose="00000500000000000000" pitchFamily="50" charset="0"/>
              </a:rPr>
              <a:t>)</a:t>
            </a:r>
          </a:p>
          <a:p>
            <a:pPr>
              <a:lnSpc>
                <a:spcPct val="80000"/>
              </a:lnSpc>
              <a:defRPr/>
            </a:pPr>
            <a:endParaRPr lang="en-US" altLang="en-US" sz="2400" dirty="0">
              <a:latin typeface="OpenDyslexic" panose="00000500000000000000" pitchFamily="50" charset="0"/>
            </a:endParaRPr>
          </a:p>
          <a:p>
            <a:pPr>
              <a:lnSpc>
                <a:spcPct val="80000"/>
              </a:lnSpc>
              <a:defRPr/>
            </a:pPr>
            <a:r>
              <a:rPr lang="en-US" altLang="en-US" sz="2400" dirty="0">
                <a:solidFill>
                  <a:srgbClr val="990000"/>
                </a:solidFill>
                <a:latin typeface="OpenDyslexic" panose="00000500000000000000" pitchFamily="50" charset="0"/>
              </a:rPr>
              <a:t>Steps to Success</a:t>
            </a:r>
            <a:endParaRPr lang="en-US" altLang="en-US" sz="2400" dirty="0">
              <a:latin typeface="OpenDyslexic" panose="00000500000000000000" pitchFamily="50" charset="0"/>
            </a:endParaRPr>
          </a:p>
          <a:p>
            <a:pPr>
              <a:lnSpc>
                <a:spcPct val="80000"/>
              </a:lnSpc>
              <a:defRPr/>
            </a:pPr>
            <a:endParaRPr lang="en-US" altLang="en-US" sz="2400" dirty="0">
              <a:latin typeface="OpenDyslexic" panose="00000500000000000000" pitchFamily="50" charset="0"/>
            </a:endParaRPr>
          </a:p>
          <a:p>
            <a:pPr>
              <a:lnSpc>
                <a:spcPct val="80000"/>
              </a:lnSpc>
              <a:defRPr/>
            </a:pPr>
            <a:r>
              <a:rPr lang="en-US" altLang="en-US" sz="2400" dirty="0">
                <a:latin typeface="OpenDyslexic" panose="00000500000000000000" pitchFamily="50" charset="0"/>
              </a:rPr>
              <a:t>Aiming towards </a:t>
            </a:r>
            <a:r>
              <a:rPr lang="en-US" altLang="en-US" sz="2400" dirty="0">
                <a:solidFill>
                  <a:srgbClr val="C00000"/>
                </a:solidFill>
                <a:latin typeface="OpenDyslexic" panose="00000500000000000000" pitchFamily="50" charset="0"/>
              </a:rPr>
              <a:t>‘Working at the Expected Standard of KS2’ </a:t>
            </a:r>
            <a:r>
              <a:rPr lang="en-US" altLang="en-US" sz="2400" dirty="0">
                <a:latin typeface="OpenDyslexic" panose="00000500000000000000" pitchFamily="50" charset="0"/>
              </a:rPr>
              <a:t>means regularly showing a wide range of writing </a:t>
            </a:r>
            <a:r>
              <a:rPr lang="en-US" altLang="en-US" sz="2400" dirty="0" smtClean="0">
                <a:latin typeface="OpenDyslexic" panose="00000500000000000000" pitchFamily="50" charset="0"/>
              </a:rPr>
              <a:t>skills- SEE expected standard </a:t>
            </a:r>
            <a:r>
              <a:rPr lang="en-US" altLang="en-US" sz="2400" dirty="0" err="1" smtClean="0">
                <a:latin typeface="OpenDyslexic" panose="00000500000000000000" pitchFamily="50" charset="0"/>
              </a:rPr>
              <a:t>obs</a:t>
            </a:r>
            <a:r>
              <a:rPr lang="en-US" altLang="en-US" sz="2400" dirty="0" smtClean="0">
                <a:latin typeface="OpenDyslexic" panose="00000500000000000000" pitchFamily="50" charset="0"/>
              </a:rPr>
              <a:t> </a:t>
            </a:r>
            <a:endParaRPr lang="en-US" altLang="en-US" sz="2400" dirty="0">
              <a:latin typeface="OpenDyslexic" panose="00000500000000000000" pitchFamily="50" charset="0"/>
            </a:endParaRPr>
          </a:p>
          <a:p>
            <a:pPr>
              <a:lnSpc>
                <a:spcPct val="80000"/>
              </a:lnSpc>
              <a:defRPr/>
            </a:pPr>
            <a:endParaRPr lang="en-US" altLang="en-US" sz="2400" dirty="0">
              <a:latin typeface="OpenDyslexic" panose="00000500000000000000" pitchFamily="50" charset="0"/>
            </a:endParaRPr>
          </a:p>
          <a:p>
            <a:pPr marL="0" indent="0" algn="r">
              <a:lnSpc>
                <a:spcPct val="80000"/>
              </a:lnSpc>
              <a:buNone/>
              <a:defRPr/>
            </a:pPr>
            <a:endParaRPr lang="en-US" altLang="en-US" sz="2000" dirty="0">
              <a:solidFill>
                <a:srgbClr val="C00000"/>
              </a:solidFill>
              <a:latin typeface="OpenDyslexic" panose="00000500000000000000" pitchFamily="50" charset="0"/>
            </a:endParaRPr>
          </a:p>
        </p:txBody>
      </p:sp>
      <p:pic>
        <p:nvPicPr>
          <p:cNvPr id="2050" name="Picture 2" descr="Image result for pen cartoon no background">
            <a:extLst>
              <a:ext uri="{FF2B5EF4-FFF2-40B4-BE49-F238E27FC236}">
                <a16:creationId xmlns="" xmlns:a16="http://schemas.microsoft.com/office/drawing/2014/main" id="{142C6021-1348-49EC-866F-89C1B5D7DD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96" y="2962048"/>
            <a:ext cx="3128413" cy="3621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6028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9457"/>
                                        </p:tgtEl>
                                        <p:attrNameLst>
                                          <p:attrName>style.visibility</p:attrName>
                                        </p:attrNameLst>
                                      </p:cBhvr>
                                      <p:to>
                                        <p:strVal val="visible"/>
                                      </p:to>
                                    </p:set>
                                    <p:anim calcmode="discrete" valueType="clr">
                                      <p:cBhvr override="childStyle">
                                        <p:cTn id="7" dur="80"/>
                                        <p:tgtEl>
                                          <p:spTgt spid="194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7"/>
                                        </p:tgtEl>
                                        <p:attrNameLst>
                                          <p:attrName>fillcolor</p:attrName>
                                        </p:attrNameLst>
                                      </p:cBhvr>
                                      <p:tavLst>
                                        <p:tav tm="0">
                                          <p:val>
                                            <p:clrVal>
                                              <a:schemeClr val="accent2"/>
                                            </p:clrVal>
                                          </p:val>
                                        </p:tav>
                                        <p:tav tm="50000">
                                          <p:val>
                                            <p:clrVal>
                                              <a:schemeClr val="hlink"/>
                                            </p:clrVal>
                                          </p:val>
                                        </p:tav>
                                      </p:tavLst>
                                    </p:anim>
                                    <p:set>
                                      <p:cBhvr>
                                        <p:cTn id="9" dur="80"/>
                                        <p:tgtEl>
                                          <p:spTgt spid="19457"/>
                                        </p:tgtEl>
                                        <p:attrNameLst>
                                          <p:attrName>fill.type</p:attrName>
                                        </p:attrNameLst>
                                      </p:cBhvr>
                                      <p:to>
                                        <p:strVal val="solid"/>
                                      </p:to>
                                    </p:set>
                                  </p:childTnLst>
                                </p:cTn>
                              </p:par>
                            </p:childTnLst>
                          </p:cTn>
                        </p:par>
                        <p:par>
                          <p:cTn id="10" fill="hold" nodeType="afterGroup">
                            <p:stCondLst>
                              <p:cond delay="320"/>
                            </p:stCondLst>
                            <p:childTnLst>
                              <p:par>
                                <p:cTn id="11" presetID="2" presetClass="entr" presetSubtype="4" fill="hold" nodeType="afterEffect">
                                  <p:stCondLst>
                                    <p:cond delay="0"/>
                                  </p:stCondLst>
                                  <p:childTnLst>
                                    <p:set>
                                      <p:cBhvr>
                                        <p:cTn id="12" dur="1" fill="hold">
                                          <p:stCondLst>
                                            <p:cond delay="0"/>
                                          </p:stCondLst>
                                        </p:cTn>
                                        <p:tgtEl>
                                          <p:spTgt spid="19458">
                                            <p:txEl>
                                              <p:pRg st="0" end="0"/>
                                            </p:txEl>
                                          </p:spTgt>
                                        </p:tgtEl>
                                        <p:attrNameLst>
                                          <p:attrName>style.visibility</p:attrName>
                                        </p:attrNameLst>
                                      </p:cBhvr>
                                      <p:to>
                                        <p:strVal val="visible"/>
                                      </p:to>
                                    </p:set>
                                    <p:anim calcmode="lin" valueType="num">
                                      <p:cBhvr additive="base">
                                        <p:cTn id="13" dur="500" fill="hold"/>
                                        <p:tgtEl>
                                          <p:spTgt spid="1945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8">
                                            <p:txEl>
                                              <p:pRg st="0" end="0"/>
                                            </p:txEl>
                                          </p:spTgt>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820"/>
                            </p:stCondLst>
                            <p:childTnLst>
                              <p:par>
                                <p:cTn id="16" presetID="2" presetClass="entr" presetSubtype="4" fill="hold" nodeType="afterEffect">
                                  <p:stCondLst>
                                    <p:cond delay="0"/>
                                  </p:stCondLst>
                                  <p:childTnLst>
                                    <p:set>
                                      <p:cBhvr>
                                        <p:cTn id="17" dur="1" fill="hold">
                                          <p:stCondLst>
                                            <p:cond delay="0"/>
                                          </p:stCondLst>
                                        </p:cTn>
                                        <p:tgtEl>
                                          <p:spTgt spid="19458">
                                            <p:txEl>
                                              <p:pRg st="2" end="2"/>
                                            </p:txEl>
                                          </p:spTgt>
                                        </p:tgtEl>
                                        <p:attrNameLst>
                                          <p:attrName>style.visibility</p:attrName>
                                        </p:attrNameLst>
                                      </p:cBhvr>
                                      <p:to>
                                        <p:strVal val="visible"/>
                                      </p:to>
                                    </p:set>
                                    <p:anim calcmode="lin" valueType="num">
                                      <p:cBhvr additive="base">
                                        <p:cTn id="18" dur="500" fill="hold"/>
                                        <p:tgtEl>
                                          <p:spTgt spid="1945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458">
                                            <p:txEl>
                                              <p:pRg st="2" end="2"/>
                                            </p:txEl>
                                          </p:spTgt>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320"/>
                            </p:stCondLst>
                            <p:childTnLst>
                              <p:par>
                                <p:cTn id="21" presetID="2" presetClass="entr" presetSubtype="4" fill="hold" nodeType="afterEffect">
                                  <p:stCondLst>
                                    <p:cond delay="0"/>
                                  </p:stCondLst>
                                  <p:childTnLst>
                                    <p:set>
                                      <p:cBhvr>
                                        <p:cTn id="22" dur="1" fill="hold">
                                          <p:stCondLst>
                                            <p:cond delay="0"/>
                                          </p:stCondLst>
                                        </p:cTn>
                                        <p:tgtEl>
                                          <p:spTgt spid="19458">
                                            <p:txEl>
                                              <p:pRg st="4" end="4"/>
                                            </p:txEl>
                                          </p:spTgt>
                                        </p:tgtEl>
                                        <p:attrNameLst>
                                          <p:attrName>style.visibility</p:attrName>
                                        </p:attrNameLst>
                                      </p:cBhvr>
                                      <p:to>
                                        <p:strVal val="visible"/>
                                      </p:to>
                                    </p:set>
                                    <p:anim calcmode="lin" valueType="num">
                                      <p:cBhvr additive="base">
                                        <p:cTn id="23" dur="500" fill="hold"/>
                                        <p:tgtEl>
                                          <p:spTgt spid="1945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9458">
                                            <p:txEl>
                                              <p:pRg st="4" end="4"/>
                                            </p:txEl>
                                          </p:spTgt>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1820"/>
                            </p:stCondLst>
                            <p:childTnLst>
                              <p:par>
                                <p:cTn id="26" presetID="2" presetClass="entr" presetSubtype="4" fill="hold" nodeType="afterEffect">
                                  <p:stCondLst>
                                    <p:cond delay="0"/>
                                  </p:stCondLst>
                                  <p:childTnLst>
                                    <p:set>
                                      <p:cBhvr>
                                        <p:cTn id="27" dur="1" fill="hold">
                                          <p:stCondLst>
                                            <p:cond delay="0"/>
                                          </p:stCondLst>
                                        </p:cTn>
                                        <p:tgtEl>
                                          <p:spTgt spid="19458">
                                            <p:txEl>
                                              <p:pRg st="6" end="6"/>
                                            </p:txEl>
                                          </p:spTgt>
                                        </p:tgtEl>
                                        <p:attrNameLst>
                                          <p:attrName>style.visibility</p:attrName>
                                        </p:attrNameLst>
                                      </p:cBhvr>
                                      <p:to>
                                        <p:strVal val="visible"/>
                                      </p:to>
                                    </p:set>
                                    <p:anim calcmode="lin" valueType="num">
                                      <p:cBhvr additive="base">
                                        <p:cTn id="28" dur="500" fill="hold"/>
                                        <p:tgtEl>
                                          <p:spTgt spid="19458">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9458">
                                            <p:txEl>
                                              <p:pRg st="6" end="6"/>
                                            </p:txEl>
                                          </p:spTgt>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2320"/>
                            </p:stCondLst>
                            <p:childTnLst>
                              <p:par>
                                <p:cTn id="31" presetID="2" presetClass="entr" presetSubtype="4" fill="hold" nodeType="afterEffect">
                                  <p:stCondLst>
                                    <p:cond delay="0"/>
                                  </p:stCondLst>
                                  <p:childTnLst>
                                    <p:set>
                                      <p:cBhvr>
                                        <p:cTn id="32" dur="1" fill="hold">
                                          <p:stCondLst>
                                            <p:cond delay="0"/>
                                          </p:stCondLst>
                                        </p:cTn>
                                        <p:tgtEl>
                                          <p:spTgt spid="19458">
                                            <p:txEl>
                                              <p:pRg st="8" end="8"/>
                                            </p:txEl>
                                          </p:spTgt>
                                        </p:tgtEl>
                                        <p:attrNameLst>
                                          <p:attrName>style.visibility</p:attrName>
                                        </p:attrNameLst>
                                      </p:cBhvr>
                                      <p:to>
                                        <p:strVal val="visible"/>
                                      </p:to>
                                    </p:set>
                                    <p:anim calcmode="lin" valueType="num">
                                      <p:cBhvr additive="base">
                                        <p:cTn id="33" dur="500" fill="hold"/>
                                        <p:tgtEl>
                                          <p:spTgt spid="19458">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945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372</TotalTime>
  <Words>980</Words>
  <Application>Microsoft Office PowerPoint</Application>
  <PresentationFormat>Widescreen</PresentationFormat>
  <Paragraphs>197</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MS Mincho</vt:lpstr>
      <vt:lpstr>Arial</vt:lpstr>
      <vt:lpstr>Calibri</vt:lpstr>
      <vt:lpstr>Mistral</vt:lpstr>
      <vt:lpstr>OpenDyslexic</vt:lpstr>
      <vt:lpstr>Tw Cen MT</vt:lpstr>
      <vt:lpstr>Droplet</vt:lpstr>
      <vt:lpstr>PowerPoint Presentation</vt:lpstr>
      <vt:lpstr>OUR Teaching PhilosophIES</vt:lpstr>
      <vt:lpstr>What to expect in Year 6?</vt:lpstr>
      <vt:lpstr>Healthy and Happy Children</vt:lpstr>
      <vt:lpstr>The Gem Project</vt:lpstr>
      <vt:lpstr>Home Learning – our home school partnership agreement –in pack</vt:lpstr>
      <vt:lpstr>Reading</vt:lpstr>
      <vt:lpstr>PowerPoint Presentation</vt:lpstr>
      <vt:lpstr>WRITING</vt:lpstr>
      <vt:lpstr>PowerPoint Presentation</vt:lpstr>
      <vt:lpstr>MATHS</vt:lpstr>
      <vt:lpstr>The ‘S’ word &amp; Assessment</vt:lpstr>
      <vt:lpstr>PowerPoint Presentation</vt:lpstr>
      <vt:lpstr>GUIDANCE ON CHILD ILLNESS AND SCHOOL ATTENDANCE Should my child go to school today? </vt:lpstr>
      <vt:lpstr>PowerPoint Presentation</vt:lpstr>
      <vt:lpstr>PowerPoint Presentation</vt:lpstr>
      <vt:lpstr>Other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Mandy</dc:creator>
  <cp:lastModifiedBy>Rachel Warman</cp:lastModifiedBy>
  <cp:revision>34</cp:revision>
  <dcterms:created xsi:type="dcterms:W3CDTF">2017-09-12T16:46:38Z</dcterms:created>
  <dcterms:modified xsi:type="dcterms:W3CDTF">2019-09-23T15:48:35Z</dcterms:modified>
</cp:coreProperties>
</file>