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
  </p:notesMasterIdLst>
  <p:sldIdLst>
    <p:sldId id="259" r:id="rId5"/>
    <p:sldId id="264" r:id="rId6"/>
    <p:sldId id="261" r:id="rId7"/>
    <p:sldId id="265" r:id="rId8"/>
    <p:sldId id="263" r:id="rId9"/>
    <p:sldId id="269" r:id="rId10"/>
    <p:sldId id="26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36968" autoAdjust="0"/>
  </p:normalViewPr>
  <p:slideViewPr>
    <p:cSldViewPr snapToGrid="0">
      <p:cViewPr varScale="1">
        <p:scale>
          <a:sx n="27" d="100"/>
          <a:sy n="27" d="100"/>
        </p:scale>
        <p:origin x="179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E7F58-9E2C-4BA7-8B42-C0FBB81997CB}" type="datetimeFigureOut">
              <a:rPr lang="en-GB" smtClean="0"/>
              <a:t>23/06/2020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B87F9-B2D1-4D53-8DCA-233C4BB70BD1}" type="slidenum">
              <a:rPr lang="en-GB" smtClean="0"/>
              <a:t>‹#›</a:t>
            </a:fld>
            <a:endParaRPr lang="en-GB"/>
          </a:p>
        </p:txBody>
      </p:sp>
    </p:spTree>
    <p:extLst>
      <p:ext uri="{BB962C8B-B14F-4D97-AF65-F5344CB8AC3E}">
        <p14:creationId xmlns:p14="http://schemas.microsoft.com/office/powerpoint/2010/main" val="305092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ltshire.gov.uk/libraries-ebook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wiltshire.gov.uk/libraries-new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rgbClr val="0070C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0070C0"/>
                </a:solidFill>
                <a:effectLst/>
                <a:latin typeface="+mn-lt"/>
                <a:ea typeface="+mn-ea"/>
                <a:cs typeface="+mn-cs"/>
              </a:rPr>
              <a:t>Who has taken part in the Summer Reading Challenge before?</a:t>
            </a:r>
            <a:endParaRPr lang="en-GB" b="1" dirty="0">
              <a:solidFill>
                <a:srgbClr val="0070C0"/>
              </a:solidFill>
            </a:endParaRPr>
          </a:p>
        </p:txBody>
      </p:sp>
      <p:sp>
        <p:nvSpPr>
          <p:cNvPr id="4" name="Slide Number Placeholder 3"/>
          <p:cNvSpPr>
            <a:spLocks noGrp="1"/>
          </p:cNvSpPr>
          <p:nvPr>
            <p:ph type="sldNum" sz="quarter" idx="5"/>
          </p:nvPr>
        </p:nvSpPr>
        <p:spPr/>
        <p:txBody>
          <a:bodyPr/>
          <a:lstStyle/>
          <a:p>
            <a:fld id="{2E920904-8ECE-40A5-817F-10ED99714834}" type="slidenum">
              <a:rPr lang="en-GB" smtClean="0"/>
              <a:t>1</a:t>
            </a:fld>
            <a:endParaRPr lang="en-GB"/>
          </a:p>
        </p:txBody>
      </p:sp>
    </p:spTree>
    <p:extLst>
      <p:ext uri="{BB962C8B-B14F-4D97-AF65-F5344CB8AC3E}">
        <p14:creationId xmlns:p14="http://schemas.microsoft.com/office/powerpoint/2010/main" val="120377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It’s free to join the Silly Squad website and take part in the Summer Reading Challenge 2020</a:t>
            </a:r>
          </a:p>
          <a:p>
            <a:pPr marL="171450" indent="-171450">
              <a:buFont typeface="Arial" panose="020B0604020202020204" pitchFamily="34" charset="0"/>
              <a:buChar char="•"/>
            </a:pPr>
            <a:r>
              <a:rPr lang="en-GB" dirty="0"/>
              <a:t>Children will need permission from a parent/carer to complete the online registration</a:t>
            </a:r>
          </a:p>
          <a:p>
            <a:pPr marL="171450" indent="-171450">
              <a:buFont typeface="Arial" panose="020B0604020202020204" pitchFamily="34" charset="0"/>
              <a:buChar char="•"/>
            </a:pPr>
            <a:r>
              <a:rPr lang="en-GB" dirty="0"/>
              <a:t>Children using the website choose a screen name and their personal details are never shared with other users on the site</a:t>
            </a:r>
          </a:p>
          <a:p>
            <a:pPr marL="171450" indent="-171450">
              <a:buFont typeface="Arial" panose="020B0604020202020204" pitchFamily="34" charset="0"/>
              <a:buChar char="•"/>
            </a:pPr>
            <a:r>
              <a:rPr lang="en-GB" dirty="0"/>
              <a:t>All book reviews submitted to the site are checked by a moderating team before publication</a:t>
            </a:r>
          </a:p>
          <a:p>
            <a:pPr marL="171450" indent="-171450">
              <a:buFont typeface="Arial" panose="020B0604020202020204" pitchFamily="34" charset="0"/>
              <a:buChar char="•"/>
            </a:pPr>
            <a:r>
              <a:rPr lang="en-GB" dirty="0"/>
              <a:t>All messages posted to the Chat page are checked by a moderating team before publication. Children cannot message each other independently of the moderated forum</a:t>
            </a:r>
          </a:p>
          <a:p>
            <a:pPr marL="171450" indent="-171450">
              <a:buFont typeface="Arial" panose="020B0604020202020204" pitchFamily="34" charset="0"/>
              <a:buChar char="•"/>
            </a:pPr>
            <a:r>
              <a:rPr lang="en-GB" dirty="0"/>
              <a:t>In Wiltshire the library services will also be offering a range of fun reading activities throughout August to link with the challenge</a:t>
            </a:r>
          </a:p>
        </p:txBody>
      </p:sp>
      <p:sp>
        <p:nvSpPr>
          <p:cNvPr id="4" name="Slide Number Placeholder 3"/>
          <p:cNvSpPr>
            <a:spLocks noGrp="1"/>
          </p:cNvSpPr>
          <p:nvPr>
            <p:ph type="sldNum" sz="quarter" idx="5"/>
          </p:nvPr>
        </p:nvSpPr>
        <p:spPr/>
        <p:txBody>
          <a:bodyPr/>
          <a:lstStyle/>
          <a:p>
            <a:fld id="{2E920904-8ECE-40A5-817F-10ED99714834}" type="slidenum">
              <a:rPr lang="en-GB" smtClean="0"/>
              <a:t>2</a:t>
            </a:fld>
            <a:endParaRPr lang="en-GB"/>
          </a:p>
        </p:txBody>
      </p:sp>
    </p:spTree>
    <p:extLst>
      <p:ext uri="{BB962C8B-B14F-4D97-AF65-F5344CB8AC3E}">
        <p14:creationId xmlns:p14="http://schemas.microsoft.com/office/powerpoint/2010/main" val="272889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Summer Reading Challenge 2020 is here! This year’s Challenge is called Silly Squad and is all about funny books, happiness and having a laugh! The Silly Squad is a team of animal friends who love to go on adventures and get stuck into all different kinds of funny books.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year, our Challenge features extra special characters designed by the award-winning author and illustrator Laura Ellen Anderson, who you’ll know from amazing reads like Amelia Fang and Evil Emperor Penguin!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join the Silly Squad on a new adventure by setting your own personal reading Challenge to complete this summer. The Silly Squad website will help you keep track of your books, reviews, and the rewards you unlock along the way. How many books will you read?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 complete your Challenge, you’ll also get a special certificate to print off and keep. The website has loads of brilliant book suggestions to get you started, and tips on how you can keep reading even while schools and libraries are closed. Did you know you can get e-books</a:t>
            </a:r>
            <a:r>
              <a:rPr lang="en-GB" sz="1200" kern="1200" baseline="0" dirty="0">
                <a:solidFill>
                  <a:schemeClr val="tx1"/>
                </a:solidFill>
                <a:effectLst/>
                <a:latin typeface="+mn-lt"/>
                <a:ea typeface="+mn-ea"/>
                <a:cs typeface="+mn-cs"/>
              </a:rPr>
              <a:t> for free from your local library? </a:t>
            </a:r>
            <a:r>
              <a:rPr lang="en-GB" sz="1200" kern="1200" dirty="0">
                <a:solidFill>
                  <a:schemeClr val="tx1"/>
                </a:solidFill>
                <a:effectLst/>
                <a:latin typeface="+mn-lt"/>
                <a:ea typeface="+mn-ea"/>
                <a:cs typeface="+mn-cs"/>
              </a:rPr>
              <a:t>You can also find heaps of super silly activities, quizzes, videos, games and more to keep you entertained at home! This year’s Challenge runs from 5 June to September, so there’s plenty of time to take part and get silly this summer.</a:t>
            </a:r>
          </a:p>
          <a:p>
            <a:endParaRPr lang="en-GB"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So let’s get silly!</a:t>
            </a:r>
          </a:p>
          <a:p>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3</a:t>
            </a:fld>
            <a:endParaRPr lang="en-GB"/>
          </a:p>
        </p:txBody>
      </p:sp>
    </p:spTree>
    <p:extLst>
      <p:ext uri="{BB962C8B-B14F-4D97-AF65-F5344CB8AC3E}">
        <p14:creationId xmlns:p14="http://schemas.microsoft.com/office/powerpoint/2010/main" val="241048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Which member of the Silly Squad will make the loudest noise on the laugh-o-meter? T</a:t>
            </a:r>
            <a:r>
              <a:rPr lang="en-US" sz="1200" b="1" kern="1200" dirty="0">
                <a:solidFill>
                  <a:schemeClr val="tx1"/>
                </a:solidFill>
                <a:effectLst/>
                <a:latin typeface="+mn-lt"/>
                <a:ea typeface="+mn-ea"/>
                <a:cs typeface="+mn-cs"/>
              </a:rPr>
              <a:t>he laugh-o-meter, a clever device that lets the Silly Squad measure happiness levels and keep kids entertained. Who</a:t>
            </a:r>
            <a:r>
              <a:rPr lang="en-US" sz="1200" b="1" kern="1200" baseline="0" dirty="0">
                <a:solidFill>
                  <a:schemeClr val="tx1"/>
                </a:solidFill>
                <a:effectLst/>
                <a:latin typeface="+mn-lt"/>
                <a:ea typeface="+mn-ea"/>
                <a:cs typeface="+mn-cs"/>
              </a:rPr>
              <a:t> do you think is the funniest?</a:t>
            </a:r>
            <a:endParaRPr lang="en-GB" b="1" dirty="0"/>
          </a:p>
          <a:p>
            <a:endParaRPr lang="en-GB" dirty="0"/>
          </a:p>
          <a:p>
            <a:r>
              <a:rPr lang="en-US" sz="1200" b="0" u="sng" kern="1200" dirty="0">
                <a:solidFill>
                  <a:schemeClr val="tx1"/>
                </a:solidFill>
                <a:effectLst/>
                <a:latin typeface="+mn-lt"/>
                <a:ea typeface="+mn-ea"/>
                <a:cs typeface="+mn-cs"/>
              </a:rPr>
              <a:t>The Silly Squad </a:t>
            </a:r>
            <a:endParaRPr lang="en-GB" sz="1200" b="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Snook the penguin</a:t>
            </a:r>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is the coolest member of the team. He’s a fish-guzzling fiend who can’t resist a funny </a:t>
            </a:r>
            <a:r>
              <a:rPr lang="en-US" sz="1200" b="1" kern="1200" dirty="0">
                <a:solidFill>
                  <a:schemeClr val="tx1"/>
                </a:solidFill>
                <a:effectLst/>
                <a:latin typeface="+mn-lt"/>
                <a:ea typeface="+mn-ea"/>
                <a:cs typeface="+mn-cs"/>
              </a:rPr>
              <a:t>novel</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Snook looks after the Comedy Closet and the Silly Squad’s amazing collection of fancy dress outfits, from rainbow capes and giant spotted trousers to princess dresses and carrot costumes. Any outfit can be a funny one if you’ve got the right attitude.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Izzie the octopus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a wily MC! She can make up all kinds of wicked rhymes right off the top of her head (and she can juggle too!). She loves </a:t>
            </a:r>
            <a:r>
              <a:rPr lang="en-US" sz="1200" b="1" kern="1200" dirty="0">
                <a:solidFill>
                  <a:schemeClr val="tx1"/>
                </a:solidFill>
                <a:effectLst/>
                <a:latin typeface="+mn-lt"/>
                <a:ea typeface="+mn-ea"/>
                <a:cs typeface="+mn-cs"/>
              </a:rPr>
              <a:t>poetry</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Izzie is the boss of Slime Station, a giant room full of brightly </a:t>
            </a:r>
            <a:r>
              <a:rPr lang="en-US" sz="1200" kern="1200" dirty="0" err="1">
                <a:solidFill>
                  <a:schemeClr val="tx1"/>
                </a:solidFill>
                <a:effectLst/>
                <a:latin typeface="+mn-lt"/>
                <a:ea typeface="+mn-ea"/>
                <a:cs typeface="+mn-cs"/>
              </a:rPr>
              <a:t>coloured</a:t>
            </a:r>
            <a:r>
              <a:rPr lang="en-US" sz="1200" kern="1200" dirty="0">
                <a:solidFill>
                  <a:schemeClr val="tx1"/>
                </a:solidFill>
                <a:effectLst/>
                <a:latin typeface="+mn-lt"/>
                <a:ea typeface="+mn-ea"/>
                <a:cs typeface="+mn-cs"/>
              </a:rPr>
              <a:t> slime where fun house visitors can get active and go for a swim or jump into the tube slide.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Merry the giraffe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Merry has a talent for telling tall tales and loves to relax with a spot of </a:t>
            </a:r>
            <a:r>
              <a:rPr lang="en-US" sz="1200" b="1" kern="1200" dirty="0">
                <a:solidFill>
                  <a:schemeClr val="tx1"/>
                </a:solidFill>
                <a:effectLst/>
                <a:latin typeface="+mn-lt"/>
                <a:ea typeface="+mn-ea"/>
                <a:cs typeface="+mn-cs"/>
              </a:rPr>
              <a:t>non-fiction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Merry’s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favourite</a:t>
            </a:r>
            <a:r>
              <a:rPr lang="en-US" sz="1200" kern="1200" dirty="0">
                <a:solidFill>
                  <a:schemeClr val="tx1"/>
                </a:solidFill>
                <a:effectLst/>
                <a:latin typeface="+mn-lt"/>
                <a:ea typeface="+mn-ea"/>
                <a:cs typeface="+mn-cs"/>
              </a:rPr>
              <a:t> room is the LOL Library, which is full of lots of wonderful books just waiting for readers to discover them! Merry loves to chat and is great at recommending books that the rest of the Silly Squad and their friends will enjoy.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Lily the frog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Lily is the stand-up comic with perfect timing, never to be seen without her trusty </a:t>
            </a:r>
            <a:r>
              <a:rPr lang="en-US" sz="1200" b="1" kern="1200" dirty="0">
                <a:solidFill>
                  <a:schemeClr val="tx1"/>
                </a:solidFill>
                <a:effectLst/>
                <a:latin typeface="+mn-lt"/>
                <a:ea typeface="+mn-ea"/>
                <a:cs typeface="+mn-cs"/>
              </a:rPr>
              <a:t>joke book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fun house Lily is the host at the Giggle Factory, where you’ll often find her telling the most hilarious jokes! Everyone is welcome to hop on stage and share the things that make them laugh, from jokes to songs to funny stories and silly dances.</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Bamboozle </a:t>
            </a:r>
            <a:r>
              <a:rPr lang="en-US" sz="1200" b="1" kern="1200">
                <a:solidFill>
                  <a:schemeClr val="tx1"/>
                </a:solidFill>
                <a:effectLst/>
                <a:latin typeface="+mn-lt"/>
                <a:ea typeface="+mn-ea"/>
                <a:cs typeface="+mn-cs"/>
              </a:rPr>
              <a:t>the panda</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is the clown of the bunch, and always has a trick or two up his furry sleeve! Book-wise, he’s obsessed with </a:t>
            </a:r>
            <a:r>
              <a:rPr lang="en-US" sz="1200" b="1" kern="1200" dirty="0">
                <a:solidFill>
                  <a:schemeClr val="tx1"/>
                </a:solidFill>
                <a:effectLst/>
                <a:latin typeface="+mn-lt"/>
                <a:ea typeface="+mn-ea"/>
                <a:cs typeface="+mn-cs"/>
              </a:rPr>
              <a:t>graphic novels and comics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Bamboozle runs the One Stop Prop Shop, which is filled from floor to ceiling with wacky items to make you chuckle, like flowers that squirt water, giant glasses with fake noses, and spinning bow ties. Bamboozle is very creative and likes to make crafts and new props from objects he finds around the fun house.  </a:t>
            </a:r>
            <a:endParaRPr lang="en-GB" sz="1200" kern="1200" dirty="0">
              <a:solidFill>
                <a:schemeClr val="tx1"/>
              </a:solidFill>
              <a:effectLst/>
              <a:latin typeface="+mn-lt"/>
              <a:ea typeface="+mn-ea"/>
              <a:cs typeface="+mn-cs"/>
            </a:endParaRPr>
          </a:p>
          <a:p>
            <a:endParaRPr lang="en-GB" dirty="0"/>
          </a:p>
          <a:p>
            <a:r>
              <a:rPr lang="en-GB" b="1" dirty="0"/>
              <a:t>But what</a:t>
            </a:r>
            <a:r>
              <a:rPr lang="en-GB" b="1" baseline="0" dirty="0"/>
              <a:t> is that pigeon doing?</a:t>
            </a:r>
            <a:endParaRPr lang="en-GB" b="1"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4</a:t>
            </a:fld>
            <a:endParaRPr lang="en-GB"/>
          </a:p>
        </p:txBody>
      </p:sp>
    </p:spTree>
    <p:extLst>
      <p:ext uri="{BB962C8B-B14F-4D97-AF65-F5344CB8AC3E}">
        <p14:creationId xmlns:p14="http://schemas.microsoft.com/office/powerpoint/2010/main" val="201833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about what books make you laugh and sign up at sillysquad.org.uk.</a:t>
            </a:r>
          </a:p>
          <a:p>
            <a:endParaRPr lang="en-GB" dirty="0"/>
          </a:p>
          <a:p>
            <a:r>
              <a:rPr lang="en-GB" dirty="0"/>
              <a:t>If you already have a profile set up from previous years, you do not need to sign</a:t>
            </a:r>
            <a:r>
              <a:rPr lang="en-GB" baseline="0" dirty="0"/>
              <a:t> up again.</a:t>
            </a:r>
          </a:p>
          <a:p>
            <a:endParaRPr lang="en-GB" baseline="0" dirty="0"/>
          </a:p>
          <a:p>
            <a:r>
              <a:rPr lang="en-GB" baseline="0" dirty="0"/>
              <a:t>You can also: </a:t>
            </a:r>
          </a:p>
          <a:p>
            <a:pPr marL="171450" indent="-171450">
              <a:buFont typeface="Arial" panose="020B0604020202020204" pitchFamily="34" charset="0"/>
              <a:buChar char="•"/>
            </a:pPr>
            <a:r>
              <a:rPr lang="en-GB" dirty="0"/>
              <a:t>Find reading recommendations from the Silly Squad and other children taking part in the Challenge </a:t>
            </a:r>
          </a:p>
          <a:p>
            <a:pPr marL="171450" indent="-171450">
              <a:buFont typeface="Arial" panose="020B0604020202020204" pitchFamily="34" charset="0"/>
              <a:buChar char="•"/>
            </a:pPr>
            <a:r>
              <a:rPr lang="en-GB" dirty="0"/>
              <a:t>Get tips on finding books to read while the library is closed</a:t>
            </a:r>
          </a:p>
          <a:p>
            <a:pPr marL="171450" indent="-171450">
              <a:buFont typeface="Arial" panose="020B0604020202020204" pitchFamily="34" charset="0"/>
              <a:buChar char="•"/>
            </a:pPr>
            <a:r>
              <a:rPr lang="en-GB" dirty="0"/>
              <a:t>Play games and enter competitions</a:t>
            </a:r>
          </a:p>
          <a:p>
            <a:pPr marL="171450" indent="-171450">
              <a:buFont typeface="Arial" panose="020B0604020202020204" pitchFamily="34" charset="0"/>
              <a:buChar char="•"/>
            </a:pPr>
            <a:r>
              <a:rPr lang="en-GB" dirty="0"/>
              <a:t>Watch special videos from your favourite authors and illustrators</a:t>
            </a:r>
          </a:p>
          <a:p>
            <a:pPr marL="171450" indent="-171450">
              <a:buFont typeface="Arial" panose="020B0604020202020204" pitchFamily="34" charset="0"/>
              <a:buChar char="•"/>
            </a:pPr>
            <a:r>
              <a:rPr lang="en-GB" dirty="0"/>
              <a:t>Take part in mini-challenges, quizzes and activities</a:t>
            </a:r>
          </a:p>
          <a:p>
            <a:endParaRPr lang="en-GB" baseline="0" dirty="0"/>
          </a:p>
          <a:p>
            <a:r>
              <a:rPr lang="en-GB" baseline="0" dirty="0"/>
              <a:t>You can also challenge yourself and read more than six! Maybe you want to try different types of books. S</a:t>
            </a:r>
            <a:r>
              <a:rPr lang="en-GB" altLang="en-US" dirty="0"/>
              <a:t>hare</a:t>
            </a:r>
            <a:r>
              <a:rPr lang="en-GB" altLang="en-US" baseline="0" dirty="0"/>
              <a:t> your favourite books with other children taking part in the Challenge and even unlock extra rewards for your reading.</a:t>
            </a:r>
          </a:p>
          <a:p>
            <a:endParaRPr lang="en-GB" baseline="0" dirty="0"/>
          </a:p>
          <a:p>
            <a:r>
              <a:rPr lang="en-GB" baseline="0" dirty="0"/>
              <a:t>For more information about accessing eBooks from Wiltshire libraries, visit: </a:t>
            </a:r>
            <a:r>
              <a:rPr lang="en-GB" dirty="0">
                <a:hlinkClick r:id="rId3"/>
              </a:rPr>
              <a:t>http://www.wiltshire.gov.uk/libraries-ebooks</a:t>
            </a:r>
            <a:endParaRPr lang="en-GB" dirty="0"/>
          </a:p>
          <a:p>
            <a:r>
              <a:rPr lang="en-GB" dirty="0"/>
              <a:t>Libraries with Facebook pages: </a:t>
            </a:r>
            <a:r>
              <a:rPr lang="en-GB" dirty="0">
                <a:hlinkClick r:id="rId4"/>
              </a:rPr>
              <a:t>http://www.wiltshire.gov.uk/libraries-news</a:t>
            </a:r>
            <a:endParaRPr lang="en-GB" dirty="0"/>
          </a:p>
          <a:p>
            <a:r>
              <a:rPr lang="en-GB" dirty="0"/>
              <a:t>Twitter: @</a:t>
            </a:r>
            <a:r>
              <a:rPr lang="en-GB" dirty="0" err="1"/>
              <a:t>WiltsLibraries</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5</a:t>
            </a:fld>
            <a:endParaRPr lang="en-GB"/>
          </a:p>
        </p:txBody>
      </p:sp>
    </p:spTree>
    <p:extLst>
      <p:ext uri="{BB962C8B-B14F-4D97-AF65-F5344CB8AC3E}">
        <p14:creationId xmlns:p14="http://schemas.microsoft.com/office/powerpoint/2010/main" val="382648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that pesky pigeon</a:t>
            </a:r>
            <a:r>
              <a:rPr lang="en-GB" baseline="0" dirty="0"/>
              <a:t> again! He works for Brian the pony. </a:t>
            </a:r>
            <a:r>
              <a:rPr lang="en-GB" dirty="0"/>
              <a:t>Brian is a total grump with no friends and no sense of humour. He’s too busy plotting against the Silly Squad to read any books and hopes his unicorn costume will throw them off the scent. No one would suspect a unicorn of getting up to mischief, would they? This naughty pony uses a flock of pigeon minions to spy on the Silly Squad and spends his days thinking up ways to spoil their fun. His chief minion and right-hand pigeon is called Norman. Brian could really do with reading a book or two and having a laugh this summer! </a:t>
            </a:r>
            <a:r>
              <a:rPr lang="en-GB" sz="1200" kern="1200" dirty="0">
                <a:solidFill>
                  <a:schemeClr val="tx1"/>
                </a:solidFill>
                <a:effectLst/>
                <a:latin typeface="+mn-lt"/>
                <a:ea typeface="+mn-ea"/>
                <a:cs typeface="+mn-cs"/>
              </a:rPr>
              <a:t> </a:t>
            </a:r>
          </a:p>
          <a:p>
            <a:endParaRPr lang="en-GB" dirty="0"/>
          </a:p>
          <a:p>
            <a:r>
              <a:rPr lang="en-GB" dirty="0"/>
              <a:t>If you are not sure what to read during the summer like Brian then visit the Book Sorter on the Silly</a:t>
            </a:r>
            <a:r>
              <a:rPr lang="en-GB" baseline="0" dirty="0"/>
              <a:t> Squad website (sillysquad.org.uk). </a:t>
            </a:r>
            <a:r>
              <a:rPr lang="en-GB" sz="1200" kern="1200" dirty="0">
                <a:solidFill>
                  <a:schemeClr val="tx1"/>
                </a:solidFill>
                <a:effectLst/>
                <a:latin typeface="+mn-lt"/>
                <a:ea typeface="+mn-ea"/>
                <a:cs typeface="+mn-cs"/>
              </a:rPr>
              <a:t>Nearly a million books have been added by other children on the Book Sorter so you can find out what books children have recommended and use the sorter to receive a some recommendations.</a:t>
            </a:r>
            <a:endParaRPr lang="en-GB" dirty="0"/>
          </a:p>
        </p:txBody>
      </p:sp>
      <p:sp>
        <p:nvSpPr>
          <p:cNvPr id="4" name="Slide Number Placeholder 3"/>
          <p:cNvSpPr>
            <a:spLocks noGrp="1"/>
          </p:cNvSpPr>
          <p:nvPr>
            <p:ph type="sldNum" sz="quarter" idx="5"/>
          </p:nvPr>
        </p:nvSpPr>
        <p:spPr/>
        <p:txBody>
          <a:bodyPr/>
          <a:lstStyle/>
          <a:p>
            <a:fld id="{2E920904-8ECE-40A5-817F-10ED99714834}" type="slidenum">
              <a:rPr lang="en-GB" smtClean="0"/>
              <a:t>6</a:t>
            </a:fld>
            <a:endParaRPr lang="en-GB"/>
          </a:p>
        </p:txBody>
      </p:sp>
    </p:spTree>
    <p:extLst>
      <p:ext uri="{BB962C8B-B14F-4D97-AF65-F5344CB8AC3E}">
        <p14:creationId xmlns:p14="http://schemas.microsoft.com/office/powerpoint/2010/main" val="428964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highlight>
                <a:srgbClr val="FFFF00"/>
              </a:highlight>
            </a:endParaRPr>
          </a:p>
          <a:p>
            <a:r>
              <a:rPr lang="en-GB" b="0" baseline="0" dirty="0">
                <a:highlight>
                  <a:srgbClr val="FFFF00"/>
                </a:highlight>
              </a:rPr>
              <a:t>Visit our School Zone for more resources which will go live on the Summer Reading Challenge website. There will also be a Home Zone for parents/carers to access to support the Challenge at home.</a:t>
            </a:r>
          </a:p>
          <a:p>
            <a:endParaRPr lang="en-GB" b="0" baseline="0" dirty="0"/>
          </a:p>
          <a:p>
            <a:r>
              <a:rPr lang="en-GB" b="0" baseline="0" dirty="0"/>
              <a:t>If you want to join in with the fun </a:t>
            </a:r>
            <a:r>
              <a:rPr lang="en-US" sz="1200" b="0" kern="1200" baseline="0" dirty="0">
                <a:solidFill>
                  <a:schemeClr val="tx1"/>
                </a:solidFill>
                <a:effectLst/>
                <a:latin typeface="+mn-lt"/>
                <a:ea typeface="+mn-ea"/>
                <a:cs typeface="+mn-cs"/>
              </a:rPr>
              <a:t>please </a:t>
            </a:r>
            <a:r>
              <a:rPr lang="en-US" sz="1200" b="0" kern="1200" dirty="0">
                <a:solidFill>
                  <a:schemeClr val="tx1"/>
                </a:solidFill>
                <a:effectLst/>
                <a:latin typeface="+mn-lt"/>
                <a:ea typeface="+mn-ea"/>
                <a:cs typeface="+mn-cs"/>
              </a:rPr>
              <a:t>use the hashtags #</a:t>
            </a:r>
            <a:r>
              <a:rPr lang="en-US" sz="1200" b="0" kern="1200" dirty="0" err="1">
                <a:solidFill>
                  <a:schemeClr val="tx1"/>
                </a:solidFill>
                <a:effectLst/>
                <a:latin typeface="+mn-lt"/>
                <a:ea typeface="+mn-ea"/>
                <a:cs typeface="+mn-cs"/>
              </a:rPr>
              <a:t>SummerReadingChallenge</a:t>
            </a:r>
            <a:r>
              <a:rPr lang="en-US" sz="1200" b="0" kern="1200" dirty="0">
                <a:solidFill>
                  <a:schemeClr val="tx1"/>
                </a:solidFill>
                <a:effectLst/>
                <a:latin typeface="+mn-lt"/>
                <a:ea typeface="+mn-ea"/>
                <a:cs typeface="+mn-cs"/>
              </a:rPr>
              <a:t> and #SillySquad2020</a:t>
            </a:r>
            <a:endParaRPr lang="en-GB"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Please tag </a:t>
            </a:r>
            <a:r>
              <a:rPr lang="en-US" sz="1200" b="0" u="sng" kern="1200" dirty="0">
                <a:solidFill>
                  <a:schemeClr val="tx1"/>
                </a:solidFill>
                <a:effectLst/>
                <a:latin typeface="+mn-lt"/>
                <a:ea typeface="+mn-ea"/>
                <a:cs typeface="+mn-cs"/>
                <a:hlinkClick r:id="rId3"/>
              </a:rPr>
              <a:t>@</a:t>
            </a:r>
            <a:r>
              <a:rPr lang="en-US" sz="1200" b="0" u="sng" kern="1200" dirty="0" err="1">
                <a:solidFill>
                  <a:schemeClr val="tx1"/>
                </a:solidFill>
                <a:effectLst/>
                <a:latin typeface="+mn-lt"/>
                <a:ea typeface="+mn-ea"/>
                <a:cs typeface="+mn-cs"/>
                <a:hlinkClick r:id="rId3"/>
              </a:rPr>
              <a:t>ReadingAgency</a:t>
            </a:r>
            <a:r>
              <a:rPr lang="en-US" sz="1200" b="0" kern="1200" dirty="0">
                <a:solidFill>
                  <a:schemeClr val="tx1"/>
                </a:solidFill>
                <a:effectLst/>
                <a:latin typeface="+mn-lt"/>
                <a:ea typeface="+mn-ea"/>
                <a:cs typeface="+mn-cs"/>
              </a:rPr>
              <a:t> and if you’re on Facebook tag </a:t>
            </a:r>
            <a:r>
              <a:rPr lang="en-US" sz="1200" b="0" u="sng" kern="1200" dirty="0">
                <a:solidFill>
                  <a:schemeClr val="tx1"/>
                </a:solidFill>
                <a:effectLst/>
                <a:latin typeface="+mn-lt"/>
                <a:ea typeface="+mn-ea"/>
                <a:cs typeface="+mn-cs"/>
                <a:hlinkClick r:id="rId3"/>
              </a:rPr>
              <a:t>@</a:t>
            </a:r>
            <a:r>
              <a:rPr lang="en-US" sz="1200" b="0" u="sng" kern="1200" dirty="0" err="1">
                <a:solidFill>
                  <a:schemeClr val="tx1"/>
                </a:solidFill>
                <a:effectLst/>
                <a:latin typeface="+mn-lt"/>
                <a:ea typeface="+mn-ea"/>
                <a:cs typeface="+mn-cs"/>
                <a:hlinkClick r:id="rId3"/>
              </a:rPr>
              <a:t>SummerReadingChallengeUK</a:t>
            </a:r>
            <a:r>
              <a:rPr lang="en-US" sz="1200" b="0" kern="1200" dirty="0">
                <a:solidFill>
                  <a:schemeClr val="tx1"/>
                </a:solidFill>
                <a:effectLst/>
                <a:latin typeface="+mn-lt"/>
                <a:ea typeface="+mn-ea"/>
                <a:cs typeface="+mn-cs"/>
              </a:rPr>
              <a:t> so we can share your posts!</a:t>
            </a:r>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You may also wish to tag our illustrator, Laura Ellen Anderson. Laura is on Twitter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Lillustrator</a:t>
            </a:r>
            <a:r>
              <a:rPr lang="en-GB" sz="1200" b="0" kern="1200" dirty="0">
                <a:solidFill>
                  <a:schemeClr val="tx1"/>
                </a:solidFill>
                <a:effectLst/>
                <a:latin typeface="+mn-lt"/>
                <a:ea typeface="+mn-ea"/>
                <a:cs typeface="+mn-cs"/>
              </a:rPr>
              <a:t> and her Instagram page is </a:t>
            </a:r>
            <a:r>
              <a:rPr lang="en-GB" sz="1200" b="0" u="sng" kern="1200" dirty="0">
                <a:solidFill>
                  <a:schemeClr val="tx1"/>
                </a:solidFill>
                <a:effectLst/>
                <a:latin typeface="+mn-lt"/>
                <a:ea typeface="+mn-ea"/>
                <a:cs typeface="+mn-cs"/>
              </a:rPr>
              <a:t>@</a:t>
            </a:r>
            <a:r>
              <a:rPr lang="en-GB" sz="1200" b="0" u="sng" kern="1200" dirty="0" err="1">
                <a:solidFill>
                  <a:schemeClr val="tx1"/>
                </a:solidFill>
                <a:effectLst/>
                <a:latin typeface="+mn-lt"/>
                <a:ea typeface="+mn-ea"/>
                <a:cs typeface="+mn-cs"/>
              </a:rPr>
              <a:t>laura_ellen_anderson</a:t>
            </a:r>
            <a:endParaRPr lang="en-GB" sz="1200" b="0" kern="1200" dirty="0">
              <a:solidFill>
                <a:schemeClr val="tx1"/>
              </a:solidFill>
              <a:effectLst/>
              <a:latin typeface="+mn-lt"/>
              <a:ea typeface="+mn-ea"/>
              <a:cs typeface="+mn-cs"/>
            </a:endParaRPr>
          </a:p>
          <a:p>
            <a:endParaRPr lang="en-GB" baseline="0" dirty="0"/>
          </a:p>
          <a:p>
            <a:endParaRPr lang="en-GB" dirty="0"/>
          </a:p>
        </p:txBody>
      </p:sp>
      <p:sp>
        <p:nvSpPr>
          <p:cNvPr id="4" name="Slide Number Placeholder 3"/>
          <p:cNvSpPr>
            <a:spLocks noGrp="1"/>
          </p:cNvSpPr>
          <p:nvPr>
            <p:ph type="sldNum" sz="quarter" idx="5"/>
          </p:nvPr>
        </p:nvSpPr>
        <p:spPr/>
        <p:txBody>
          <a:bodyPr/>
          <a:lstStyle/>
          <a:p>
            <a:fld id="{8AFB87F9-B2D1-4D53-8DCA-233C4BB70BD1}" type="slidenum">
              <a:rPr lang="en-GB" smtClean="0"/>
              <a:t>7</a:t>
            </a:fld>
            <a:endParaRPr lang="en-GB"/>
          </a:p>
        </p:txBody>
      </p:sp>
    </p:spTree>
    <p:extLst>
      <p:ext uri="{BB962C8B-B14F-4D97-AF65-F5344CB8AC3E}">
        <p14:creationId xmlns:p14="http://schemas.microsoft.com/office/powerpoint/2010/main" val="282807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23/06/2020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76473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23/06/2020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00851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23/06/2020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533332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58E90-F20F-45E5-BCA8-9637E7213360}" type="datetimeFigureOut">
              <a:rPr lang="en-GB" smtClean="0"/>
              <a:t>23/06/2020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831875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558E90-F20F-45E5-BCA8-9637E7213360}" type="datetimeFigureOut">
              <a:rPr lang="en-GB" smtClean="0"/>
              <a:t>23/06/2020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98129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58E90-F20F-45E5-BCA8-9637E7213360}" type="datetimeFigureOut">
              <a:rPr lang="en-GB" smtClean="0"/>
              <a:t>23/06/2020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340391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58E90-F20F-45E5-BCA8-9637E7213360}" type="datetimeFigureOut">
              <a:rPr lang="en-GB" smtClean="0"/>
              <a:t>23/06/2020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00581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58E90-F20F-45E5-BCA8-9637E7213360}" type="datetimeFigureOut">
              <a:rPr lang="en-GB" smtClean="0"/>
              <a:t>23/06/2020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1167988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58E90-F20F-45E5-BCA8-9637E7213360}" type="datetimeFigureOut">
              <a:rPr lang="en-GB" smtClean="0"/>
              <a:t>23/06/2020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11751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23/06/2020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43885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58E90-F20F-45E5-BCA8-9637E7213360}" type="datetimeFigureOut">
              <a:rPr lang="en-GB" smtClean="0"/>
              <a:t>23/06/2020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EB46B3-F82D-46B7-8B3F-25DA92CAF930}" type="slidenum">
              <a:rPr lang="en-GB" smtClean="0"/>
              <a:t>‹#›</a:t>
            </a:fld>
            <a:endParaRPr lang="en-GB"/>
          </a:p>
        </p:txBody>
      </p:sp>
    </p:spTree>
    <p:extLst>
      <p:ext uri="{BB962C8B-B14F-4D97-AF65-F5344CB8AC3E}">
        <p14:creationId xmlns:p14="http://schemas.microsoft.com/office/powerpoint/2010/main" val="273821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58E90-F20F-45E5-BCA8-9637E7213360}" type="datetimeFigureOut">
              <a:rPr lang="en-GB" smtClean="0"/>
              <a:t>23/06/2020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EB46B3-F82D-46B7-8B3F-25DA92CAF930}" type="slidenum">
              <a:rPr lang="en-GB" smtClean="0"/>
              <a:t>‹#›</a:t>
            </a:fld>
            <a:endParaRPr lang="en-GB"/>
          </a:p>
        </p:txBody>
      </p:sp>
    </p:spTree>
    <p:extLst>
      <p:ext uri="{BB962C8B-B14F-4D97-AF65-F5344CB8AC3E}">
        <p14:creationId xmlns:p14="http://schemas.microsoft.com/office/powerpoint/2010/main" val="1080651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4.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25.png"/><Relationship Id="rId5" Type="http://schemas.openxmlformats.org/officeDocument/2006/relationships/image" Target="../media/image3.jpe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jpe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31.png"/><Relationship Id="rId5" Type="http://schemas.openxmlformats.org/officeDocument/2006/relationships/image" Target="../media/image3.jpe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jpe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35.png"/><Relationship Id="rId5" Type="http://schemas.openxmlformats.org/officeDocument/2006/relationships/image" Target="../media/image3.jpe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hyperlink" Target="about:blan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jpeg"/><Relationship Id="rId7" Type="http://schemas.openxmlformats.org/officeDocument/2006/relationships/hyperlink" Target="about:blan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xmlns=""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xmlns=""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xmlns=""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xmlns=""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xmlns=""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xmlns=""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xmlns=""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a:extLst>
              <a:ext uri="{FF2B5EF4-FFF2-40B4-BE49-F238E27FC236}">
                <a16:creationId xmlns:a16="http://schemas.microsoft.com/office/drawing/2014/main" xmlns="" id="{54AAF680-79A4-485E-8801-BC12088349CD}"/>
              </a:ext>
            </a:extLst>
          </p:cNvPr>
          <p:cNvPicPr>
            <a:picLocks noChangeAspect="1"/>
          </p:cNvPicPr>
          <p:nvPr/>
        </p:nvPicPr>
        <p:blipFill>
          <a:blip r:embed="rId7"/>
          <a:stretch>
            <a:fillRect/>
          </a:stretch>
        </p:blipFill>
        <p:spPr>
          <a:xfrm>
            <a:off x="385334" y="1414335"/>
            <a:ext cx="8367914" cy="3297924"/>
          </a:xfrm>
          <a:prstGeom prst="rect">
            <a:avLst/>
          </a:prstGeom>
        </p:spPr>
      </p:pic>
      <p:pic>
        <p:nvPicPr>
          <p:cNvPr id="12" name="Picture 11" descr="A picture containing mirror&#10;&#10;Description automatically generated">
            <a:extLst>
              <a:ext uri="{FF2B5EF4-FFF2-40B4-BE49-F238E27FC236}">
                <a16:creationId xmlns:a16="http://schemas.microsoft.com/office/drawing/2014/main" xmlns="" id="{E274209F-360B-4199-805B-93535A3080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369" y="537454"/>
            <a:ext cx="1173623" cy="2339163"/>
          </a:xfrm>
          <a:prstGeom prst="rect">
            <a:avLst/>
          </a:prstGeom>
        </p:spPr>
      </p:pic>
    </p:spTree>
    <p:extLst>
      <p:ext uri="{BB962C8B-B14F-4D97-AF65-F5344CB8AC3E}">
        <p14:creationId xmlns:p14="http://schemas.microsoft.com/office/powerpoint/2010/main" val="59587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xmlns=""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xmlns=""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xmlns=""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xmlns=""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pic>
        <p:nvPicPr>
          <p:cNvPr id="11" name="Picture 10">
            <a:extLst>
              <a:ext uri="{FF2B5EF4-FFF2-40B4-BE49-F238E27FC236}">
                <a16:creationId xmlns:a16="http://schemas.microsoft.com/office/drawing/2014/main" xmlns="" id="{E2DE853C-504A-40A6-BB1D-91ADC3606FB2}"/>
              </a:ext>
            </a:extLst>
          </p:cNvPr>
          <p:cNvPicPr>
            <a:picLocks noChangeAspect="1"/>
          </p:cNvPicPr>
          <p:nvPr/>
        </p:nvPicPr>
        <p:blipFill rotWithShape="1">
          <a:blip r:embed="rId7"/>
          <a:srcRect t="5344" b="5362"/>
          <a:stretch/>
        </p:blipFill>
        <p:spPr>
          <a:xfrm>
            <a:off x="1884261" y="1414130"/>
            <a:ext cx="5375478" cy="3600007"/>
          </a:xfrm>
          <a:prstGeom prst="rect">
            <a:avLst/>
          </a:prstGeom>
          <a:effectLst>
            <a:glow rad="101600">
              <a:schemeClr val="accent3">
                <a:satMod val="175000"/>
                <a:alpha val="40000"/>
              </a:schemeClr>
            </a:glow>
          </a:effectLst>
        </p:spPr>
      </p:pic>
      <p:pic>
        <p:nvPicPr>
          <p:cNvPr id="9" name="Content Placeholder 4" descr="A picture containing monitor, computer, open, black&#10;&#10;Description automatically generated">
            <a:extLst>
              <a:ext uri="{FF2B5EF4-FFF2-40B4-BE49-F238E27FC236}">
                <a16:creationId xmlns:a16="http://schemas.microsoft.com/office/drawing/2014/main" xmlns="" id="{2EE31373-B4CB-4ABD-A45A-79BA84DBC3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70504">
            <a:off x="1250040" y="4537580"/>
            <a:ext cx="947630" cy="953114"/>
          </a:xfrm>
          <a:prstGeom prst="rect">
            <a:avLst/>
          </a:prstGeom>
        </p:spPr>
      </p:pic>
      <p:pic>
        <p:nvPicPr>
          <p:cNvPr id="10" name="Picture 9">
            <a:extLst>
              <a:ext uri="{FF2B5EF4-FFF2-40B4-BE49-F238E27FC236}">
                <a16:creationId xmlns:a16="http://schemas.microsoft.com/office/drawing/2014/main" xmlns="" id="{C64683F9-0FF1-4542-9DF2-C37A63A6D4D7}"/>
              </a:ext>
            </a:extLst>
          </p:cNvPr>
          <p:cNvPicPr>
            <a:picLocks noChangeAspect="1"/>
          </p:cNvPicPr>
          <p:nvPr/>
        </p:nvPicPr>
        <p:blipFill>
          <a:blip r:embed="rId9"/>
          <a:stretch>
            <a:fillRect/>
          </a:stretch>
        </p:blipFill>
        <p:spPr>
          <a:xfrm rot="1721904">
            <a:off x="6834376" y="822824"/>
            <a:ext cx="828751" cy="828751"/>
          </a:xfrm>
          <a:prstGeom prst="rect">
            <a:avLst/>
          </a:prstGeom>
        </p:spPr>
      </p:pic>
      <p:sp>
        <p:nvSpPr>
          <p:cNvPr id="12" name="Rectangle 11">
            <a:extLst>
              <a:ext uri="{FF2B5EF4-FFF2-40B4-BE49-F238E27FC236}">
                <a16:creationId xmlns:a16="http://schemas.microsoft.com/office/drawing/2014/main" xmlns="" id="{F9FB1B9A-28F5-471F-9D91-5CD44F9B4F57}"/>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t>Photographs © Dave Warren 2019 </a:t>
            </a:r>
            <a:r>
              <a:rPr lang="en-GB" sz="1050" b="1" kern="0" dirty="0"/>
              <a:t>for The Reading Agency </a:t>
            </a:r>
          </a:p>
        </p:txBody>
      </p:sp>
    </p:spTree>
    <p:extLst>
      <p:ext uri="{BB962C8B-B14F-4D97-AF65-F5344CB8AC3E}">
        <p14:creationId xmlns:p14="http://schemas.microsoft.com/office/powerpoint/2010/main" val="202373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xmlns=""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1472" y="0"/>
            <a:ext cx="9143980" cy="6857990"/>
          </a:xfrm>
          <a:prstGeom prst="rect">
            <a:avLst/>
          </a:prstGeom>
        </p:spPr>
      </p:pic>
      <p:pic>
        <p:nvPicPr>
          <p:cNvPr id="19" name="Picture 18" descr="A close up of a logo&#10;&#10;Description automatically generated">
            <a:extLst>
              <a:ext uri="{FF2B5EF4-FFF2-40B4-BE49-F238E27FC236}">
                <a16:creationId xmlns:a16="http://schemas.microsoft.com/office/drawing/2014/main" xmlns="" id="{9F85DC8F-1CE7-41E1-8183-136E146D24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6062" y="4398230"/>
            <a:ext cx="954461" cy="1106446"/>
          </a:xfrm>
          <a:prstGeom prst="rect">
            <a:avLst/>
          </a:prstGeom>
        </p:spPr>
      </p:pic>
      <p:pic>
        <p:nvPicPr>
          <p:cNvPr id="22" name="Picture 21">
            <a:extLst>
              <a:ext uri="{FF2B5EF4-FFF2-40B4-BE49-F238E27FC236}">
                <a16:creationId xmlns:a16="http://schemas.microsoft.com/office/drawing/2014/main" xmlns="" id="{D85E97EB-8F34-47FA-B282-32B898514EA1}"/>
              </a:ext>
            </a:extLst>
          </p:cNvPr>
          <p:cNvPicPr>
            <a:picLocks noChangeAspect="1"/>
          </p:cNvPicPr>
          <p:nvPr/>
        </p:nvPicPr>
        <p:blipFill>
          <a:blip r:embed="rId5"/>
          <a:stretch>
            <a:fillRect/>
          </a:stretch>
        </p:blipFill>
        <p:spPr>
          <a:xfrm>
            <a:off x="378162" y="626236"/>
            <a:ext cx="3417661" cy="851331"/>
          </a:xfrm>
          <a:prstGeom prst="rect">
            <a:avLst/>
          </a:prstGeom>
        </p:spPr>
      </p:pic>
      <p:pic>
        <p:nvPicPr>
          <p:cNvPr id="21" name="Picture 20">
            <a:extLst>
              <a:ext uri="{FF2B5EF4-FFF2-40B4-BE49-F238E27FC236}">
                <a16:creationId xmlns:a16="http://schemas.microsoft.com/office/drawing/2014/main" xmlns="" id="{F6D68932-20CD-44F1-8952-A3E70E0CF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6064">
            <a:off x="7807676" y="4164051"/>
            <a:ext cx="729788" cy="885476"/>
          </a:xfrm>
          <a:prstGeom prst="rect">
            <a:avLst/>
          </a:prstGeom>
        </p:spPr>
      </p:pic>
      <p:pic>
        <p:nvPicPr>
          <p:cNvPr id="26" name="Picture 25" descr="A close up of an animal&#10;&#10;Description automatically generated">
            <a:extLst>
              <a:ext uri="{FF2B5EF4-FFF2-40B4-BE49-F238E27FC236}">
                <a16:creationId xmlns:a16="http://schemas.microsoft.com/office/drawing/2014/main" xmlns="" id="{D9EFFD1B-DFB3-47D0-B632-E9997383E6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69" y="1342379"/>
            <a:ext cx="2330752" cy="4316430"/>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xmlns="" id="{718F88E4-CADC-4C2E-98F9-DB075FDF2D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1160" y="3035372"/>
            <a:ext cx="2018604" cy="2469304"/>
          </a:xfrm>
          <a:prstGeom prst="rect">
            <a:avLst/>
          </a:prstGeom>
        </p:spPr>
      </p:pic>
      <p:pic>
        <p:nvPicPr>
          <p:cNvPr id="28" name="Picture 27" descr="A close up of a map&#10;&#10;Description automatically generated">
            <a:extLst>
              <a:ext uri="{FF2B5EF4-FFF2-40B4-BE49-F238E27FC236}">
                <a16:creationId xmlns:a16="http://schemas.microsoft.com/office/drawing/2014/main" xmlns="" id="{4094ABD7-2F39-4B0B-B1DC-F5879D0687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54113" y="2469916"/>
            <a:ext cx="2419964" cy="3211888"/>
          </a:xfrm>
          <a:prstGeom prst="rect">
            <a:avLst/>
          </a:prstGeom>
        </p:spPr>
      </p:pic>
      <p:pic>
        <p:nvPicPr>
          <p:cNvPr id="17" name="Picture 16" descr="A picture containing cake, birthday, sitting, table&#10;&#10;Description automatically generated">
            <a:extLst>
              <a:ext uri="{FF2B5EF4-FFF2-40B4-BE49-F238E27FC236}">
                <a16:creationId xmlns:a16="http://schemas.microsoft.com/office/drawing/2014/main" xmlns="" id="{0E6EDA6A-A07F-45E0-BC80-DAC1F6B9F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05814" y="257577"/>
            <a:ext cx="2777319" cy="3340709"/>
          </a:xfrm>
          <a:prstGeom prst="rect">
            <a:avLst/>
          </a:prstGeom>
        </p:spPr>
      </p:pic>
      <p:pic>
        <p:nvPicPr>
          <p:cNvPr id="24" name="Picture 23" descr="A close up of a toy&#10;&#10;Description automatically generated">
            <a:extLst>
              <a:ext uri="{FF2B5EF4-FFF2-40B4-BE49-F238E27FC236}">
                <a16:creationId xmlns:a16="http://schemas.microsoft.com/office/drawing/2014/main" xmlns="" id="{1E1B310B-74DF-46F7-944D-CD54B3809C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43702" y="257577"/>
            <a:ext cx="2240608" cy="3083804"/>
          </a:xfrm>
          <a:prstGeom prst="rect">
            <a:avLst/>
          </a:prstGeom>
        </p:spPr>
      </p:pic>
      <p:pic>
        <p:nvPicPr>
          <p:cNvPr id="18" name="Picture 17" descr="A picture containing dark, water, white, light&#10;&#10;Description automatically generated">
            <a:extLst>
              <a:ext uri="{FF2B5EF4-FFF2-40B4-BE49-F238E27FC236}">
                <a16:creationId xmlns:a16="http://schemas.microsoft.com/office/drawing/2014/main" xmlns="" id="{D4A83968-57E9-41A5-A7CC-2C346D47994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46345" y="1346638"/>
            <a:ext cx="1591822" cy="2341801"/>
          </a:xfrm>
          <a:prstGeom prst="rect">
            <a:avLst/>
          </a:prstGeom>
        </p:spPr>
      </p:pic>
      <p:grpSp>
        <p:nvGrpSpPr>
          <p:cNvPr id="3" name="Group 2">
            <a:extLst>
              <a:ext uri="{FF2B5EF4-FFF2-40B4-BE49-F238E27FC236}">
                <a16:creationId xmlns:a16="http://schemas.microsoft.com/office/drawing/2014/main" xmlns=""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xmlns=""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xmlns="" id="{1029BF75-B5EE-4E79-A254-DB4FA53EAD97}"/>
                </a:ext>
              </a:extLst>
            </p:cNvPr>
            <p:cNvPicPr>
              <a:picLocks noChangeAspect="1"/>
            </p:cNvPicPr>
            <p:nvPr/>
          </p:nvPicPr>
          <p:blipFill>
            <a:blip r:embed="rId13"/>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xmlns="" id="{E9811DED-C135-444F-9485-E68904C655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1E430E5E-B192-483E-9623-D5E1AF1C19B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spTree>
    <p:extLst>
      <p:ext uri="{BB962C8B-B14F-4D97-AF65-F5344CB8AC3E}">
        <p14:creationId xmlns:p14="http://schemas.microsoft.com/office/powerpoint/2010/main" val="959428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xmlns=""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xmlns=""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xmlns=""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xmlns=""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xmlns=""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9" name="Picture 8" descr="A close up of a flag&#10;&#10;Description automatically generated">
            <a:extLst>
              <a:ext uri="{FF2B5EF4-FFF2-40B4-BE49-F238E27FC236}">
                <a16:creationId xmlns:a16="http://schemas.microsoft.com/office/drawing/2014/main" xmlns="" id="{6CE71ED5-5936-4C1D-8217-619927C065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803912" cy="2139349"/>
          </a:xfrm>
          <a:prstGeom prst="rect">
            <a:avLst/>
          </a:prstGeom>
        </p:spPr>
      </p:pic>
      <p:pic>
        <p:nvPicPr>
          <p:cNvPr id="10" name="Picture 9">
            <a:extLst>
              <a:ext uri="{FF2B5EF4-FFF2-40B4-BE49-F238E27FC236}">
                <a16:creationId xmlns:a16="http://schemas.microsoft.com/office/drawing/2014/main" xmlns="" id="{F392BEDB-2DAD-47A6-87E5-E1F349918ADE}"/>
              </a:ext>
            </a:extLst>
          </p:cNvPr>
          <p:cNvPicPr>
            <a:picLocks noChangeAspect="1"/>
          </p:cNvPicPr>
          <p:nvPr/>
        </p:nvPicPr>
        <p:blipFill>
          <a:blip r:embed="rId8"/>
          <a:stretch>
            <a:fillRect/>
          </a:stretch>
        </p:blipFill>
        <p:spPr>
          <a:xfrm>
            <a:off x="7536131" y="3724789"/>
            <a:ext cx="1096100" cy="1442154"/>
          </a:xfrm>
          <a:prstGeom prst="rect">
            <a:avLst/>
          </a:prstGeom>
        </p:spPr>
      </p:pic>
      <p:pic>
        <p:nvPicPr>
          <p:cNvPr id="11" name="Picture 10" descr="A picture containing clock&#10;&#10;Description automatically generated">
            <a:extLst>
              <a:ext uri="{FF2B5EF4-FFF2-40B4-BE49-F238E27FC236}">
                <a16:creationId xmlns:a16="http://schemas.microsoft.com/office/drawing/2014/main" xmlns="" id="{DA7392CC-4614-424D-8009-63F3CBDCD9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7285" y="932705"/>
            <a:ext cx="1537642" cy="2031816"/>
          </a:xfrm>
          <a:prstGeom prst="rect">
            <a:avLst/>
          </a:prstGeom>
        </p:spPr>
      </p:pic>
      <p:pic>
        <p:nvPicPr>
          <p:cNvPr id="13" name="Picture 12" descr="A picture containing room, drawing&#10;&#10;Description automatically generated">
            <a:extLst>
              <a:ext uri="{FF2B5EF4-FFF2-40B4-BE49-F238E27FC236}">
                <a16:creationId xmlns:a16="http://schemas.microsoft.com/office/drawing/2014/main" xmlns="" id="{2414BCA1-0BC1-434C-B32C-1E580A8F14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6752" y="396154"/>
            <a:ext cx="1991767" cy="2194412"/>
          </a:xfrm>
          <a:prstGeom prst="rect">
            <a:avLst/>
          </a:prstGeom>
        </p:spPr>
      </p:pic>
      <p:pic>
        <p:nvPicPr>
          <p:cNvPr id="15" name="Picture 14">
            <a:extLst>
              <a:ext uri="{FF2B5EF4-FFF2-40B4-BE49-F238E27FC236}">
                <a16:creationId xmlns:a16="http://schemas.microsoft.com/office/drawing/2014/main" xmlns="" id="{26959395-5DDA-4671-B9F5-6477C26A0E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96982" y="2253085"/>
            <a:ext cx="2792644" cy="3477692"/>
          </a:xfrm>
          <a:prstGeom prst="rect">
            <a:avLst/>
          </a:prstGeom>
        </p:spPr>
      </p:pic>
      <p:pic>
        <p:nvPicPr>
          <p:cNvPr id="21" name="Picture 20" descr="A close up of a giraffe&#10;&#10;Description automatically generated">
            <a:extLst>
              <a:ext uri="{FF2B5EF4-FFF2-40B4-BE49-F238E27FC236}">
                <a16:creationId xmlns:a16="http://schemas.microsoft.com/office/drawing/2014/main" xmlns="" id="{8249E3B2-284A-4387-9B16-E87570E307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9144" y="1190721"/>
            <a:ext cx="1690044" cy="4338812"/>
          </a:xfrm>
          <a:prstGeom prst="rect">
            <a:avLst/>
          </a:prstGeom>
        </p:spPr>
      </p:pic>
      <p:pic>
        <p:nvPicPr>
          <p:cNvPr id="20" name="Picture 19" descr="A close up of a map&#10;&#10;Description automatically generated">
            <a:extLst>
              <a:ext uri="{FF2B5EF4-FFF2-40B4-BE49-F238E27FC236}">
                <a16:creationId xmlns:a16="http://schemas.microsoft.com/office/drawing/2014/main" xmlns="" id="{4094ABD7-2F39-4B0B-B1DC-F5879D0687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60215" y="2156088"/>
            <a:ext cx="2419964" cy="3211888"/>
          </a:xfrm>
          <a:prstGeom prst="rect">
            <a:avLst/>
          </a:prstGeom>
        </p:spPr>
      </p:pic>
      <p:pic>
        <p:nvPicPr>
          <p:cNvPr id="18" name="Picture 17" descr="A close up of a toy&#10;&#10;Description automatically generated">
            <a:extLst>
              <a:ext uri="{FF2B5EF4-FFF2-40B4-BE49-F238E27FC236}">
                <a16:creationId xmlns:a16="http://schemas.microsoft.com/office/drawing/2014/main" xmlns="" id="{1E1B310B-74DF-46F7-944D-CD54B3809C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16870" y="228255"/>
            <a:ext cx="2240608" cy="3083804"/>
          </a:xfrm>
          <a:prstGeom prst="rect">
            <a:avLst/>
          </a:prstGeom>
        </p:spPr>
      </p:pic>
    </p:spTree>
    <p:extLst>
      <p:ext uri="{BB962C8B-B14F-4D97-AF65-F5344CB8AC3E}">
        <p14:creationId xmlns:p14="http://schemas.microsoft.com/office/powerpoint/2010/main" val="2630192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533CC7-CDEB-43DB-A1D5-4835E348DB0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xmlns="" id="{A01ACE96-8CF5-4333-B33F-F5F090D00055}"/>
              </a:ext>
            </a:extLst>
          </p:cNvPr>
          <p:cNvSpPr>
            <a:spLocks noGrp="1"/>
          </p:cNvSpPr>
          <p:nvPr>
            <p:ph type="subTitle" idx="1"/>
          </p:nvPr>
        </p:nvSpPr>
        <p:spPr/>
        <p:txBody>
          <a:bodyPr/>
          <a:lstStyle/>
          <a:p>
            <a:endParaRPr lang="en-GB"/>
          </a:p>
        </p:txBody>
      </p:sp>
      <p:grpSp>
        <p:nvGrpSpPr>
          <p:cNvPr id="6" name="Group 5">
            <a:extLst>
              <a:ext uri="{FF2B5EF4-FFF2-40B4-BE49-F238E27FC236}">
                <a16:creationId xmlns:a16="http://schemas.microsoft.com/office/drawing/2014/main" xmlns="" id="{B53F2719-ABFC-4187-AC0A-EC996990CAB9}"/>
              </a:ext>
            </a:extLst>
          </p:cNvPr>
          <p:cNvGrpSpPr/>
          <p:nvPr/>
        </p:nvGrpSpPr>
        <p:grpSpPr>
          <a:xfrm>
            <a:off x="-276993" y="0"/>
            <a:ext cx="9697986" cy="6858000"/>
            <a:chOff x="-276993" y="0"/>
            <a:chExt cx="9697986" cy="6858000"/>
          </a:xfrm>
        </p:grpSpPr>
        <p:pic>
          <p:nvPicPr>
            <p:cNvPr id="7" name="Picture 6" descr="A picture containing screenshot, table&#10;&#10;Description automatically generated">
              <a:extLst>
                <a:ext uri="{FF2B5EF4-FFF2-40B4-BE49-F238E27FC236}">
                  <a16:creationId xmlns:a16="http://schemas.microsoft.com/office/drawing/2014/main" xmlns="" id="{9773EBC6-0772-49F1-BB28-E7E3F73AAD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697986" cy="6858000"/>
            </a:xfrm>
            <a:prstGeom prst="rect">
              <a:avLst/>
            </a:prstGeom>
          </p:spPr>
        </p:pic>
        <p:sp>
          <p:nvSpPr>
            <p:cNvPr id="5" name="Rectangle 4">
              <a:extLst>
                <a:ext uri="{FF2B5EF4-FFF2-40B4-BE49-F238E27FC236}">
                  <a16:creationId xmlns:a16="http://schemas.microsoft.com/office/drawing/2014/main" xmlns="" id="{A9ED9337-0A27-4346-8253-746DDEE650C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xmlns="" id="{C24E8DBE-081D-46FF-86B4-37B7E0681484}"/>
                </a:ext>
              </a:extLst>
            </p:cNvPr>
            <p:cNvPicPr>
              <a:picLocks noChangeAspect="1"/>
            </p:cNvPicPr>
            <p:nvPr/>
          </p:nvPicPr>
          <p:blipFill>
            <a:blip r:embed="rId4"/>
            <a:stretch>
              <a:fillRect/>
            </a:stretch>
          </p:blipFill>
          <p:spPr>
            <a:xfrm>
              <a:off x="446567" y="5518298"/>
              <a:ext cx="2002561" cy="633091"/>
            </a:xfrm>
            <a:prstGeom prst="rect">
              <a:avLst/>
            </a:prstGeom>
          </p:spPr>
        </p:pic>
        <p:pic>
          <p:nvPicPr>
            <p:cNvPr id="8" name="Picture 2">
              <a:extLst>
                <a:ext uri="{FF2B5EF4-FFF2-40B4-BE49-F238E27FC236}">
                  <a16:creationId xmlns:a16="http://schemas.microsoft.com/office/drawing/2014/main" xmlns="" id="{5A46F40F-A365-4FC3-90B9-DF55AA1CD9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xmlns="" id="{03CF8027-F39D-41D3-95B8-D0FFF4A22B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C49E055B-5D0F-4E18-AC77-8C8450BFF726}"/>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chemeClr val="accent1"/>
                  </a:solidFill>
                </a:rPr>
                <a:t>s</a:t>
              </a:r>
              <a:r>
                <a:rPr lang="en-US" sz="2000" b="1" cap="none" spc="0" dirty="0">
                  <a:ln w="0"/>
                  <a:solidFill>
                    <a:schemeClr val="accent1"/>
                  </a:solidFill>
                </a:rPr>
                <a:t>illysquad.org.uk</a:t>
              </a:r>
            </a:p>
          </p:txBody>
        </p:sp>
      </p:grpSp>
      <p:pic>
        <p:nvPicPr>
          <p:cNvPr id="11" name="Picture 10" descr="A close up of a logo&#10;&#10;Description automatically generated">
            <a:extLst>
              <a:ext uri="{FF2B5EF4-FFF2-40B4-BE49-F238E27FC236}">
                <a16:creationId xmlns:a16="http://schemas.microsoft.com/office/drawing/2014/main" xmlns="" id="{0237434A-13CC-4931-BEE5-9AA0E5F68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1140">
            <a:off x="7681889" y="453254"/>
            <a:ext cx="1051924" cy="1219428"/>
          </a:xfrm>
          <a:prstGeom prst="rect">
            <a:avLst/>
          </a:prstGeom>
        </p:spPr>
      </p:pic>
      <p:pic>
        <p:nvPicPr>
          <p:cNvPr id="14" name="Picture 13">
            <a:extLst>
              <a:ext uri="{FF2B5EF4-FFF2-40B4-BE49-F238E27FC236}">
                <a16:creationId xmlns:a16="http://schemas.microsoft.com/office/drawing/2014/main" xmlns="" id="{C8CD7254-35DD-4A58-8307-D2EACE1D605E}"/>
              </a:ext>
            </a:extLst>
          </p:cNvPr>
          <p:cNvPicPr>
            <a:picLocks noChangeAspect="1"/>
          </p:cNvPicPr>
          <p:nvPr/>
        </p:nvPicPr>
        <p:blipFill>
          <a:blip r:embed="rId8"/>
          <a:stretch>
            <a:fillRect/>
          </a:stretch>
        </p:blipFill>
        <p:spPr>
          <a:xfrm rot="1848520">
            <a:off x="291519" y="542798"/>
            <a:ext cx="1107167" cy="1113167"/>
          </a:xfrm>
          <a:prstGeom prst="rect">
            <a:avLst/>
          </a:prstGeom>
        </p:spPr>
      </p:pic>
      <p:pic>
        <p:nvPicPr>
          <p:cNvPr id="15" name="Picture 14">
            <a:extLst>
              <a:ext uri="{FF2B5EF4-FFF2-40B4-BE49-F238E27FC236}">
                <a16:creationId xmlns:a16="http://schemas.microsoft.com/office/drawing/2014/main" xmlns="" id="{E6D3D4B4-23AC-4A5D-9BEB-51E5CD7A79D3}"/>
              </a:ext>
            </a:extLst>
          </p:cNvPr>
          <p:cNvPicPr>
            <a:picLocks noChangeAspect="1"/>
          </p:cNvPicPr>
          <p:nvPr/>
        </p:nvPicPr>
        <p:blipFill>
          <a:blip r:embed="rId9"/>
          <a:stretch>
            <a:fillRect/>
          </a:stretch>
        </p:blipFill>
        <p:spPr>
          <a:xfrm rot="830682">
            <a:off x="1447519" y="721528"/>
            <a:ext cx="2286401" cy="152426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12" name="Picture 11" descr="A close up of a logo&#10;&#10;Description automatically generated">
            <a:extLst>
              <a:ext uri="{FF2B5EF4-FFF2-40B4-BE49-F238E27FC236}">
                <a16:creationId xmlns:a16="http://schemas.microsoft.com/office/drawing/2014/main" xmlns="" id="{A8F885F8-78EF-4BC9-930B-7E840843D8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2607" y="1215015"/>
            <a:ext cx="1363401" cy="1719122"/>
          </a:xfrm>
          <a:prstGeom prst="rect">
            <a:avLst/>
          </a:prstGeom>
        </p:spPr>
      </p:pic>
      <p:pic>
        <p:nvPicPr>
          <p:cNvPr id="16" name="Picture 15">
            <a:extLst>
              <a:ext uri="{FF2B5EF4-FFF2-40B4-BE49-F238E27FC236}">
                <a16:creationId xmlns:a16="http://schemas.microsoft.com/office/drawing/2014/main" xmlns="" id="{7724438E-7FD8-4A49-A172-B36DCBF28085}"/>
              </a:ext>
            </a:extLst>
          </p:cNvPr>
          <p:cNvPicPr>
            <a:picLocks noChangeAspect="1"/>
          </p:cNvPicPr>
          <p:nvPr/>
        </p:nvPicPr>
        <p:blipFill rotWithShape="1">
          <a:blip r:embed="rId11"/>
          <a:srcRect t="8383" r="5398" b="6748"/>
          <a:stretch/>
        </p:blipFill>
        <p:spPr>
          <a:xfrm rot="20801447">
            <a:off x="5173885" y="710245"/>
            <a:ext cx="2249638" cy="1513647"/>
          </a:xfrm>
          <a:prstGeom prst="rect">
            <a:avLst/>
          </a:prstGeom>
          <a:ln w="38100" cap="sq">
            <a:noFill/>
            <a:prstDash val="solid"/>
            <a:miter lim="800000"/>
          </a:ln>
          <a:effectLst>
            <a:glow rad="101600">
              <a:schemeClr val="accent5">
                <a:satMod val="175000"/>
                <a:alpha val="40000"/>
              </a:schemeClr>
            </a:glow>
            <a:outerShdw blurRad="50800" dist="38100" dir="2700000" algn="tl" rotWithShape="0">
              <a:srgbClr val="000000">
                <a:alpha val="43000"/>
              </a:srgbClr>
            </a:outerShdw>
          </a:effectLst>
        </p:spPr>
      </p:pic>
      <p:pic>
        <p:nvPicPr>
          <p:cNvPr id="20" name="Content Placeholder 4" descr="A picture containing necklace&#10;&#10;Description automatically generated">
            <a:extLst>
              <a:ext uri="{FF2B5EF4-FFF2-40B4-BE49-F238E27FC236}">
                <a16:creationId xmlns:a16="http://schemas.microsoft.com/office/drawing/2014/main" xmlns="" id="{27D21BFA-140A-40BC-8046-9568EF4195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9492" y="-123505"/>
            <a:ext cx="1549970" cy="1685592"/>
          </a:xfrm>
          <a:prstGeom prst="rect">
            <a:avLst/>
          </a:prstGeom>
        </p:spPr>
      </p:pic>
      <p:sp>
        <p:nvSpPr>
          <p:cNvPr id="26" name="Rectangle 25">
            <a:extLst>
              <a:ext uri="{FF2B5EF4-FFF2-40B4-BE49-F238E27FC236}">
                <a16:creationId xmlns:a16="http://schemas.microsoft.com/office/drawing/2014/main" xmlns="" id="{19F3315E-06E6-4D72-9E85-A068F71FC5E5}"/>
              </a:ext>
            </a:extLst>
          </p:cNvPr>
          <p:cNvSpPr/>
          <p:nvPr/>
        </p:nvSpPr>
        <p:spPr>
          <a:xfrm>
            <a:off x="446567" y="2466530"/>
            <a:ext cx="8250865" cy="3094245"/>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Sign up to the challenge on the Silly Squad website – IT’S FREE! You can get eBooks for free from your local library</a:t>
            </a:r>
          </a:p>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Read at least SIX library books over the holidays</a:t>
            </a:r>
          </a:p>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Rate and review your books to unlock badges</a:t>
            </a:r>
          </a:p>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Play the games and download the free activities from the website</a:t>
            </a:r>
          </a:p>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Complete the Challenge and you’ll get your own certificate</a:t>
            </a:r>
          </a:p>
          <a:p>
            <a:pPr marL="342900" lvl="0" indent="-342900">
              <a:lnSpc>
                <a:spcPct val="107000"/>
              </a:lnSpc>
              <a:spcAft>
                <a:spcPts val="800"/>
              </a:spcAft>
              <a:buFont typeface="Symbol" panose="05050102010706020507" pitchFamily="18" charset="2"/>
              <a:buChar char=""/>
              <a:tabLst>
                <a:tab pos="457200" algn="l"/>
              </a:tabLst>
            </a:pPr>
            <a:r>
              <a:rPr lang="en-GB" sz="1900" dirty="0">
                <a:latin typeface="Calibri" panose="020F0502020204030204" pitchFamily="34" charset="0"/>
                <a:ea typeface="Calibri" panose="020F0502020204030204" pitchFamily="34" charset="0"/>
                <a:cs typeface="Times New Roman" panose="02020603050405020304" pitchFamily="18" charset="0"/>
              </a:rPr>
              <a:t>Also, look out for some extra fun reading challenges during August on Wiltshire libraries’ Facebook pages and Twitter</a:t>
            </a:r>
          </a:p>
        </p:txBody>
      </p:sp>
      <p:sp>
        <p:nvSpPr>
          <p:cNvPr id="18" name="Rectangle 17">
            <a:extLst>
              <a:ext uri="{FF2B5EF4-FFF2-40B4-BE49-F238E27FC236}">
                <a16:creationId xmlns:a16="http://schemas.microsoft.com/office/drawing/2014/main" xmlns="" id="{C328EC3E-1E59-4C09-AFD6-AE345E3AAA96}"/>
              </a:ext>
            </a:extLst>
          </p:cNvPr>
          <p:cNvSpPr/>
          <p:nvPr/>
        </p:nvSpPr>
        <p:spPr>
          <a:xfrm>
            <a:off x="5664855" y="6533169"/>
            <a:ext cx="3922236" cy="253916"/>
          </a:xfrm>
          <a:prstGeom prst="rect">
            <a:avLst/>
          </a:prstGeom>
        </p:spPr>
        <p:txBody>
          <a:bodyPr wrap="square">
            <a:spAutoFit/>
          </a:bodyPr>
          <a:lstStyle/>
          <a:p>
            <a:pPr fontAlgn="auto">
              <a:spcBef>
                <a:spcPts val="0"/>
              </a:spcBef>
              <a:spcAft>
                <a:spcPts val="0"/>
              </a:spcAft>
              <a:defRPr/>
            </a:pPr>
            <a:r>
              <a:rPr lang="en-GB" sz="1050" b="1" dirty="0">
                <a:solidFill>
                  <a:schemeClr val="bg1"/>
                </a:solidFill>
              </a:rPr>
              <a:t>Photographs © Dave Warren 2019 </a:t>
            </a:r>
            <a:r>
              <a:rPr lang="en-GB" sz="1050" b="1" kern="0" dirty="0">
                <a:solidFill>
                  <a:schemeClr val="bg1"/>
                </a:solidFill>
              </a:rPr>
              <a:t>for The Reading Agency </a:t>
            </a:r>
          </a:p>
        </p:txBody>
      </p:sp>
    </p:spTree>
    <p:extLst>
      <p:ext uri="{BB962C8B-B14F-4D97-AF65-F5344CB8AC3E}">
        <p14:creationId xmlns:p14="http://schemas.microsoft.com/office/powerpoint/2010/main" val="1423803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xmlns="" id="{062F3A13-0177-49EC-B0D0-6A1FF7C9ECB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598" r="3068" b="-1"/>
          <a:stretch/>
        </p:blipFill>
        <p:spPr>
          <a:xfrm>
            <a:off x="20" y="10"/>
            <a:ext cx="9143980" cy="6857990"/>
          </a:xfrm>
          <a:prstGeom prst="rect">
            <a:avLst/>
          </a:prstGeom>
        </p:spPr>
      </p:pic>
      <p:grpSp>
        <p:nvGrpSpPr>
          <p:cNvPr id="8" name="Group 7">
            <a:extLst>
              <a:ext uri="{FF2B5EF4-FFF2-40B4-BE49-F238E27FC236}">
                <a16:creationId xmlns:a16="http://schemas.microsoft.com/office/drawing/2014/main" xmlns="" id="{45B81813-DEC3-4E84-AEC8-7F2CFBEA349E}"/>
              </a:ext>
            </a:extLst>
          </p:cNvPr>
          <p:cNvGrpSpPr/>
          <p:nvPr/>
        </p:nvGrpSpPr>
        <p:grpSpPr>
          <a:xfrm>
            <a:off x="107504" y="5353145"/>
            <a:ext cx="8645744" cy="1426115"/>
            <a:chOff x="107504" y="5353145"/>
            <a:chExt cx="8645744" cy="1426115"/>
          </a:xfrm>
        </p:grpSpPr>
        <p:sp>
          <p:nvSpPr>
            <p:cNvPr id="3" name="Rectangle 2">
              <a:extLst>
                <a:ext uri="{FF2B5EF4-FFF2-40B4-BE49-F238E27FC236}">
                  <a16:creationId xmlns:a16="http://schemas.microsoft.com/office/drawing/2014/main" xmlns="" id="{18A1A60A-DFF0-4163-AB33-D2B501AA29DB}"/>
                </a:ext>
              </a:extLst>
            </p:cNvPr>
            <p:cNvSpPr/>
            <p:nvPr/>
          </p:nvSpPr>
          <p:spPr>
            <a:xfrm>
              <a:off x="107504" y="6525344"/>
              <a:ext cx="3922236" cy="253916"/>
            </a:xfrm>
            <a:prstGeom prst="rect">
              <a:avLst/>
            </a:prstGeom>
          </p:spPr>
          <p:txBody>
            <a:bodyPr wrap="square">
              <a:spAutoFit/>
            </a:bodyPr>
            <a:lstStyle/>
            <a:p>
              <a:pPr fontAlgn="auto">
                <a:spcBef>
                  <a:spcPts val="0"/>
                </a:spcBef>
                <a:spcAft>
                  <a:spcPts val="0"/>
                </a:spcAft>
                <a:defRPr/>
              </a:pPr>
              <a:r>
                <a:rPr lang="en-GB" sz="1050" b="1" dirty="0"/>
                <a:t>Illustrations © Laura Ellen Anderson 2020</a:t>
              </a:r>
              <a:r>
                <a:rPr lang="en-GB" sz="1050" dirty="0"/>
                <a:t> </a:t>
              </a:r>
              <a:r>
                <a:rPr lang="en-GB" sz="1050" b="1" kern="0" dirty="0"/>
                <a:t>for The Reading Agency </a:t>
              </a:r>
            </a:p>
          </p:txBody>
        </p:sp>
        <p:pic>
          <p:nvPicPr>
            <p:cNvPr id="4" name="Picture 3">
              <a:extLst>
                <a:ext uri="{FF2B5EF4-FFF2-40B4-BE49-F238E27FC236}">
                  <a16:creationId xmlns:a16="http://schemas.microsoft.com/office/drawing/2014/main" xmlns="" id="{CCDB7310-6DFA-401D-9C58-E7AA7BDF66A6}"/>
                </a:ext>
              </a:extLst>
            </p:cNvPr>
            <p:cNvPicPr>
              <a:picLocks noChangeAspect="1"/>
            </p:cNvPicPr>
            <p:nvPr/>
          </p:nvPicPr>
          <p:blipFill>
            <a:blip r:embed="rId4"/>
            <a:stretch>
              <a:fillRect/>
            </a:stretch>
          </p:blipFill>
          <p:spPr>
            <a:xfrm>
              <a:off x="382771" y="5529533"/>
              <a:ext cx="1967024" cy="621856"/>
            </a:xfrm>
            <a:prstGeom prst="rect">
              <a:avLst/>
            </a:prstGeom>
          </p:spPr>
        </p:pic>
        <p:pic>
          <p:nvPicPr>
            <p:cNvPr id="6" name="Picture 2">
              <a:extLst>
                <a:ext uri="{FF2B5EF4-FFF2-40B4-BE49-F238E27FC236}">
                  <a16:creationId xmlns:a16="http://schemas.microsoft.com/office/drawing/2014/main" xmlns="" id="{B97910AD-1088-47F8-B34D-3513CCBEC3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C75862FE-8EA2-4AFF-AE57-EB5F3EC08F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0E4322FB-5222-49B9-93F1-897357713818}"/>
                </a:ext>
              </a:extLst>
            </p:cNvPr>
            <p:cNvSpPr/>
            <p:nvPr/>
          </p:nvSpPr>
          <p:spPr>
            <a:xfrm>
              <a:off x="3132379" y="5753524"/>
              <a:ext cx="1794722" cy="369332"/>
            </a:xfrm>
            <a:prstGeom prst="rect">
              <a:avLst/>
            </a:prstGeom>
          </p:spPr>
          <p:txBody>
            <a:bodyPr wrap="none">
              <a:spAutoFit/>
            </a:bodyPr>
            <a:lstStyle/>
            <a:p>
              <a:pPr algn="ctr"/>
              <a:r>
                <a:rPr lang="en-US" b="1" dirty="0">
                  <a:ln w="0"/>
                  <a:solidFill>
                    <a:srgbClr val="7030A0"/>
                  </a:solidFill>
                </a:rPr>
                <a:t>sillysquad.org.uk</a:t>
              </a:r>
            </a:p>
          </p:txBody>
        </p:sp>
      </p:grpSp>
      <p:pic>
        <p:nvPicPr>
          <p:cNvPr id="10" name="Content Placeholder 4" descr="A picture containing table, food&#10;&#10;Description automatically generated">
            <a:extLst>
              <a:ext uri="{FF2B5EF4-FFF2-40B4-BE49-F238E27FC236}">
                <a16:creationId xmlns:a16="http://schemas.microsoft.com/office/drawing/2014/main" xmlns="" id="{1B01C857-99C1-48F7-9716-22CADC4150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1493" y="3390810"/>
            <a:ext cx="597597" cy="1218119"/>
          </a:xfrm>
          <a:prstGeom prst="rect">
            <a:avLst/>
          </a:prstGeom>
        </p:spPr>
      </p:pic>
      <p:pic>
        <p:nvPicPr>
          <p:cNvPr id="11" name="Content Placeholder 4" descr="A picture containing sitting, table, cake, laying&#10;&#10;Description automatically generated">
            <a:extLst>
              <a:ext uri="{FF2B5EF4-FFF2-40B4-BE49-F238E27FC236}">
                <a16:creationId xmlns:a16="http://schemas.microsoft.com/office/drawing/2014/main" xmlns="" id="{AA6B1558-6D2C-4C73-B3D5-62E25204EF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6248" y="776731"/>
            <a:ext cx="1835277" cy="2640546"/>
          </a:xfrm>
          <a:prstGeom prst="rect">
            <a:avLst/>
          </a:prstGeom>
        </p:spPr>
      </p:pic>
      <p:sp>
        <p:nvSpPr>
          <p:cNvPr id="14" name="Rectangle 13">
            <a:extLst>
              <a:ext uri="{FF2B5EF4-FFF2-40B4-BE49-F238E27FC236}">
                <a16:creationId xmlns:a16="http://schemas.microsoft.com/office/drawing/2014/main" xmlns="" id="{5411DD6C-1D7C-456A-9683-A7648F57C154}"/>
              </a:ext>
            </a:extLst>
          </p:cNvPr>
          <p:cNvSpPr/>
          <p:nvPr/>
        </p:nvSpPr>
        <p:spPr>
          <a:xfrm>
            <a:off x="525245" y="706611"/>
            <a:ext cx="6377067" cy="584775"/>
          </a:xfrm>
          <a:prstGeom prst="rect">
            <a:avLst/>
          </a:prstGeom>
        </p:spPr>
        <p:txBody>
          <a:bodyPr wrap="none">
            <a:spAutoFit/>
          </a:bodyPr>
          <a:lstStyle/>
          <a:p>
            <a:pPr algn="ctr"/>
            <a:r>
              <a:rPr lang="en-US" sz="3200" b="1" dirty="0">
                <a:ln w="0"/>
                <a:solidFill>
                  <a:srgbClr val="7030A0"/>
                </a:solidFill>
              </a:rPr>
              <a:t>Visit our </a:t>
            </a:r>
            <a:r>
              <a:rPr lang="en-US" sz="3200" b="1" dirty="0">
                <a:ln w="0"/>
                <a:solidFill>
                  <a:srgbClr val="7030A0"/>
                </a:solidFill>
                <a:hlinkClick r:id="rId9"/>
              </a:rPr>
              <a:t>Book Sorter </a:t>
            </a:r>
            <a:r>
              <a:rPr lang="en-US" sz="3200" b="1" dirty="0">
                <a:ln w="0"/>
                <a:solidFill>
                  <a:srgbClr val="7030A0"/>
                </a:solidFill>
              </a:rPr>
              <a:t>for book ideas!</a:t>
            </a:r>
          </a:p>
        </p:txBody>
      </p:sp>
      <p:pic>
        <p:nvPicPr>
          <p:cNvPr id="15" name="Picture 14">
            <a:extLst>
              <a:ext uri="{FF2B5EF4-FFF2-40B4-BE49-F238E27FC236}">
                <a16:creationId xmlns:a16="http://schemas.microsoft.com/office/drawing/2014/main" xmlns="" id="{C62C7342-E497-458E-BC05-B7618B88B79A}"/>
              </a:ext>
            </a:extLst>
          </p:cNvPr>
          <p:cNvPicPr>
            <a:picLocks noChangeAspect="1"/>
          </p:cNvPicPr>
          <p:nvPr/>
        </p:nvPicPr>
        <p:blipFill>
          <a:blip r:embed="rId10"/>
          <a:stretch>
            <a:fillRect/>
          </a:stretch>
        </p:blipFill>
        <p:spPr>
          <a:xfrm>
            <a:off x="7665640" y="3226180"/>
            <a:ext cx="1095589" cy="1441482"/>
          </a:xfrm>
          <a:prstGeom prst="rect">
            <a:avLst/>
          </a:prstGeom>
        </p:spPr>
      </p:pic>
      <p:pic>
        <p:nvPicPr>
          <p:cNvPr id="16" name="Picture 15" descr="A close up of a flag&#10;&#10;Description automatically generated">
            <a:extLst>
              <a:ext uri="{FF2B5EF4-FFF2-40B4-BE49-F238E27FC236}">
                <a16:creationId xmlns:a16="http://schemas.microsoft.com/office/drawing/2014/main" xmlns="" id="{2684D931-B34C-40D1-8907-48BD6D2D24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802" y="4474050"/>
            <a:ext cx="1159868" cy="1137621"/>
          </a:xfrm>
          <a:prstGeom prst="rect">
            <a:avLst/>
          </a:prstGeom>
        </p:spPr>
      </p:pic>
      <p:pic>
        <p:nvPicPr>
          <p:cNvPr id="9" name="Picture 8">
            <a:extLst>
              <a:ext uri="{FF2B5EF4-FFF2-40B4-BE49-F238E27FC236}">
                <a16:creationId xmlns:a16="http://schemas.microsoft.com/office/drawing/2014/main" xmlns="" id="{CB43EE87-1C1D-444E-B27D-B6AE6DAA3645}"/>
              </a:ext>
            </a:extLst>
          </p:cNvPr>
          <p:cNvPicPr>
            <a:picLocks noChangeAspect="1"/>
          </p:cNvPicPr>
          <p:nvPr/>
        </p:nvPicPr>
        <p:blipFill>
          <a:blip r:embed="rId12"/>
          <a:stretch>
            <a:fillRect/>
          </a:stretch>
        </p:blipFill>
        <p:spPr>
          <a:xfrm>
            <a:off x="288725" y="1364930"/>
            <a:ext cx="6669492" cy="3210345"/>
          </a:xfrm>
          <a:prstGeom prst="rect">
            <a:avLst/>
          </a:prstGeom>
        </p:spPr>
      </p:pic>
    </p:spTree>
    <p:extLst>
      <p:ext uri="{BB962C8B-B14F-4D97-AF65-F5344CB8AC3E}">
        <p14:creationId xmlns:p14="http://schemas.microsoft.com/office/powerpoint/2010/main" val="199627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drawing&#10;&#10;Description automatically generated">
            <a:extLst>
              <a:ext uri="{FF2B5EF4-FFF2-40B4-BE49-F238E27FC236}">
                <a16:creationId xmlns:a16="http://schemas.microsoft.com/office/drawing/2014/main" xmlns="" id="{294D8B8D-D08B-4EE6-83AC-78DA848F462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829" r="2837" b="-1"/>
          <a:stretch/>
        </p:blipFill>
        <p:spPr>
          <a:xfrm>
            <a:off x="20" y="10"/>
            <a:ext cx="9143980" cy="6857990"/>
          </a:xfrm>
          <a:prstGeom prst="rect">
            <a:avLst/>
          </a:prstGeom>
        </p:spPr>
      </p:pic>
      <p:grpSp>
        <p:nvGrpSpPr>
          <p:cNvPr id="3" name="Group 2">
            <a:extLst>
              <a:ext uri="{FF2B5EF4-FFF2-40B4-BE49-F238E27FC236}">
                <a16:creationId xmlns:a16="http://schemas.microsoft.com/office/drawing/2014/main" xmlns="" id="{33CD1229-ADB9-4BBD-9EC4-B7219C42B80C}"/>
              </a:ext>
            </a:extLst>
          </p:cNvPr>
          <p:cNvGrpSpPr/>
          <p:nvPr/>
        </p:nvGrpSpPr>
        <p:grpSpPr>
          <a:xfrm>
            <a:off x="116958" y="5353145"/>
            <a:ext cx="8636290" cy="1395454"/>
            <a:chOff x="116958" y="5353145"/>
            <a:chExt cx="8636290" cy="1395454"/>
          </a:xfrm>
        </p:grpSpPr>
        <p:sp>
          <p:nvSpPr>
            <p:cNvPr id="2" name="Rectangle 1">
              <a:extLst>
                <a:ext uri="{FF2B5EF4-FFF2-40B4-BE49-F238E27FC236}">
                  <a16:creationId xmlns:a16="http://schemas.microsoft.com/office/drawing/2014/main" xmlns="" id="{6F912C33-AB67-451F-A0DA-9C39845AE5AA}"/>
                </a:ext>
              </a:extLst>
            </p:cNvPr>
            <p:cNvSpPr/>
            <p:nvPr/>
          </p:nvSpPr>
          <p:spPr>
            <a:xfrm>
              <a:off x="116958" y="6486989"/>
              <a:ext cx="4572000" cy="261610"/>
            </a:xfrm>
            <a:prstGeom prst="rect">
              <a:avLst/>
            </a:prstGeom>
          </p:spPr>
          <p:txBody>
            <a:bodyPr>
              <a:spAutoFit/>
            </a:bodyPr>
            <a:lstStyle/>
            <a:p>
              <a:pPr fontAlgn="auto">
                <a:spcBef>
                  <a:spcPts val="0"/>
                </a:spcBef>
                <a:spcAft>
                  <a:spcPts val="0"/>
                </a:spcAft>
                <a:defRPr/>
              </a:pPr>
              <a:r>
                <a:rPr lang="en-GB" sz="1100" b="1" dirty="0">
                  <a:solidFill>
                    <a:schemeClr val="bg1"/>
                  </a:solidFill>
                </a:rPr>
                <a:t>Illustrations © Laura Ellen Anderson 2020</a:t>
              </a:r>
              <a:r>
                <a:rPr lang="en-GB" sz="1100" dirty="0">
                  <a:solidFill>
                    <a:schemeClr val="bg1"/>
                  </a:solidFill>
                </a:rPr>
                <a:t> </a:t>
              </a:r>
              <a:r>
                <a:rPr lang="en-GB" sz="1100" b="1" kern="0" dirty="0">
                  <a:solidFill>
                    <a:schemeClr val="bg1"/>
                  </a:solidFill>
                </a:rPr>
                <a:t>for The Reading Agency </a:t>
              </a:r>
            </a:p>
          </p:txBody>
        </p:sp>
        <p:pic>
          <p:nvPicPr>
            <p:cNvPr id="4" name="Picture 3">
              <a:extLst>
                <a:ext uri="{FF2B5EF4-FFF2-40B4-BE49-F238E27FC236}">
                  <a16:creationId xmlns:a16="http://schemas.microsoft.com/office/drawing/2014/main" xmlns="" id="{1029BF75-B5EE-4E79-A254-DB4FA53EAD97}"/>
                </a:ext>
              </a:extLst>
            </p:cNvPr>
            <p:cNvPicPr>
              <a:picLocks noChangeAspect="1"/>
            </p:cNvPicPr>
            <p:nvPr/>
          </p:nvPicPr>
          <p:blipFill>
            <a:blip r:embed="rId4"/>
            <a:stretch>
              <a:fillRect/>
            </a:stretch>
          </p:blipFill>
          <p:spPr>
            <a:xfrm>
              <a:off x="382771" y="5497033"/>
              <a:ext cx="2069825" cy="654356"/>
            </a:xfrm>
            <a:prstGeom prst="rect">
              <a:avLst/>
            </a:prstGeom>
          </p:spPr>
        </p:pic>
        <p:pic>
          <p:nvPicPr>
            <p:cNvPr id="6" name="Picture 2">
              <a:extLst>
                <a:ext uri="{FF2B5EF4-FFF2-40B4-BE49-F238E27FC236}">
                  <a16:creationId xmlns:a16="http://schemas.microsoft.com/office/drawing/2014/main" xmlns="" id="{E9811DED-C135-444F-9485-E68904C655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751" y="5353145"/>
              <a:ext cx="1504497" cy="81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xmlns="" id="{1E430E5E-B192-483E-9623-D5E1AF1C19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316" y="5416625"/>
              <a:ext cx="1428639" cy="6737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30DE4D5E-544A-444A-B54B-80CB53AAB542}"/>
                </a:ext>
              </a:extLst>
            </p:cNvPr>
            <p:cNvSpPr/>
            <p:nvPr/>
          </p:nvSpPr>
          <p:spPr>
            <a:xfrm>
              <a:off x="2959065" y="5753524"/>
              <a:ext cx="2093506" cy="400110"/>
            </a:xfrm>
            <a:prstGeom prst="rect">
              <a:avLst/>
            </a:prstGeom>
            <a:noFill/>
          </p:spPr>
          <p:txBody>
            <a:bodyPr wrap="square" lIns="91440" tIns="45720" rIns="91440" bIns="45720">
              <a:spAutoFit/>
            </a:bodyPr>
            <a:lstStyle/>
            <a:p>
              <a:pPr algn="ctr"/>
              <a:r>
                <a:rPr lang="en-US" sz="2000" b="1" dirty="0">
                  <a:ln w="0"/>
                  <a:solidFill>
                    <a:srgbClr val="F4A43A"/>
                  </a:solidFill>
                </a:rPr>
                <a:t>s</a:t>
              </a:r>
              <a:r>
                <a:rPr lang="en-US" sz="2000" b="1" cap="none" spc="0" dirty="0">
                  <a:ln w="0"/>
                  <a:solidFill>
                    <a:srgbClr val="F4A43A"/>
                  </a:solidFill>
                </a:rPr>
                <a:t>illysquad.org.uk</a:t>
              </a:r>
            </a:p>
          </p:txBody>
        </p:sp>
      </p:grpSp>
      <p:pic>
        <p:nvPicPr>
          <p:cNvPr id="9" name="Picture 8">
            <a:hlinkClick r:id="rId7"/>
            <a:extLst>
              <a:ext uri="{FF2B5EF4-FFF2-40B4-BE49-F238E27FC236}">
                <a16:creationId xmlns:a16="http://schemas.microsoft.com/office/drawing/2014/main" xmlns="" id="{55521DB9-F299-492B-9845-04549FE047F8}"/>
              </a:ext>
            </a:extLst>
          </p:cNvPr>
          <p:cNvPicPr>
            <a:picLocks noChangeAspect="1"/>
          </p:cNvPicPr>
          <p:nvPr/>
        </p:nvPicPr>
        <p:blipFill rotWithShape="1">
          <a:blip r:embed="rId8"/>
          <a:srcRect t="11556"/>
          <a:stretch/>
        </p:blipFill>
        <p:spPr>
          <a:xfrm>
            <a:off x="1095153" y="1835991"/>
            <a:ext cx="6953693" cy="2917264"/>
          </a:xfrm>
          <a:prstGeom prst="rect">
            <a:avLst/>
          </a:prstGeom>
        </p:spPr>
      </p:pic>
      <p:pic>
        <p:nvPicPr>
          <p:cNvPr id="10" name="Picture 9">
            <a:extLst>
              <a:ext uri="{FF2B5EF4-FFF2-40B4-BE49-F238E27FC236}">
                <a16:creationId xmlns:a16="http://schemas.microsoft.com/office/drawing/2014/main" xmlns="" id="{5293658D-6151-4576-A7FF-FF5AC33EF248}"/>
              </a:ext>
            </a:extLst>
          </p:cNvPr>
          <p:cNvPicPr>
            <a:picLocks noChangeAspect="1"/>
          </p:cNvPicPr>
          <p:nvPr/>
        </p:nvPicPr>
        <p:blipFill>
          <a:blip r:embed="rId9"/>
          <a:stretch>
            <a:fillRect/>
          </a:stretch>
        </p:blipFill>
        <p:spPr>
          <a:xfrm>
            <a:off x="7950224" y="0"/>
            <a:ext cx="1085948" cy="5735637"/>
          </a:xfrm>
          <a:prstGeom prst="rect">
            <a:avLst/>
          </a:prstGeom>
        </p:spPr>
      </p:pic>
      <p:sp>
        <p:nvSpPr>
          <p:cNvPr id="11" name="Rectangle 10">
            <a:extLst>
              <a:ext uri="{FF2B5EF4-FFF2-40B4-BE49-F238E27FC236}">
                <a16:creationId xmlns:a16="http://schemas.microsoft.com/office/drawing/2014/main" xmlns="" id="{9EB938D9-DF0E-4C30-B356-0DB04380ECE3}"/>
              </a:ext>
            </a:extLst>
          </p:cNvPr>
          <p:cNvSpPr/>
          <p:nvPr/>
        </p:nvSpPr>
        <p:spPr>
          <a:xfrm>
            <a:off x="1403497" y="999037"/>
            <a:ext cx="6597502" cy="584775"/>
          </a:xfrm>
          <a:prstGeom prst="rect">
            <a:avLst/>
          </a:prstGeom>
          <a:noFill/>
          <a:ln>
            <a:noFill/>
          </a:ln>
        </p:spPr>
        <p:txBody>
          <a:bodyPr wrap="square" lIns="91440" tIns="45720" rIns="91440" bIns="45720">
            <a:spAutoFit/>
          </a:bodyPr>
          <a:lstStyle/>
          <a:p>
            <a:pPr algn="ctr"/>
            <a:r>
              <a:rPr lang="en-US" sz="3200" b="1" cap="none" spc="0" dirty="0">
                <a:ln w="0"/>
                <a:solidFill>
                  <a:schemeClr val="accent2"/>
                </a:solidFill>
              </a:rPr>
              <a:t>Get silly this </a:t>
            </a:r>
            <a:r>
              <a:rPr lang="en-US" sz="3200" b="1" dirty="0">
                <a:ln w="0"/>
                <a:solidFill>
                  <a:schemeClr val="accent2"/>
                </a:solidFill>
              </a:rPr>
              <a:t>summer </a:t>
            </a:r>
            <a:r>
              <a:rPr lang="en-US" sz="3200" b="1" cap="none" spc="0" dirty="0">
                <a:ln w="0"/>
                <a:solidFill>
                  <a:schemeClr val="accent2"/>
                </a:solidFill>
              </a:rPr>
              <a:t>and join the </a:t>
            </a:r>
          </a:p>
        </p:txBody>
      </p:sp>
      <p:pic>
        <p:nvPicPr>
          <p:cNvPr id="12" name="Picture 11" descr="A close up of an animal&#10;&#10;Description automatically generated">
            <a:extLst>
              <a:ext uri="{FF2B5EF4-FFF2-40B4-BE49-F238E27FC236}">
                <a16:creationId xmlns:a16="http://schemas.microsoft.com/office/drawing/2014/main" xmlns="" id="{1514A561-882C-400A-9225-CED1155F19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762" y="4244816"/>
            <a:ext cx="1436392" cy="1521236"/>
          </a:xfrm>
          <a:prstGeom prst="rect">
            <a:avLst/>
          </a:prstGeom>
        </p:spPr>
      </p:pic>
    </p:spTree>
    <p:extLst>
      <p:ext uri="{BB962C8B-B14F-4D97-AF65-F5344CB8AC3E}">
        <p14:creationId xmlns:p14="http://schemas.microsoft.com/office/powerpoint/2010/main" val="30392656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5FBA1C603EEA499CBF596389E140D1" ma:contentTypeVersion="14" ma:contentTypeDescription="Create a new document." ma:contentTypeScope="" ma:versionID="9ebd3b5b944e1136f417a96414f5c17b">
  <xsd:schema xmlns:xsd="http://www.w3.org/2001/XMLSchema" xmlns:xs="http://www.w3.org/2001/XMLSchema" xmlns:p="http://schemas.microsoft.com/office/2006/metadata/properties" xmlns:ns2="88329ebe-eddf-4a13-9155-b00765335f16" xmlns:ns3="d3493080-8355-45f9-82a1-ed57c908bae9" targetNamespace="http://schemas.microsoft.com/office/2006/metadata/properties" ma:root="true" ma:fieldsID="08372a425a762b002a70e98aff873761" ns2:_="" ns3:_="">
    <xsd:import namespace="88329ebe-eddf-4a13-9155-b00765335f16"/>
    <xsd:import namespace="d3493080-8355-45f9-82a1-ed57c908bae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329ebe-eddf-4a13-9155-b00765335f1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3493080-8355-45f9-82a1-ed57c908bae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6C83F6-A3BF-4810-9844-A76EDF669925}">
  <ds:schemaRefs>
    <ds:schemaRef ds:uri="88329ebe-eddf-4a13-9155-b00765335f16"/>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purl.org/dc/dcmitype/"/>
    <ds:schemaRef ds:uri="http://schemas.openxmlformats.org/package/2006/metadata/core-properties"/>
    <ds:schemaRef ds:uri="d3493080-8355-45f9-82a1-ed57c908bae9"/>
    <ds:schemaRef ds:uri="http://www.w3.org/XML/1998/namespace"/>
  </ds:schemaRefs>
</ds:datastoreItem>
</file>

<file path=customXml/itemProps2.xml><?xml version="1.0" encoding="utf-8"?>
<ds:datastoreItem xmlns:ds="http://schemas.openxmlformats.org/officeDocument/2006/customXml" ds:itemID="{6FBAA314-4AFD-4860-B87F-284AFA4EF6AF}">
  <ds:schemaRefs>
    <ds:schemaRef ds:uri="http://schemas.microsoft.com/sharepoint/v3/contenttype/forms"/>
  </ds:schemaRefs>
</ds:datastoreItem>
</file>

<file path=customXml/itemProps3.xml><?xml version="1.0" encoding="utf-8"?>
<ds:datastoreItem xmlns:ds="http://schemas.openxmlformats.org/officeDocument/2006/customXml" ds:itemID="{9C564E30-0F8F-4A8E-8674-993AC60F7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329ebe-eddf-4a13-9155-b00765335f16"/>
    <ds:schemaRef ds:uri="d3493080-8355-45f9-82a1-ed57c908b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71</TotalTime>
  <Words>1066</Words>
  <Application>Microsoft Office PowerPoint</Application>
  <PresentationFormat>On-screen Show (4:3)</PresentationFormat>
  <Paragraphs>98</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Sheehan</dc:creator>
  <cp:lastModifiedBy>Rachel Warman</cp:lastModifiedBy>
  <cp:revision>15</cp:revision>
  <dcterms:created xsi:type="dcterms:W3CDTF">2020-05-29T09:15:46Z</dcterms:created>
  <dcterms:modified xsi:type="dcterms:W3CDTF">2020-06-23T08:26:44Z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0x010100605FBA1C603EEA499CBF596389E140D1</vt:lpwstr>
  </property>
</Properties>
</file>