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7"/>
  </p:handoutMasterIdLst>
  <p:sldIdLst>
    <p:sldId id="267" r:id="rId2"/>
    <p:sldId id="268" r:id="rId3"/>
    <p:sldId id="269" r:id="rId4"/>
    <p:sldId id="257" r:id="rId5"/>
    <p:sldId id="258" r:id="rId6"/>
    <p:sldId id="262" r:id="rId7"/>
    <p:sldId id="259" r:id="rId8"/>
    <p:sldId id="261" r:id="rId9"/>
    <p:sldId id="260" r:id="rId10"/>
    <p:sldId id="270" r:id="rId11"/>
    <p:sldId id="263" r:id="rId12"/>
    <p:sldId id="271" r:id="rId13"/>
    <p:sldId id="264" r:id="rId14"/>
    <p:sldId id="272" r:id="rId15"/>
    <p:sldId id="265" r:id="rId1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860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32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876AD8-C1BB-4B78-8750-62294EB3610F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E61D550-0755-4161-B7C1-432625E4A881}">
      <dgm:prSet phldrT="[Text]"/>
      <dgm:spPr>
        <a:solidFill>
          <a:srgbClr val="0070C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Working Below Expectations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7336C86-BF0E-44F9-B9A7-CB8D1A43726E}" type="parTrans" cxnId="{5EBC4223-50D5-4884-B71C-34CCD3C1E0E5}">
      <dgm:prSet/>
      <dgm:spPr/>
      <dgm:t>
        <a:bodyPr/>
        <a:lstStyle/>
        <a:p>
          <a:endParaRPr lang="en-GB"/>
        </a:p>
      </dgm:t>
    </dgm:pt>
    <dgm:pt modelId="{AD721AE8-5FB9-449A-B8F7-33A914DE0CE2}" type="sibTrans" cxnId="{5EBC4223-50D5-4884-B71C-34CCD3C1E0E5}">
      <dgm:prSet/>
      <dgm:spPr/>
      <dgm:t>
        <a:bodyPr/>
        <a:lstStyle/>
        <a:p>
          <a:endParaRPr lang="en-GB"/>
        </a:p>
      </dgm:t>
    </dgm:pt>
    <dgm:pt modelId="{24BEC725-AFAB-4D36-A1FD-DA3C9A0ED35B}">
      <dgm:prSet phldrT="[Text]"/>
      <dgm:spPr>
        <a:solidFill>
          <a:srgbClr val="FFC00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Meeting Expectations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59ADB2C-291F-4A31-A583-688086EBC802}" type="parTrans" cxnId="{4AFAE05C-CD88-457B-A2FA-2A3D7D441F7F}">
      <dgm:prSet/>
      <dgm:spPr/>
      <dgm:t>
        <a:bodyPr/>
        <a:lstStyle/>
        <a:p>
          <a:endParaRPr lang="en-GB"/>
        </a:p>
      </dgm:t>
    </dgm:pt>
    <dgm:pt modelId="{39CEFE58-3CF7-4549-9E3B-6F47B46F6D07}" type="sibTrans" cxnId="{4AFAE05C-CD88-457B-A2FA-2A3D7D441F7F}">
      <dgm:prSet/>
      <dgm:spPr/>
      <dgm:t>
        <a:bodyPr/>
        <a:lstStyle/>
        <a:p>
          <a:endParaRPr lang="en-GB"/>
        </a:p>
      </dgm:t>
    </dgm:pt>
    <dgm:pt modelId="{661993A7-DE6C-43E3-BFD9-F6D1A4952455}">
      <dgm:prSet/>
      <dgm:spPr>
        <a:solidFill>
          <a:srgbClr val="C0000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Working Towards Expectations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B697D8-F4C8-40AA-80A9-DACB7BAC5FAE}" type="parTrans" cxnId="{27E3D5F9-ECC6-4FE9-AF46-736FC6DBB65E}">
      <dgm:prSet/>
      <dgm:spPr/>
      <dgm:t>
        <a:bodyPr/>
        <a:lstStyle/>
        <a:p>
          <a:endParaRPr lang="en-GB"/>
        </a:p>
      </dgm:t>
    </dgm:pt>
    <dgm:pt modelId="{B58D5EC3-31A7-429D-B3B2-FF0E66EFBD4A}" type="sibTrans" cxnId="{27E3D5F9-ECC6-4FE9-AF46-736FC6DBB65E}">
      <dgm:prSet/>
      <dgm:spPr/>
      <dgm:t>
        <a:bodyPr/>
        <a:lstStyle/>
        <a:p>
          <a:endParaRPr lang="en-GB"/>
        </a:p>
      </dgm:t>
    </dgm:pt>
    <dgm:pt modelId="{88C58D2B-DF4A-4CF2-96D9-D3A157CA89A4}">
      <dgm:prSet/>
      <dgm:spPr>
        <a:solidFill>
          <a:srgbClr val="00B05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Exceeding Expectations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8AD6F4A-BD15-4417-8736-97D3F9F491D4}" type="parTrans" cxnId="{FF5C3596-BE1E-49D7-BB23-EE16E5C8FB6F}">
      <dgm:prSet/>
      <dgm:spPr/>
      <dgm:t>
        <a:bodyPr/>
        <a:lstStyle/>
        <a:p>
          <a:endParaRPr lang="en-GB"/>
        </a:p>
      </dgm:t>
    </dgm:pt>
    <dgm:pt modelId="{0966CB82-7DD9-442D-95D9-4971AACE9347}" type="sibTrans" cxnId="{FF5C3596-BE1E-49D7-BB23-EE16E5C8FB6F}">
      <dgm:prSet/>
      <dgm:spPr/>
      <dgm:t>
        <a:bodyPr/>
        <a:lstStyle/>
        <a:p>
          <a:endParaRPr lang="en-GB"/>
        </a:p>
      </dgm:t>
    </dgm:pt>
    <dgm:pt modelId="{5BA0BC14-AD93-408B-8F9A-FC9493D4FDCE}" type="pres">
      <dgm:prSet presAssocID="{CF876AD8-C1BB-4B78-8750-62294EB3610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2DFBCBF-D721-4F3F-B03D-461479F9F2C8}" type="pres">
      <dgm:prSet presAssocID="{DE61D550-0755-4161-B7C1-432625E4A881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E73F7F7-BF2F-4F0B-8613-CF2D06923A58}" type="pres">
      <dgm:prSet presAssocID="{AD721AE8-5FB9-449A-B8F7-33A914DE0CE2}" presName="parSpace" presStyleCnt="0"/>
      <dgm:spPr/>
    </dgm:pt>
    <dgm:pt modelId="{F69D2BBD-91C5-43A1-A7D1-252EA8D38AAE}" type="pres">
      <dgm:prSet presAssocID="{661993A7-DE6C-43E3-BFD9-F6D1A4952455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5641B64-4896-4E9B-8D94-928B5401F0CA}" type="pres">
      <dgm:prSet presAssocID="{B58D5EC3-31A7-429D-B3B2-FF0E66EFBD4A}" presName="parSpace" presStyleCnt="0"/>
      <dgm:spPr/>
    </dgm:pt>
    <dgm:pt modelId="{4D0D4049-6814-4478-9BE6-62D29510F188}" type="pres">
      <dgm:prSet presAssocID="{24BEC725-AFAB-4D36-A1FD-DA3C9A0ED35B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FE178E-C959-4700-9817-74649B767D72}" type="pres">
      <dgm:prSet presAssocID="{39CEFE58-3CF7-4549-9E3B-6F47B46F6D07}" presName="parSpace" presStyleCnt="0"/>
      <dgm:spPr/>
    </dgm:pt>
    <dgm:pt modelId="{27759A2D-7733-492B-8819-A48A46029B05}" type="pres">
      <dgm:prSet presAssocID="{88C58D2B-DF4A-4CF2-96D9-D3A157CA89A4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AFAE05C-CD88-457B-A2FA-2A3D7D441F7F}" srcId="{CF876AD8-C1BB-4B78-8750-62294EB3610F}" destId="{24BEC725-AFAB-4D36-A1FD-DA3C9A0ED35B}" srcOrd="2" destOrd="0" parTransId="{C59ADB2C-291F-4A31-A583-688086EBC802}" sibTransId="{39CEFE58-3CF7-4549-9E3B-6F47B46F6D07}"/>
    <dgm:cxn modelId="{FF5C3596-BE1E-49D7-BB23-EE16E5C8FB6F}" srcId="{CF876AD8-C1BB-4B78-8750-62294EB3610F}" destId="{88C58D2B-DF4A-4CF2-96D9-D3A157CA89A4}" srcOrd="3" destOrd="0" parTransId="{38AD6F4A-BD15-4417-8736-97D3F9F491D4}" sibTransId="{0966CB82-7DD9-442D-95D9-4971AACE9347}"/>
    <dgm:cxn modelId="{27E3D5F9-ECC6-4FE9-AF46-736FC6DBB65E}" srcId="{CF876AD8-C1BB-4B78-8750-62294EB3610F}" destId="{661993A7-DE6C-43E3-BFD9-F6D1A4952455}" srcOrd="1" destOrd="0" parTransId="{C8B697D8-F4C8-40AA-80A9-DACB7BAC5FAE}" sibTransId="{B58D5EC3-31A7-429D-B3B2-FF0E66EFBD4A}"/>
    <dgm:cxn modelId="{F34EFEF8-5DF3-4708-9F6E-54A50884311B}" type="presOf" srcId="{661993A7-DE6C-43E3-BFD9-F6D1A4952455}" destId="{F69D2BBD-91C5-43A1-A7D1-252EA8D38AAE}" srcOrd="0" destOrd="0" presId="urn:microsoft.com/office/officeart/2005/8/layout/hChevron3"/>
    <dgm:cxn modelId="{A8A86FB1-FB61-4B99-A6BB-A0ECA7B26551}" type="presOf" srcId="{CF876AD8-C1BB-4B78-8750-62294EB3610F}" destId="{5BA0BC14-AD93-408B-8F9A-FC9493D4FDCE}" srcOrd="0" destOrd="0" presId="urn:microsoft.com/office/officeart/2005/8/layout/hChevron3"/>
    <dgm:cxn modelId="{4B641DFE-5D84-41AF-AAA3-28C889DD2EE6}" type="presOf" srcId="{88C58D2B-DF4A-4CF2-96D9-D3A157CA89A4}" destId="{27759A2D-7733-492B-8819-A48A46029B05}" srcOrd="0" destOrd="0" presId="urn:microsoft.com/office/officeart/2005/8/layout/hChevron3"/>
    <dgm:cxn modelId="{5EBC4223-50D5-4884-B71C-34CCD3C1E0E5}" srcId="{CF876AD8-C1BB-4B78-8750-62294EB3610F}" destId="{DE61D550-0755-4161-B7C1-432625E4A881}" srcOrd="0" destOrd="0" parTransId="{47336C86-BF0E-44F9-B9A7-CB8D1A43726E}" sibTransId="{AD721AE8-5FB9-449A-B8F7-33A914DE0CE2}"/>
    <dgm:cxn modelId="{5E402099-696C-4289-918A-B08375FB96FA}" type="presOf" srcId="{DE61D550-0755-4161-B7C1-432625E4A881}" destId="{32DFBCBF-D721-4F3F-B03D-461479F9F2C8}" srcOrd="0" destOrd="0" presId="urn:microsoft.com/office/officeart/2005/8/layout/hChevron3"/>
    <dgm:cxn modelId="{E6EEF76B-8610-44CA-A6FD-A60FFA29C30E}" type="presOf" srcId="{24BEC725-AFAB-4D36-A1FD-DA3C9A0ED35B}" destId="{4D0D4049-6814-4478-9BE6-62D29510F188}" srcOrd="0" destOrd="0" presId="urn:microsoft.com/office/officeart/2005/8/layout/hChevron3"/>
    <dgm:cxn modelId="{3AB29FF3-D3E9-4DC0-92AD-BE994FB652C5}" type="presParOf" srcId="{5BA0BC14-AD93-408B-8F9A-FC9493D4FDCE}" destId="{32DFBCBF-D721-4F3F-B03D-461479F9F2C8}" srcOrd="0" destOrd="0" presId="urn:microsoft.com/office/officeart/2005/8/layout/hChevron3"/>
    <dgm:cxn modelId="{CFA09ACC-781F-4956-9A71-953017810631}" type="presParOf" srcId="{5BA0BC14-AD93-408B-8F9A-FC9493D4FDCE}" destId="{AE73F7F7-BF2F-4F0B-8613-CF2D06923A58}" srcOrd="1" destOrd="0" presId="urn:microsoft.com/office/officeart/2005/8/layout/hChevron3"/>
    <dgm:cxn modelId="{8D4970F3-9E21-4D1A-BB67-178E00E18754}" type="presParOf" srcId="{5BA0BC14-AD93-408B-8F9A-FC9493D4FDCE}" destId="{F69D2BBD-91C5-43A1-A7D1-252EA8D38AAE}" srcOrd="2" destOrd="0" presId="urn:microsoft.com/office/officeart/2005/8/layout/hChevron3"/>
    <dgm:cxn modelId="{70951BBC-B21C-40DE-869F-B43D58987A1A}" type="presParOf" srcId="{5BA0BC14-AD93-408B-8F9A-FC9493D4FDCE}" destId="{95641B64-4896-4E9B-8D94-928B5401F0CA}" srcOrd="3" destOrd="0" presId="urn:microsoft.com/office/officeart/2005/8/layout/hChevron3"/>
    <dgm:cxn modelId="{05127C91-42DD-4280-9AF5-6DC1ADFD5FAC}" type="presParOf" srcId="{5BA0BC14-AD93-408B-8F9A-FC9493D4FDCE}" destId="{4D0D4049-6814-4478-9BE6-62D29510F188}" srcOrd="4" destOrd="0" presId="urn:microsoft.com/office/officeart/2005/8/layout/hChevron3"/>
    <dgm:cxn modelId="{AD53F055-64BF-465C-833E-70753A3802F0}" type="presParOf" srcId="{5BA0BC14-AD93-408B-8F9A-FC9493D4FDCE}" destId="{14FE178E-C959-4700-9817-74649B767D72}" srcOrd="5" destOrd="0" presId="urn:microsoft.com/office/officeart/2005/8/layout/hChevron3"/>
    <dgm:cxn modelId="{BA8BEF7E-7AB5-41F2-8036-DB74F33DDAAF}" type="presParOf" srcId="{5BA0BC14-AD93-408B-8F9A-FC9493D4FDCE}" destId="{27759A2D-7733-492B-8819-A48A46029B05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876AD8-C1BB-4B78-8750-62294EB3610F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E61D550-0755-4161-B7C1-432625E4A881}">
      <dgm:prSet phldrT="[Text]"/>
      <dgm:spPr>
        <a:solidFill>
          <a:srgbClr val="0070C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Working Below Expectations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7336C86-BF0E-44F9-B9A7-CB8D1A43726E}" type="parTrans" cxnId="{5EBC4223-50D5-4884-B71C-34CCD3C1E0E5}">
      <dgm:prSet/>
      <dgm:spPr/>
      <dgm:t>
        <a:bodyPr/>
        <a:lstStyle/>
        <a:p>
          <a:endParaRPr lang="en-GB"/>
        </a:p>
      </dgm:t>
    </dgm:pt>
    <dgm:pt modelId="{AD721AE8-5FB9-449A-B8F7-33A914DE0CE2}" type="sibTrans" cxnId="{5EBC4223-50D5-4884-B71C-34CCD3C1E0E5}">
      <dgm:prSet/>
      <dgm:spPr/>
      <dgm:t>
        <a:bodyPr/>
        <a:lstStyle/>
        <a:p>
          <a:endParaRPr lang="en-GB"/>
        </a:p>
      </dgm:t>
    </dgm:pt>
    <dgm:pt modelId="{24BEC725-AFAB-4D36-A1FD-DA3C9A0ED35B}">
      <dgm:prSet phldrT="[Text]"/>
      <dgm:spPr>
        <a:solidFill>
          <a:srgbClr val="FFC00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Meeting Expectations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59ADB2C-291F-4A31-A583-688086EBC802}" type="parTrans" cxnId="{4AFAE05C-CD88-457B-A2FA-2A3D7D441F7F}">
      <dgm:prSet/>
      <dgm:spPr/>
      <dgm:t>
        <a:bodyPr/>
        <a:lstStyle/>
        <a:p>
          <a:endParaRPr lang="en-GB"/>
        </a:p>
      </dgm:t>
    </dgm:pt>
    <dgm:pt modelId="{39CEFE58-3CF7-4549-9E3B-6F47B46F6D07}" type="sibTrans" cxnId="{4AFAE05C-CD88-457B-A2FA-2A3D7D441F7F}">
      <dgm:prSet/>
      <dgm:spPr/>
      <dgm:t>
        <a:bodyPr/>
        <a:lstStyle/>
        <a:p>
          <a:endParaRPr lang="en-GB"/>
        </a:p>
      </dgm:t>
    </dgm:pt>
    <dgm:pt modelId="{661993A7-DE6C-43E3-BFD9-F6D1A4952455}">
      <dgm:prSet/>
      <dgm:spPr>
        <a:solidFill>
          <a:srgbClr val="C0000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Working Towards Expectations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B697D8-F4C8-40AA-80A9-DACB7BAC5FAE}" type="parTrans" cxnId="{27E3D5F9-ECC6-4FE9-AF46-736FC6DBB65E}">
      <dgm:prSet/>
      <dgm:spPr/>
      <dgm:t>
        <a:bodyPr/>
        <a:lstStyle/>
        <a:p>
          <a:endParaRPr lang="en-GB"/>
        </a:p>
      </dgm:t>
    </dgm:pt>
    <dgm:pt modelId="{B58D5EC3-31A7-429D-B3B2-FF0E66EFBD4A}" type="sibTrans" cxnId="{27E3D5F9-ECC6-4FE9-AF46-736FC6DBB65E}">
      <dgm:prSet/>
      <dgm:spPr/>
      <dgm:t>
        <a:bodyPr/>
        <a:lstStyle/>
        <a:p>
          <a:endParaRPr lang="en-GB"/>
        </a:p>
      </dgm:t>
    </dgm:pt>
    <dgm:pt modelId="{88C58D2B-DF4A-4CF2-96D9-D3A157CA89A4}">
      <dgm:prSet/>
      <dgm:spPr>
        <a:solidFill>
          <a:srgbClr val="00B05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Exceeding Expectations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8AD6F4A-BD15-4417-8736-97D3F9F491D4}" type="parTrans" cxnId="{FF5C3596-BE1E-49D7-BB23-EE16E5C8FB6F}">
      <dgm:prSet/>
      <dgm:spPr/>
      <dgm:t>
        <a:bodyPr/>
        <a:lstStyle/>
        <a:p>
          <a:endParaRPr lang="en-GB"/>
        </a:p>
      </dgm:t>
    </dgm:pt>
    <dgm:pt modelId="{0966CB82-7DD9-442D-95D9-4971AACE9347}" type="sibTrans" cxnId="{FF5C3596-BE1E-49D7-BB23-EE16E5C8FB6F}">
      <dgm:prSet/>
      <dgm:spPr/>
      <dgm:t>
        <a:bodyPr/>
        <a:lstStyle/>
        <a:p>
          <a:endParaRPr lang="en-GB"/>
        </a:p>
      </dgm:t>
    </dgm:pt>
    <dgm:pt modelId="{5BA0BC14-AD93-408B-8F9A-FC9493D4FDCE}" type="pres">
      <dgm:prSet presAssocID="{CF876AD8-C1BB-4B78-8750-62294EB3610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2DFBCBF-D721-4F3F-B03D-461479F9F2C8}" type="pres">
      <dgm:prSet presAssocID="{DE61D550-0755-4161-B7C1-432625E4A881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E73F7F7-BF2F-4F0B-8613-CF2D06923A58}" type="pres">
      <dgm:prSet presAssocID="{AD721AE8-5FB9-449A-B8F7-33A914DE0CE2}" presName="parSpace" presStyleCnt="0"/>
      <dgm:spPr/>
    </dgm:pt>
    <dgm:pt modelId="{F69D2BBD-91C5-43A1-A7D1-252EA8D38AAE}" type="pres">
      <dgm:prSet presAssocID="{661993A7-DE6C-43E3-BFD9-F6D1A4952455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5641B64-4896-4E9B-8D94-928B5401F0CA}" type="pres">
      <dgm:prSet presAssocID="{B58D5EC3-31A7-429D-B3B2-FF0E66EFBD4A}" presName="parSpace" presStyleCnt="0"/>
      <dgm:spPr/>
    </dgm:pt>
    <dgm:pt modelId="{4D0D4049-6814-4478-9BE6-62D29510F188}" type="pres">
      <dgm:prSet presAssocID="{24BEC725-AFAB-4D36-A1FD-DA3C9A0ED35B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FE178E-C959-4700-9817-74649B767D72}" type="pres">
      <dgm:prSet presAssocID="{39CEFE58-3CF7-4549-9E3B-6F47B46F6D07}" presName="parSpace" presStyleCnt="0"/>
      <dgm:spPr/>
    </dgm:pt>
    <dgm:pt modelId="{27759A2D-7733-492B-8819-A48A46029B05}" type="pres">
      <dgm:prSet presAssocID="{88C58D2B-DF4A-4CF2-96D9-D3A157CA89A4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AFAE05C-CD88-457B-A2FA-2A3D7D441F7F}" srcId="{CF876AD8-C1BB-4B78-8750-62294EB3610F}" destId="{24BEC725-AFAB-4D36-A1FD-DA3C9A0ED35B}" srcOrd="2" destOrd="0" parTransId="{C59ADB2C-291F-4A31-A583-688086EBC802}" sibTransId="{39CEFE58-3CF7-4549-9E3B-6F47B46F6D07}"/>
    <dgm:cxn modelId="{FF5C3596-BE1E-49D7-BB23-EE16E5C8FB6F}" srcId="{CF876AD8-C1BB-4B78-8750-62294EB3610F}" destId="{88C58D2B-DF4A-4CF2-96D9-D3A157CA89A4}" srcOrd="3" destOrd="0" parTransId="{38AD6F4A-BD15-4417-8736-97D3F9F491D4}" sibTransId="{0966CB82-7DD9-442D-95D9-4971AACE9347}"/>
    <dgm:cxn modelId="{EBA9FBA8-548E-40B5-A1F4-04C27231FBF4}" type="presOf" srcId="{661993A7-DE6C-43E3-BFD9-F6D1A4952455}" destId="{F69D2BBD-91C5-43A1-A7D1-252EA8D38AAE}" srcOrd="0" destOrd="0" presId="urn:microsoft.com/office/officeart/2005/8/layout/hChevron3"/>
    <dgm:cxn modelId="{27E3D5F9-ECC6-4FE9-AF46-736FC6DBB65E}" srcId="{CF876AD8-C1BB-4B78-8750-62294EB3610F}" destId="{661993A7-DE6C-43E3-BFD9-F6D1A4952455}" srcOrd="1" destOrd="0" parTransId="{C8B697D8-F4C8-40AA-80A9-DACB7BAC5FAE}" sibTransId="{B58D5EC3-31A7-429D-B3B2-FF0E66EFBD4A}"/>
    <dgm:cxn modelId="{D8B264F5-37F2-4F34-898B-DA6A6B3F9AA8}" type="presOf" srcId="{88C58D2B-DF4A-4CF2-96D9-D3A157CA89A4}" destId="{27759A2D-7733-492B-8819-A48A46029B05}" srcOrd="0" destOrd="0" presId="urn:microsoft.com/office/officeart/2005/8/layout/hChevron3"/>
    <dgm:cxn modelId="{5EBC4223-50D5-4884-B71C-34CCD3C1E0E5}" srcId="{CF876AD8-C1BB-4B78-8750-62294EB3610F}" destId="{DE61D550-0755-4161-B7C1-432625E4A881}" srcOrd="0" destOrd="0" parTransId="{47336C86-BF0E-44F9-B9A7-CB8D1A43726E}" sibTransId="{AD721AE8-5FB9-449A-B8F7-33A914DE0CE2}"/>
    <dgm:cxn modelId="{3A9DF5FB-041B-45C7-BEAF-EED8DDA044D8}" type="presOf" srcId="{24BEC725-AFAB-4D36-A1FD-DA3C9A0ED35B}" destId="{4D0D4049-6814-4478-9BE6-62D29510F188}" srcOrd="0" destOrd="0" presId="urn:microsoft.com/office/officeart/2005/8/layout/hChevron3"/>
    <dgm:cxn modelId="{3635A33A-7717-4A72-BECB-3431DF51A7C2}" type="presOf" srcId="{DE61D550-0755-4161-B7C1-432625E4A881}" destId="{32DFBCBF-D721-4F3F-B03D-461479F9F2C8}" srcOrd="0" destOrd="0" presId="urn:microsoft.com/office/officeart/2005/8/layout/hChevron3"/>
    <dgm:cxn modelId="{6A55AFA6-A850-4CB1-B3C4-AA2222E7BC97}" type="presOf" srcId="{CF876AD8-C1BB-4B78-8750-62294EB3610F}" destId="{5BA0BC14-AD93-408B-8F9A-FC9493D4FDCE}" srcOrd="0" destOrd="0" presId="urn:microsoft.com/office/officeart/2005/8/layout/hChevron3"/>
    <dgm:cxn modelId="{F673EBD3-E986-45FB-BA38-05B34E71FDB7}" type="presParOf" srcId="{5BA0BC14-AD93-408B-8F9A-FC9493D4FDCE}" destId="{32DFBCBF-D721-4F3F-B03D-461479F9F2C8}" srcOrd="0" destOrd="0" presId="urn:microsoft.com/office/officeart/2005/8/layout/hChevron3"/>
    <dgm:cxn modelId="{8FC9DE32-5F45-4979-8877-9CABF3856E76}" type="presParOf" srcId="{5BA0BC14-AD93-408B-8F9A-FC9493D4FDCE}" destId="{AE73F7F7-BF2F-4F0B-8613-CF2D06923A58}" srcOrd="1" destOrd="0" presId="urn:microsoft.com/office/officeart/2005/8/layout/hChevron3"/>
    <dgm:cxn modelId="{F17E6E6F-D747-4C29-B4AD-081E8D48136E}" type="presParOf" srcId="{5BA0BC14-AD93-408B-8F9A-FC9493D4FDCE}" destId="{F69D2BBD-91C5-43A1-A7D1-252EA8D38AAE}" srcOrd="2" destOrd="0" presId="urn:microsoft.com/office/officeart/2005/8/layout/hChevron3"/>
    <dgm:cxn modelId="{1604E82C-BF94-4312-AEDF-F0142FDDCBB0}" type="presParOf" srcId="{5BA0BC14-AD93-408B-8F9A-FC9493D4FDCE}" destId="{95641B64-4896-4E9B-8D94-928B5401F0CA}" srcOrd="3" destOrd="0" presId="urn:microsoft.com/office/officeart/2005/8/layout/hChevron3"/>
    <dgm:cxn modelId="{A363D0AA-C0EF-4C30-80C0-929F7DDE5794}" type="presParOf" srcId="{5BA0BC14-AD93-408B-8F9A-FC9493D4FDCE}" destId="{4D0D4049-6814-4478-9BE6-62D29510F188}" srcOrd="4" destOrd="0" presId="urn:microsoft.com/office/officeart/2005/8/layout/hChevron3"/>
    <dgm:cxn modelId="{706F00B3-5E57-4C21-A51F-5DFA5F93F32D}" type="presParOf" srcId="{5BA0BC14-AD93-408B-8F9A-FC9493D4FDCE}" destId="{14FE178E-C959-4700-9817-74649B767D72}" srcOrd="5" destOrd="0" presId="urn:microsoft.com/office/officeart/2005/8/layout/hChevron3"/>
    <dgm:cxn modelId="{8FA55A8D-53DF-4F73-92C3-247BD2D908B8}" type="presParOf" srcId="{5BA0BC14-AD93-408B-8F9A-FC9493D4FDCE}" destId="{27759A2D-7733-492B-8819-A48A46029B05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876AD8-C1BB-4B78-8750-62294EB3610F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E61D550-0755-4161-B7C1-432625E4A881}">
      <dgm:prSet phldrT="[Text]"/>
      <dgm:spPr>
        <a:solidFill>
          <a:srgbClr val="0070C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Working Below Expectations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7336C86-BF0E-44F9-B9A7-CB8D1A43726E}" type="parTrans" cxnId="{5EBC4223-50D5-4884-B71C-34CCD3C1E0E5}">
      <dgm:prSet/>
      <dgm:spPr/>
      <dgm:t>
        <a:bodyPr/>
        <a:lstStyle/>
        <a:p>
          <a:endParaRPr lang="en-GB"/>
        </a:p>
      </dgm:t>
    </dgm:pt>
    <dgm:pt modelId="{AD721AE8-5FB9-449A-B8F7-33A914DE0CE2}" type="sibTrans" cxnId="{5EBC4223-50D5-4884-B71C-34CCD3C1E0E5}">
      <dgm:prSet/>
      <dgm:spPr/>
      <dgm:t>
        <a:bodyPr/>
        <a:lstStyle/>
        <a:p>
          <a:endParaRPr lang="en-GB"/>
        </a:p>
      </dgm:t>
    </dgm:pt>
    <dgm:pt modelId="{24BEC725-AFAB-4D36-A1FD-DA3C9A0ED35B}">
      <dgm:prSet phldrT="[Text]"/>
      <dgm:spPr>
        <a:solidFill>
          <a:srgbClr val="FFC00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Meeting Expectations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59ADB2C-291F-4A31-A583-688086EBC802}" type="parTrans" cxnId="{4AFAE05C-CD88-457B-A2FA-2A3D7D441F7F}">
      <dgm:prSet/>
      <dgm:spPr/>
      <dgm:t>
        <a:bodyPr/>
        <a:lstStyle/>
        <a:p>
          <a:endParaRPr lang="en-GB"/>
        </a:p>
      </dgm:t>
    </dgm:pt>
    <dgm:pt modelId="{39CEFE58-3CF7-4549-9E3B-6F47B46F6D07}" type="sibTrans" cxnId="{4AFAE05C-CD88-457B-A2FA-2A3D7D441F7F}">
      <dgm:prSet/>
      <dgm:spPr/>
      <dgm:t>
        <a:bodyPr/>
        <a:lstStyle/>
        <a:p>
          <a:endParaRPr lang="en-GB"/>
        </a:p>
      </dgm:t>
    </dgm:pt>
    <dgm:pt modelId="{661993A7-DE6C-43E3-BFD9-F6D1A4952455}">
      <dgm:prSet/>
      <dgm:spPr>
        <a:solidFill>
          <a:srgbClr val="C0000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Working Towards Expectations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B697D8-F4C8-40AA-80A9-DACB7BAC5FAE}" type="parTrans" cxnId="{27E3D5F9-ECC6-4FE9-AF46-736FC6DBB65E}">
      <dgm:prSet/>
      <dgm:spPr/>
      <dgm:t>
        <a:bodyPr/>
        <a:lstStyle/>
        <a:p>
          <a:endParaRPr lang="en-GB"/>
        </a:p>
      </dgm:t>
    </dgm:pt>
    <dgm:pt modelId="{B58D5EC3-31A7-429D-B3B2-FF0E66EFBD4A}" type="sibTrans" cxnId="{27E3D5F9-ECC6-4FE9-AF46-736FC6DBB65E}">
      <dgm:prSet/>
      <dgm:spPr/>
      <dgm:t>
        <a:bodyPr/>
        <a:lstStyle/>
        <a:p>
          <a:endParaRPr lang="en-GB"/>
        </a:p>
      </dgm:t>
    </dgm:pt>
    <dgm:pt modelId="{88C58D2B-DF4A-4CF2-96D9-D3A157CA89A4}">
      <dgm:prSet/>
      <dgm:spPr>
        <a:solidFill>
          <a:srgbClr val="00B05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Exceeding Expectations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8AD6F4A-BD15-4417-8736-97D3F9F491D4}" type="parTrans" cxnId="{FF5C3596-BE1E-49D7-BB23-EE16E5C8FB6F}">
      <dgm:prSet/>
      <dgm:spPr/>
      <dgm:t>
        <a:bodyPr/>
        <a:lstStyle/>
        <a:p>
          <a:endParaRPr lang="en-GB"/>
        </a:p>
      </dgm:t>
    </dgm:pt>
    <dgm:pt modelId="{0966CB82-7DD9-442D-95D9-4971AACE9347}" type="sibTrans" cxnId="{FF5C3596-BE1E-49D7-BB23-EE16E5C8FB6F}">
      <dgm:prSet/>
      <dgm:spPr/>
      <dgm:t>
        <a:bodyPr/>
        <a:lstStyle/>
        <a:p>
          <a:endParaRPr lang="en-GB"/>
        </a:p>
      </dgm:t>
    </dgm:pt>
    <dgm:pt modelId="{5BA0BC14-AD93-408B-8F9A-FC9493D4FDCE}" type="pres">
      <dgm:prSet presAssocID="{CF876AD8-C1BB-4B78-8750-62294EB3610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2DFBCBF-D721-4F3F-B03D-461479F9F2C8}" type="pres">
      <dgm:prSet presAssocID="{DE61D550-0755-4161-B7C1-432625E4A881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E73F7F7-BF2F-4F0B-8613-CF2D06923A58}" type="pres">
      <dgm:prSet presAssocID="{AD721AE8-5FB9-449A-B8F7-33A914DE0CE2}" presName="parSpace" presStyleCnt="0"/>
      <dgm:spPr/>
    </dgm:pt>
    <dgm:pt modelId="{F69D2BBD-91C5-43A1-A7D1-252EA8D38AAE}" type="pres">
      <dgm:prSet presAssocID="{661993A7-DE6C-43E3-BFD9-F6D1A4952455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5641B64-4896-4E9B-8D94-928B5401F0CA}" type="pres">
      <dgm:prSet presAssocID="{B58D5EC3-31A7-429D-B3B2-FF0E66EFBD4A}" presName="parSpace" presStyleCnt="0"/>
      <dgm:spPr/>
    </dgm:pt>
    <dgm:pt modelId="{4D0D4049-6814-4478-9BE6-62D29510F188}" type="pres">
      <dgm:prSet presAssocID="{24BEC725-AFAB-4D36-A1FD-DA3C9A0ED35B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FE178E-C959-4700-9817-74649B767D72}" type="pres">
      <dgm:prSet presAssocID="{39CEFE58-3CF7-4549-9E3B-6F47B46F6D07}" presName="parSpace" presStyleCnt="0"/>
      <dgm:spPr/>
    </dgm:pt>
    <dgm:pt modelId="{27759A2D-7733-492B-8819-A48A46029B05}" type="pres">
      <dgm:prSet presAssocID="{88C58D2B-DF4A-4CF2-96D9-D3A157CA89A4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AFAE05C-CD88-457B-A2FA-2A3D7D441F7F}" srcId="{CF876AD8-C1BB-4B78-8750-62294EB3610F}" destId="{24BEC725-AFAB-4D36-A1FD-DA3C9A0ED35B}" srcOrd="2" destOrd="0" parTransId="{C59ADB2C-291F-4A31-A583-688086EBC802}" sibTransId="{39CEFE58-3CF7-4549-9E3B-6F47B46F6D07}"/>
    <dgm:cxn modelId="{2FA4BF42-2A19-4046-A381-EC781773C46F}" type="presOf" srcId="{661993A7-DE6C-43E3-BFD9-F6D1A4952455}" destId="{F69D2BBD-91C5-43A1-A7D1-252EA8D38AAE}" srcOrd="0" destOrd="0" presId="urn:microsoft.com/office/officeart/2005/8/layout/hChevron3"/>
    <dgm:cxn modelId="{FF5C3596-BE1E-49D7-BB23-EE16E5C8FB6F}" srcId="{CF876AD8-C1BB-4B78-8750-62294EB3610F}" destId="{88C58D2B-DF4A-4CF2-96D9-D3A157CA89A4}" srcOrd="3" destOrd="0" parTransId="{38AD6F4A-BD15-4417-8736-97D3F9F491D4}" sibTransId="{0966CB82-7DD9-442D-95D9-4971AACE9347}"/>
    <dgm:cxn modelId="{4D1B267F-1491-4F2C-9010-B14F11C86070}" type="presOf" srcId="{CF876AD8-C1BB-4B78-8750-62294EB3610F}" destId="{5BA0BC14-AD93-408B-8F9A-FC9493D4FDCE}" srcOrd="0" destOrd="0" presId="urn:microsoft.com/office/officeart/2005/8/layout/hChevron3"/>
    <dgm:cxn modelId="{DA6827E8-374E-4F1F-90E6-BFAF8C8870D0}" type="presOf" srcId="{DE61D550-0755-4161-B7C1-432625E4A881}" destId="{32DFBCBF-D721-4F3F-B03D-461479F9F2C8}" srcOrd="0" destOrd="0" presId="urn:microsoft.com/office/officeart/2005/8/layout/hChevron3"/>
    <dgm:cxn modelId="{D9C7F64A-5F16-469A-AD66-E3C9D0DC597F}" type="presOf" srcId="{88C58D2B-DF4A-4CF2-96D9-D3A157CA89A4}" destId="{27759A2D-7733-492B-8819-A48A46029B05}" srcOrd="0" destOrd="0" presId="urn:microsoft.com/office/officeart/2005/8/layout/hChevron3"/>
    <dgm:cxn modelId="{C42C00F2-8383-414C-9A7D-65A1100D72C2}" type="presOf" srcId="{24BEC725-AFAB-4D36-A1FD-DA3C9A0ED35B}" destId="{4D0D4049-6814-4478-9BE6-62D29510F188}" srcOrd="0" destOrd="0" presId="urn:microsoft.com/office/officeart/2005/8/layout/hChevron3"/>
    <dgm:cxn modelId="{27E3D5F9-ECC6-4FE9-AF46-736FC6DBB65E}" srcId="{CF876AD8-C1BB-4B78-8750-62294EB3610F}" destId="{661993A7-DE6C-43E3-BFD9-F6D1A4952455}" srcOrd="1" destOrd="0" parTransId="{C8B697D8-F4C8-40AA-80A9-DACB7BAC5FAE}" sibTransId="{B58D5EC3-31A7-429D-B3B2-FF0E66EFBD4A}"/>
    <dgm:cxn modelId="{5EBC4223-50D5-4884-B71C-34CCD3C1E0E5}" srcId="{CF876AD8-C1BB-4B78-8750-62294EB3610F}" destId="{DE61D550-0755-4161-B7C1-432625E4A881}" srcOrd="0" destOrd="0" parTransId="{47336C86-BF0E-44F9-B9A7-CB8D1A43726E}" sibTransId="{AD721AE8-5FB9-449A-B8F7-33A914DE0CE2}"/>
    <dgm:cxn modelId="{C4A888B8-42DF-4498-AA03-C3D5BEBD894F}" type="presParOf" srcId="{5BA0BC14-AD93-408B-8F9A-FC9493D4FDCE}" destId="{32DFBCBF-D721-4F3F-B03D-461479F9F2C8}" srcOrd="0" destOrd="0" presId="urn:microsoft.com/office/officeart/2005/8/layout/hChevron3"/>
    <dgm:cxn modelId="{59FB5AE3-E53A-4C4C-A366-492BACDD2F52}" type="presParOf" srcId="{5BA0BC14-AD93-408B-8F9A-FC9493D4FDCE}" destId="{AE73F7F7-BF2F-4F0B-8613-CF2D06923A58}" srcOrd="1" destOrd="0" presId="urn:microsoft.com/office/officeart/2005/8/layout/hChevron3"/>
    <dgm:cxn modelId="{3A394F0C-C6B7-4E5F-83D2-415F8DED7AE7}" type="presParOf" srcId="{5BA0BC14-AD93-408B-8F9A-FC9493D4FDCE}" destId="{F69D2BBD-91C5-43A1-A7D1-252EA8D38AAE}" srcOrd="2" destOrd="0" presId="urn:microsoft.com/office/officeart/2005/8/layout/hChevron3"/>
    <dgm:cxn modelId="{6007FEDB-C6CB-468C-9950-4B02A0A2A0CC}" type="presParOf" srcId="{5BA0BC14-AD93-408B-8F9A-FC9493D4FDCE}" destId="{95641B64-4896-4E9B-8D94-928B5401F0CA}" srcOrd="3" destOrd="0" presId="urn:microsoft.com/office/officeart/2005/8/layout/hChevron3"/>
    <dgm:cxn modelId="{04440283-9B6E-4FD4-BC85-6A9EAE487E15}" type="presParOf" srcId="{5BA0BC14-AD93-408B-8F9A-FC9493D4FDCE}" destId="{4D0D4049-6814-4478-9BE6-62D29510F188}" srcOrd="4" destOrd="0" presId="urn:microsoft.com/office/officeart/2005/8/layout/hChevron3"/>
    <dgm:cxn modelId="{B480EC86-1337-4FD2-AECC-8981662BB506}" type="presParOf" srcId="{5BA0BC14-AD93-408B-8F9A-FC9493D4FDCE}" destId="{14FE178E-C959-4700-9817-74649B767D72}" srcOrd="5" destOrd="0" presId="urn:microsoft.com/office/officeart/2005/8/layout/hChevron3"/>
    <dgm:cxn modelId="{31F84DB1-5C9E-498D-9641-9AF16F8BF8AB}" type="presParOf" srcId="{5BA0BC14-AD93-408B-8F9A-FC9493D4FDCE}" destId="{27759A2D-7733-492B-8819-A48A46029B05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F876AD8-C1BB-4B78-8750-62294EB3610F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E61D550-0755-4161-B7C1-432625E4A881}">
      <dgm:prSet phldrT="[Text]"/>
      <dgm:spPr>
        <a:solidFill>
          <a:srgbClr val="0070C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Working Below Expectations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7336C86-BF0E-44F9-B9A7-CB8D1A43726E}" type="parTrans" cxnId="{5EBC4223-50D5-4884-B71C-34CCD3C1E0E5}">
      <dgm:prSet/>
      <dgm:spPr/>
      <dgm:t>
        <a:bodyPr/>
        <a:lstStyle/>
        <a:p>
          <a:endParaRPr lang="en-GB"/>
        </a:p>
      </dgm:t>
    </dgm:pt>
    <dgm:pt modelId="{AD721AE8-5FB9-449A-B8F7-33A914DE0CE2}" type="sibTrans" cxnId="{5EBC4223-50D5-4884-B71C-34CCD3C1E0E5}">
      <dgm:prSet/>
      <dgm:spPr/>
      <dgm:t>
        <a:bodyPr/>
        <a:lstStyle/>
        <a:p>
          <a:endParaRPr lang="en-GB"/>
        </a:p>
      </dgm:t>
    </dgm:pt>
    <dgm:pt modelId="{24BEC725-AFAB-4D36-A1FD-DA3C9A0ED35B}">
      <dgm:prSet phldrT="[Text]"/>
      <dgm:spPr>
        <a:solidFill>
          <a:srgbClr val="FFC00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Meeting Expectations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59ADB2C-291F-4A31-A583-688086EBC802}" type="parTrans" cxnId="{4AFAE05C-CD88-457B-A2FA-2A3D7D441F7F}">
      <dgm:prSet/>
      <dgm:spPr/>
      <dgm:t>
        <a:bodyPr/>
        <a:lstStyle/>
        <a:p>
          <a:endParaRPr lang="en-GB"/>
        </a:p>
      </dgm:t>
    </dgm:pt>
    <dgm:pt modelId="{39CEFE58-3CF7-4549-9E3B-6F47B46F6D07}" type="sibTrans" cxnId="{4AFAE05C-CD88-457B-A2FA-2A3D7D441F7F}">
      <dgm:prSet/>
      <dgm:spPr/>
      <dgm:t>
        <a:bodyPr/>
        <a:lstStyle/>
        <a:p>
          <a:endParaRPr lang="en-GB"/>
        </a:p>
      </dgm:t>
    </dgm:pt>
    <dgm:pt modelId="{661993A7-DE6C-43E3-BFD9-F6D1A4952455}">
      <dgm:prSet/>
      <dgm:spPr>
        <a:solidFill>
          <a:srgbClr val="C0000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Working Towards Expectations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B697D8-F4C8-40AA-80A9-DACB7BAC5FAE}" type="parTrans" cxnId="{27E3D5F9-ECC6-4FE9-AF46-736FC6DBB65E}">
      <dgm:prSet/>
      <dgm:spPr/>
      <dgm:t>
        <a:bodyPr/>
        <a:lstStyle/>
        <a:p>
          <a:endParaRPr lang="en-GB"/>
        </a:p>
      </dgm:t>
    </dgm:pt>
    <dgm:pt modelId="{B58D5EC3-31A7-429D-B3B2-FF0E66EFBD4A}" type="sibTrans" cxnId="{27E3D5F9-ECC6-4FE9-AF46-736FC6DBB65E}">
      <dgm:prSet/>
      <dgm:spPr/>
      <dgm:t>
        <a:bodyPr/>
        <a:lstStyle/>
        <a:p>
          <a:endParaRPr lang="en-GB"/>
        </a:p>
      </dgm:t>
    </dgm:pt>
    <dgm:pt modelId="{88C58D2B-DF4A-4CF2-96D9-D3A157CA89A4}">
      <dgm:prSet/>
      <dgm:spPr>
        <a:solidFill>
          <a:srgbClr val="00B05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Exceeding Expectations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8AD6F4A-BD15-4417-8736-97D3F9F491D4}" type="parTrans" cxnId="{FF5C3596-BE1E-49D7-BB23-EE16E5C8FB6F}">
      <dgm:prSet/>
      <dgm:spPr/>
      <dgm:t>
        <a:bodyPr/>
        <a:lstStyle/>
        <a:p>
          <a:endParaRPr lang="en-GB"/>
        </a:p>
      </dgm:t>
    </dgm:pt>
    <dgm:pt modelId="{0966CB82-7DD9-442D-95D9-4971AACE9347}" type="sibTrans" cxnId="{FF5C3596-BE1E-49D7-BB23-EE16E5C8FB6F}">
      <dgm:prSet/>
      <dgm:spPr/>
      <dgm:t>
        <a:bodyPr/>
        <a:lstStyle/>
        <a:p>
          <a:endParaRPr lang="en-GB"/>
        </a:p>
      </dgm:t>
    </dgm:pt>
    <dgm:pt modelId="{5BA0BC14-AD93-408B-8F9A-FC9493D4FDCE}" type="pres">
      <dgm:prSet presAssocID="{CF876AD8-C1BB-4B78-8750-62294EB3610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2DFBCBF-D721-4F3F-B03D-461479F9F2C8}" type="pres">
      <dgm:prSet presAssocID="{DE61D550-0755-4161-B7C1-432625E4A881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E73F7F7-BF2F-4F0B-8613-CF2D06923A58}" type="pres">
      <dgm:prSet presAssocID="{AD721AE8-5FB9-449A-B8F7-33A914DE0CE2}" presName="parSpace" presStyleCnt="0"/>
      <dgm:spPr/>
    </dgm:pt>
    <dgm:pt modelId="{F69D2BBD-91C5-43A1-A7D1-252EA8D38AAE}" type="pres">
      <dgm:prSet presAssocID="{661993A7-DE6C-43E3-BFD9-F6D1A4952455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5641B64-4896-4E9B-8D94-928B5401F0CA}" type="pres">
      <dgm:prSet presAssocID="{B58D5EC3-31A7-429D-B3B2-FF0E66EFBD4A}" presName="parSpace" presStyleCnt="0"/>
      <dgm:spPr/>
    </dgm:pt>
    <dgm:pt modelId="{4D0D4049-6814-4478-9BE6-62D29510F188}" type="pres">
      <dgm:prSet presAssocID="{24BEC725-AFAB-4D36-A1FD-DA3C9A0ED35B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FE178E-C959-4700-9817-74649B767D72}" type="pres">
      <dgm:prSet presAssocID="{39CEFE58-3CF7-4549-9E3B-6F47B46F6D07}" presName="parSpace" presStyleCnt="0"/>
      <dgm:spPr/>
    </dgm:pt>
    <dgm:pt modelId="{27759A2D-7733-492B-8819-A48A46029B05}" type="pres">
      <dgm:prSet presAssocID="{88C58D2B-DF4A-4CF2-96D9-D3A157CA89A4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AFAE05C-CD88-457B-A2FA-2A3D7D441F7F}" srcId="{CF876AD8-C1BB-4B78-8750-62294EB3610F}" destId="{24BEC725-AFAB-4D36-A1FD-DA3C9A0ED35B}" srcOrd="2" destOrd="0" parTransId="{C59ADB2C-291F-4A31-A583-688086EBC802}" sibTransId="{39CEFE58-3CF7-4549-9E3B-6F47B46F6D07}"/>
    <dgm:cxn modelId="{580466C0-855C-44D7-96D3-D7E8781D3A59}" type="presOf" srcId="{CF876AD8-C1BB-4B78-8750-62294EB3610F}" destId="{5BA0BC14-AD93-408B-8F9A-FC9493D4FDCE}" srcOrd="0" destOrd="0" presId="urn:microsoft.com/office/officeart/2005/8/layout/hChevron3"/>
    <dgm:cxn modelId="{FF5C3596-BE1E-49D7-BB23-EE16E5C8FB6F}" srcId="{CF876AD8-C1BB-4B78-8750-62294EB3610F}" destId="{88C58D2B-DF4A-4CF2-96D9-D3A157CA89A4}" srcOrd="3" destOrd="0" parTransId="{38AD6F4A-BD15-4417-8736-97D3F9F491D4}" sibTransId="{0966CB82-7DD9-442D-95D9-4971AACE9347}"/>
    <dgm:cxn modelId="{DF70B9CA-04B0-4AEF-9404-71B4460029DC}" type="presOf" srcId="{661993A7-DE6C-43E3-BFD9-F6D1A4952455}" destId="{F69D2BBD-91C5-43A1-A7D1-252EA8D38AAE}" srcOrd="0" destOrd="0" presId="urn:microsoft.com/office/officeart/2005/8/layout/hChevron3"/>
    <dgm:cxn modelId="{3896C1C5-45A7-4400-93AF-373CC40438D7}" type="presOf" srcId="{DE61D550-0755-4161-B7C1-432625E4A881}" destId="{32DFBCBF-D721-4F3F-B03D-461479F9F2C8}" srcOrd="0" destOrd="0" presId="urn:microsoft.com/office/officeart/2005/8/layout/hChevron3"/>
    <dgm:cxn modelId="{27E3D5F9-ECC6-4FE9-AF46-736FC6DBB65E}" srcId="{CF876AD8-C1BB-4B78-8750-62294EB3610F}" destId="{661993A7-DE6C-43E3-BFD9-F6D1A4952455}" srcOrd="1" destOrd="0" parTransId="{C8B697D8-F4C8-40AA-80A9-DACB7BAC5FAE}" sibTransId="{B58D5EC3-31A7-429D-B3B2-FF0E66EFBD4A}"/>
    <dgm:cxn modelId="{FCE03BA7-AB36-461E-BCCE-77EA71B93F8E}" type="presOf" srcId="{24BEC725-AFAB-4D36-A1FD-DA3C9A0ED35B}" destId="{4D0D4049-6814-4478-9BE6-62D29510F188}" srcOrd="0" destOrd="0" presId="urn:microsoft.com/office/officeart/2005/8/layout/hChevron3"/>
    <dgm:cxn modelId="{85129AAE-EB27-4733-8634-96BBDD39FAF0}" type="presOf" srcId="{88C58D2B-DF4A-4CF2-96D9-D3A157CA89A4}" destId="{27759A2D-7733-492B-8819-A48A46029B05}" srcOrd="0" destOrd="0" presId="urn:microsoft.com/office/officeart/2005/8/layout/hChevron3"/>
    <dgm:cxn modelId="{5EBC4223-50D5-4884-B71C-34CCD3C1E0E5}" srcId="{CF876AD8-C1BB-4B78-8750-62294EB3610F}" destId="{DE61D550-0755-4161-B7C1-432625E4A881}" srcOrd="0" destOrd="0" parTransId="{47336C86-BF0E-44F9-B9A7-CB8D1A43726E}" sibTransId="{AD721AE8-5FB9-449A-B8F7-33A914DE0CE2}"/>
    <dgm:cxn modelId="{FD9BD925-D4E3-47A8-8F4C-3155A5032158}" type="presParOf" srcId="{5BA0BC14-AD93-408B-8F9A-FC9493D4FDCE}" destId="{32DFBCBF-D721-4F3F-B03D-461479F9F2C8}" srcOrd="0" destOrd="0" presId="urn:microsoft.com/office/officeart/2005/8/layout/hChevron3"/>
    <dgm:cxn modelId="{EF99A97F-1BC1-44BE-A39E-70B37195E20D}" type="presParOf" srcId="{5BA0BC14-AD93-408B-8F9A-FC9493D4FDCE}" destId="{AE73F7F7-BF2F-4F0B-8613-CF2D06923A58}" srcOrd="1" destOrd="0" presId="urn:microsoft.com/office/officeart/2005/8/layout/hChevron3"/>
    <dgm:cxn modelId="{79B1DAA9-4F79-4653-89FC-F61DC7B13282}" type="presParOf" srcId="{5BA0BC14-AD93-408B-8F9A-FC9493D4FDCE}" destId="{F69D2BBD-91C5-43A1-A7D1-252EA8D38AAE}" srcOrd="2" destOrd="0" presId="urn:microsoft.com/office/officeart/2005/8/layout/hChevron3"/>
    <dgm:cxn modelId="{5700E6E0-061B-4A49-B6FF-E78285453A1C}" type="presParOf" srcId="{5BA0BC14-AD93-408B-8F9A-FC9493D4FDCE}" destId="{95641B64-4896-4E9B-8D94-928B5401F0CA}" srcOrd="3" destOrd="0" presId="urn:microsoft.com/office/officeart/2005/8/layout/hChevron3"/>
    <dgm:cxn modelId="{5FF2B454-9657-4864-83DF-B5CFB9E6453F}" type="presParOf" srcId="{5BA0BC14-AD93-408B-8F9A-FC9493D4FDCE}" destId="{4D0D4049-6814-4478-9BE6-62D29510F188}" srcOrd="4" destOrd="0" presId="urn:microsoft.com/office/officeart/2005/8/layout/hChevron3"/>
    <dgm:cxn modelId="{C5320660-E8FC-4068-BBE1-2C6F0D622380}" type="presParOf" srcId="{5BA0BC14-AD93-408B-8F9A-FC9493D4FDCE}" destId="{14FE178E-C959-4700-9817-74649B767D72}" srcOrd="5" destOrd="0" presId="urn:microsoft.com/office/officeart/2005/8/layout/hChevron3"/>
    <dgm:cxn modelId="{82A52688-BCC0-4947-9B5C-C8BEDE85BF67}" type="presParOf" srcId="{5BA0BC14-AD93-408B-8F9A-FC9493D4FDCE}" destId="{27759A2D-7733-492B-8819-A48A46029B05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F876AD8-C1BB-4B78-8750-62294EB3610F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E61D550-0755-4161-B7C1-432625E4A881}">
      <dgm:prSet phldrT="[Text]"/>
      <dgm:spPr>
        <a:solidFill>
          <a:srgbClr val="0070C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Working Below Expectations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7336C86-BF0E-44F9-B9A7-CB8D1A43726E}" type="parTrans" cxnId="{5EBC4223-50D5-4884-B71C-34CCD3C1E0E5}">
      <dgm:prSet/>
      <dgm:spPr/>
      <dgm:t>
        <a:bodyPr/>
        <a:lstStyle/>
        <a:p>
          <a:endParaRPr lang="en-GB"/>
        </a:p>
      </dgm:t>
    </dgm:pt>
    <dgm:pt modelId="{AD721AE8-5FB9-449A-B8F7-33A914DE0CE2}" type="sibTrans" cxnId="{5EBC4223-50D5-4884-B71C-34CCD3C1E0E5}">
      <dgm:prSet/>
      <dgm:spPr/>
      <dgm:t>
        <a:bodyPr/>
        <a:lstStyle/>
        <a:p>
          <a:endParaRPr lang="en-GB"/>
        </a:p>
      </dgm:t>
    </dgm:pt>
    <dgm:pt modelId="{24BEC725-AFAB-4D36-A1FD-DA3C9A0ED35B}">
      <dgm:prSet phldrT="[Text]"/>
      <dgm:spPr>
        <a:solidFill>
          <a:srgbClr val="FFC00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Meeting Expectations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59ADB2C-291F-4A31-A583-688086EBC802}" type="parTrans" cxnId="{4AFAE05C-CD88-457B-A2FA-2A3D7D441F7F}">
      <dgm:prSet/>
      <dgm:spPr/>
      <dgm:t>
        <a:bodyPr/>
        <a:lstStyle/>
        <a:p>
          <a:endParaRPr lang="en-GB"/>
        </a:p>
      </dgm:t>
    </dgm:pt>
    <dgm:pt modelId="{39CEFE58-3CF7-4549-9E3B-6F47B46F6D07}" type="sibTrans" cxnId="{4AFAE05C-CD88-457B-A2FA-2A3D7D441F7F}">
      <dgm:prSet/>
      <dgm:spPr/>
      <dgm:t>
        <a:bodyPr/>
        <a:lstStyle/>
        <a:p>
          <a:endParaRPr lang="en-GB"/>
        </a:p>
      </dgm:t>
    </dgm:pt>
    <dgm:pt modelId="{661993A7-DE6C-43E3-BFD9-F6D1A4952455}">
      <dgm:prSet/>
      <dgm:spPr>
        <a:solidFill>
          <a:srgbClr val="C0000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Working Towards Expectations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B697D8-F4C8-40AA-80A9-DACB7BAC5FAE}" type="parTrans" cxnId="{27E3D5F9-ECC6-4FE9-AF46-736FC6DBB65E}">
      <dgm:prSet/>
      <dgm:spPr/>
      <dgm:t>
        <a:bodyPr/>
        <a:lstStyle/>
        <a:p>
          <a:endParaRPr lang="en-GB"/>
        </a:p>
      </dgm:t>
    </dgm:pt>
    <dgm:pt modelId="{B58D5EC3-31A7-429D-B3B2-FF0E66EFBD4A}" type="sibTrans" cxnId="{27E3D5F9-ECC6-4FE9-AF46-736FC6DBB65E}">
      <dgm:prSet/>
      <dgm:spPr/>
      <dgm:t>
        <a:bodyPr/>
        <a:lstStyle/>
        <a:p>
          <a:endParaRPr lang="en-GB"/>
        </a:p>
      </dgm:t>
    </dgm:pt>
    <dgm:pt modelId="{88C58D2B-DF4A-4CF2-96D9-D3A157CA89A4}">
      <dgm:prSet/>
      <dgm:spPr>
        <a:solidFill>
          <a:srgbClr val="00B050"/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Exceeding Expectations</a:t>
          </a:r>
          <a:endParaRPr lang="en-GB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8AD6F4A-BD15-4417-8736-97D3F9F491D4}" type="parTrans" cxnId="{FF5C3596-BE1E-49D7-BB23-EE16E5C8FB6F}">
      <dgm:prSet/>
      <dgm:spPr/>
      <dgm:t>
        <a:bodyPr/>
        <a:lstStyle/>
        <a:p>
          <a:endParaRPr lang="en-GB"/>
        </a:p>
      </dgm:t>
    </dgm:pt>
    <dgm:pt modelId="{0966CB82-7DD9-442D-95D9-4971AACE9347}" type="sibTrans" cxnId="{FF5C3596-BE1E-49D7-BB23-EE16E5C8FB6F}">
      <dgm:prSet/>
      <dgm:spPr/>
      <dgm:t>
        <a:bodyPr/>
        <a:lstStyle/>
        <a:p>
          <a:endParaRPr lang="en-GB"/>
        </a:p>
      </dgm:t>
    </dgm:pt>
    <dgm:pt modelId="{5BA0BC14-AD93-408B-8F9A-FC9493D4FDCE}" type="pres">
      <dgm:prSet presAssocID="{CF876AD8-C1BB-4B78-8750-62294EB3610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2DFBCBF-D721-4F3F-B03D-461479F9F2C8}" type="pres">
      <dgm:prSet presAssocID="{DE61D550-0755-4161-B7C1-432625E4A881}" presName="parTxOnly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E73F7F7-BF2F-4F0B-8613-CF2D06923A58}" type="pres">
      <dgm:prSet presAssocID="{AD721AE8-5FB9-449A-B8F7-33A914DE0CE2}" presName="parSpace" presStyleCnt="0"/>
      <dgm:spPr/>
    </dgm:pt>
    <dgm:pt modelId="{F69D2BBD-91C5-43A1-A7D1-252EA8D38AAE}" type="pres">
      <dgm:prSet presAssocID="{661993A7-DE6C-43E3-BFD9-F6D1A4952455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5641B64-4896-4E9B-8D94-928B5401F0CA}" type="pres">
      <dgm:prSet presAssocID="{B58D5EC3-31A7-429D-B3B2-FF0E66EFBD4A}" presName="parSpace" presStyleCnt="0"/>
      <dgm:spPr/>
    </dgm:pt>
    <dgm:pt modelId="{4D0D4049-6814-4478-9BE6-62D29510F188}" type="pres">
      <dgm:prSet presAssocID="{24BEC725-AFAB-4D36-A1FD-DA3C9A0ED35B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FE178E-C959-4700-9817-74649B767D72}" type="pres">
      <dgm:prSet presAssocID="{39CEFE58-3CF7-4549-9E3B-6F47B46F6D07}" presName="parSpace" presStyleCnt="0"/>
      <dgm:spPr/>
    </dgm:pt>
    <dgm:pt modelId="{27759A2D-7733-492B-8819-A48A46029B05}" type="pres">
      <dgm:prSet presAssocID="{88C58D2B-DF4A-4CF2-96D9-D3A157CA89A4}" presName="parTxOnly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AFAE05C-CD88-457B-A2FA-2A3D7D441F7F}" srcId="{CF876AD8-C1BB-4B78-8750-62294EB3610F}" destId="{24BEC725-AFAB-4D36-A1FD-DA3C9A0ED35B}" srcOrd="2" destOrd="0" parTransId="{C59ADB2C-291F-4A31-A583-688086EBC802}" sibTransId="{39CEFE58-3CF7-4549-9E3B-6F47B46F6D07}"/>
    <dgm:cxn modelId="{FF5C3596-BE1E-49D7-BB23-EE16E5C8FB6F}" srcId="{CF876AD8-C1BB-4B78-8750-62294EB3610F}" destId="{88C58D2B-DF4A-4CF2-96D9-D3A157CA89A4}" srcOrd="3" destOrd="0" parTransId="{38AD6F4A-BD15-4417-8736-97D3F9F491D4}" sibTransId="{0966CB82-7DD9-442D-95D9-4971AACE9347}"/>
    <dgm:cxn modelId="{C43D0239-2E46-4DFF-9732-610728B9FD12}" type="presOf" srcId="{24BEC725-AFAB-4D36-A1FD-DA3C9A0ED35B}" destId="{4D0D4049-6814-4478-9BE6-62D29510F188}" srcOrd="0" destOrd="0" presId="urn:microsoft.com/office/officeart/2005/8/layout/hChevron3"/>
    <dgm:cxn modelId="{27E3D5F9-ECC6-4FE9-AF46-736FC6DBB65E}" srcId="{CF876AD8-C1BB-4B78-8750-62294EB3610F}" destId="{661993A7-DE6C-43E3-BFD9-F6D1A4952455}" srcOrd="1" destOrd="0" parTransId="{C8B697D8-F4C8-40AA-80A9-DACB7BAC5FAE}" sibTransId="{B58D5EC3-31A7-429D-B3B2-FF0E66EFBD4A}"/>
    <dgm:cxn modelId="{380DEA23-10F1-4A2B-9FC4-CA84DE42BA7B}" type="presOf" srcId="{661993A7-DE6C-43E3-BFD9-F6D1A4952455}" destId="{F69D2BBD-91C5-43A1-A7D1-252EA8D38AAE}" srcOrd="0" destOrd="0" presId="urn:microsoft.com/office/officeart/2005/8/layout/hChevron3"/>
    <dgm:cxn modelId="{BE367EA9-01E8-4BA6-B635-B88845A96115}" type="presOf" srcId="{DE61D550-0755-4161-B7C1-432625E4A881}" destId="{32DFBCBF-D721-4F3F-B03D-461479F9F2C8}" srcOrd="0" destOrd="0" presId="urn:microsoft.com/office/officeart/2005/8/layout/hChevron3"/>
    <dgm:cxn modelId="{5EBC4223-50D5-4884-B71C-34CCD3C1E0E5}" srcId="{CF876AD8-C1BB-4B78-8750-62294EB3610F}" destId="{DE61D550-0755-4161-B7C1-432625E4A881}" srcOrd="0" destOrd="0" parTransId="{47336C86-BF0E-44F9-B9A7-CB8D1A43726E}" sibTransId="{AD721AE8-5FB9-449A-B8F7-33A914DE0CE2}"/>
    <dgm:cxn modelId="{65C29222-78C2-41EA-8006-CAB41CE21A15}" type="presOf" srcId="{88C58D2B-DF4A-4CF2-96D9-D3A157CA89A4}" destId="{27759A2D-7733-492B-8819-A48A46029B05}" srcOrd="0" destOrd="0" presId="urn:microsoft.com/office/officeart/2005/8/layout/hChevron3"/>
    <dgm:cxn modelId="{317982B4-2D10-41D3-8A3A-DF60C2CFD058}" type="presOf" srcId="{CF876AD8-C1BB-4B78-8750-62294EB3610F}" destId="{5BA0BC14-AD93-408B-8F9A-FC9493D4FDCE}" srcOrd="0" destOrd="0" presId="urn:microsoft.com/office/officeart/2005/8/layout/hChevron3"/>
    <dgm:cxn modelId="{01D11296-7336-4110-A935-F3A88FA5B621}" type="presParOf" srcId="{5BA0BC14-AD93-408B-8F9A-FC9493D4FDCE}" destId="{32DFBCBF-D721-4F3F-B03D-461479F9F2C8}" srcOrd="0" destOrd="0" presId="urn:microsoft.com/office/officeart/2005/8/layout/hChevron3"/>
    <dgm:cxn modelId="{15EB29B9-1D72-4924-BD4A-5572824DE29C}" type="presParOf" srcId="{5BA0BC14-AD93-408B-8F9A-FC9493D4FDCE}" destId="{AE73F7F7-BF2F-4F0B-8613-CF2D06923A58}" srcOrd="1" destOrd="0" presId="urn:microsoft.com/office/officeart/2005/8/layout/hChevron3"/>
    <dgm:cxn modelId="{550552C0-DF31-4C5F-B619-5BE5BA1ADB96}" type="presParOf" srcId="{5BA0BC14-AD93-408B-8F9A-FC9493D4FDCE}" destId="{F69D2BBD-91C5-43A1-A7D1-252EA8D38AAE}" srcOrd="2" destOrd="0" presId="urn:microsoft.com/office/officeart/2005/8/layout/hChevron3"/>
    <dgm:cxn modelId="{6DE5DA6C-1DD7-4C9B-A9E9-35337E68BAE4}" type="presParOf" srcId="{5BA0BC14-AD93-408B-8F9A-FC9493D4FDCE}" destId="{95641B64-4896-4E9B-8D94-928B5401F0CA}" srcOrd="3" destOrd="0" presId="urn:microsoft.com/office/officeart/2005/8/layout/hChevron3"/>
    <dgm:cxn modelId="{94F64EB1-7B06-4A81-9694-0991466C6293}" type="presParOf" srcId="{5BA0BC14-AD93-408B-8F9A-FC9493D4FDCE}" destId="{4D0D4049-6814-4478-9BE6-62D29510F188}" srcOrd="4" destOrd="0" presId="urn:microsoft.com/office/officeart/2005/8/layout/hChevron3"/>
    <dgm:cxn modelId="{BD95569C-9EBB-4331-A7FA-0D7B6E2D2C16}" type="presParOf" srcId="{5BA0BC14-AD93-408B-8F9A-FC9493D4FDCE}" destId="{14FE178E-C959-4700-9817-74649B767D72}" srcOrd="5" destOrd="0" presId="urn:microsoft.com/office/officeart/2005/8/layout/hChevron3"/>
    <dgm:cxn modelId="{D5D4F8A3-573C-49CF-9EBE-2EED722CC7A0}" type="presParOf" srcId="{5BA0BC14-AD93-408B-8F9A-FC9493D4FDCE}" destId="{27759A2D-7733-492B-8819-A48A46029B05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DFBCBF-D721-4F3F-B03D-461479F9F2C8}">
      <dsp:nvSpPr>
        <dsp:cNvPr id="0" name=""/>
        <dsp:cNvSpPr/>
      </dsp:nvSpPr>
      <dsp:spPr>
        <a:xfrm>
          <a:off x="2381" y="105092"/>
          <a:ext cx="2389187" cy="955675"/>
        </a:xfrm>
        <a:prstGeom prst="homePlate">
          <a:avLst/>
        </a:prstGeom>
        <a:solidFill>
          <a:srgbClr val="0070C0"/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678" tIns="45339" rIns="22670" bIns="45339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Working Below Expectations</a:t>
          </a:r>
          <a:endParaRPr lang="en-GB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81" y="105092"/>
        <a:ext cx="2150268" cy="955675"/>
      </dsp:txXfrm>
    </dsp:sp>
    <dsp:sp modelId="{F69D2BBD-91C5-43A1-A7D1-252EA8D38AAE}">
      <dsp:nvSpPr>
        <dsp:cNvPr id="0" name=""/>
        <dsp:cNvSpPr/>
      </dsp:nvSpPr>
      <dsp:spPr>
        <a:xfrm>
          <a:off x="1913731" y="105092"/>
          <a:ext cx="2389187" cy="955675"/>
        </a:xfrm>
        <a:prstGeom prst="chevron">
          <a:avLst/>
        </a:prstGeom>
        <a:solidFill>
          <a:srgbClr val="C00000"/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Working Towards Expectations</a:t>
          </a:r>
          <a:endParaRPr lang="en-GB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91569" y="105092"/>
        <a:ext cx="1433512" cy="955675"/>
      </dsp:txXfrm>
    </dsp:sp>
    <dsp:sp modelId="{4D0D4049-6814-4478-9BE6-62D29510F188}">
      <dsp:nvSpPr>
        <dsp:cNvPr id="0" name=""/>
        <dsp:cNvSpPr/>
      </dsp:nvSpPr>
      <dsp:spPr>
        <a:xfrm>
          <a:off x="3825081" y="105092"/>
          <a:ext cx="2389187" cy="955675"/>
        </a:xfrm>
        <a:prstGeom prst="chevron">
          <a:avLst/>
        </a:prstGeom>
        <a:solidFill>
          <a:srgbClr val="FFC000"/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Meeting Expectations</a:t>
          </a:r>
          <a:endParaRPr lang="en-GB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02919" y="105092"/>
        <a:ext cx="1433512" cy="955675"/>
      </dsp:txXfrm>
    </dsp:sp>
    <dsp:sp modelId="{27759A2D-7733-492B-8819-A48A46029B05}">
      <dsp:nvSpPr>
        <dsp:cNvPr id="0" name=""/>
        <dsp:cNvSpPr/>
      </dsp:nvSpPr>
      <dsp:spPr>
        <a:xfrm>
          <a:off x="5736431" y="105092"/>
          <a:ext cx="2389187" cy="955675"/>
        </a:xfrm>
        <a:prstGeom prst="chevron">
          <a:avLst/>
        </a:prstGeom>
        <a:solidFill>
          <a:srgbClr val="00B050"/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Exceeding Expectations</a:t>
          </a:r>
          <a:endParaRPr lang="en-GB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214269" y="105092"/>
        <a:ext cx="1433512" cy="9556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DFBCBF-D721-4F3F-B03D-461479F9F2C8}">
      <dsp:nvSpPr>
        <dsp:cNvPr id="0" name=""/>
        <dsp:cNvSpPr/>
      </dsp:nvSpPr>
      <dsp:spPr>
        <a:xfrm>
          <a:off x="2381" y="105092"/>
          <a:ext cx="2389187" cy="955675"/>
        </a:xfrm>
        <a:prstGeom prst="homePlate">
          <a:avLst/>
        </a:prstGeom>
        <a:solidFill>
          <a:srgbClr val="0070C0"/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678" tIns="45339" rIns="22670" bIns="45339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Working Below Expectations</a:t>
          </a:r>
          <a:endParaRPr lang="en-GB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81" y="105092"/>
        <a:ext cx="2150268" cy="955675"/>
      </dsp:txXfrm>
    </dsp:sp>
    <dsp:sp modelId="{F69D2BBD-91C5-43A1-A7D1-252EA8D38AAE}">
      <dsp:nvSpPr>
        <dsp:cNvPr id="0" name=""/>
        <dsp:cNvSpPr/>
      </dsp:nvSpPr>
      <dsp:spPr>
        <a:xfrm>
          <a:off x="1913731" y="105092"/>
          <a:ext cx="2389187" cy="955675"/>
        </a:xfrm>
        <a:prstGeom prst="chevron">
          <a:avLst/>
        </a:prstGeom>
        <a:solidFill>
          <a:srgbClr val="C00000"/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Working Towards Expectations</a:t>
          </a:r>
          <a:endParaRPr lang="en-GB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91569" y="105092"/>
        <a:ext cx="1433512" cy="955675"/>
      </dsp:txXfrm>
    </dsp:sp>
    <dsp:sp modelId="{4D0D4049-6814-4478-9BE6-62D29510F188}">
      <dsp:nvSpPr>
        <dsp:cNvPr id="0" name=""/>
        <dsp:cNvSpPr/>
      </dsp:nvSpPr>
      <dsp:spPr>
        <a:xfrm>
          <a:off x="3825081" y="105092"/>
          <a:ext cx="2389187" cy="955675"/>
        </a:xfrm>
        <a:prstGeom prst="chevron">
          <a:avLst/>
        </a:prstGeom>
        <a:solidFill>
          <a:srgbClr val="FFC000"/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Meeting Expectations</a:t>
          </a:r>
          <a:endParaRPr lang="en-GB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02919" y="105092"/>
        <a:ext cx="1433512" cy="955675"/>
      </dsp:txXfrm>
    </dsp:sp>
    <dsp:sp modelId="{27759A2D-7733-492B-8819-A48A46029B05}">
      <dsp:nvSpPr>
        <dsp:cNvPr id="0" name=""/>
        <dsp:cNvSpPr/>
      </dsp:nvSpPr>
      <dsp:spPr>
        <a:xfrm>
          <a:off x="5736431" y="105092"/>
          <a:ext cx="2389187" cy="955675"/>
        </a:xfrm>
        <a:prstGeom prst="chevron">
          <a:avLst/>
        </a:prstGeom>
        <a:solidFill>
          <a:srgbClr val="00B050"/>
        </a:solidFill>
        <a:ln w="15875" cap="rnd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Exceeding Expectations</a:t>
          </a:r>
          <a:endParaRPr lang="en-GB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214269" y="105092"/>
        <a:ext cx="1433512" cy="9556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40DC3-5DC2-4115-9372-BB39454535B8}" type="datetimeFigureOut">
              <a:rPr lang="en-GB" smtClean="0"/>
              <a:pPr/>
              <a:t>04/11/2015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37BD2-62F1-421E-9977-3FCBAB983F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357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9545-2740-4360-8B10-7CA21AFA47D3}" type="datetimeFigureOut">
              <a:rPr lang="en-GB" smtClean="0"/>
              <a:pPr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6C2D952-F982-4F92-8266-5F0EF65C8E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67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9545-2740-4360-8B10-7CA21AFA47D3}" type="datetimeFigureOut">
              <a:rPr lang="en-GB" smtClean="0"/>
              <a:pPr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6C2D952-F982-4F92-8266-5F0EF65C8E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443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9545-2740-4360-8B10-7CA21AFA47D3}" type="datetimeFigureOut">
              <a:rPr lang="en-GB" smtClean="0"/>
              <a:pPr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6C2D952-F982-4F92-8266-5F0EF65C8E2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3938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9545-2740-4360-8B10-7CA21AFA47D3}" type="datetimeFigureOut">
              <a:rPr lang="en-GB" smtClean="0"/>
              <a:pPr/>
              <a:t>04/11/2015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C2D952-F982-4F92-8266-5F0EF65C8E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475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9545-2740-4360-8B10-7CA21AFA47D3}" type="datetimeFigureOut">
              <a:rPr lang="en-GB" smtClean="0"/>
              <a:pPr/>
              <a:t>04/11/2015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C2D952-F982-4F92-8266-5F0EF65C8E2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0030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9545-2740-4360-8B10-7CA21AFA47D3}" type="datetimeFigureOut">
              <a:rPr lang="en-GB" smtClean="0"/>
              <a:pPr/>
              <a:t>04/11/2015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C2D952-F982-4F92-8266-5F0EF65C8E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6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9545-2740-4360-8B10-7CA21AFA47D3}" type="datetimeFigureOut">
              <a:rPr lang="en-GB" smtClean="0"/>
              <a:pPr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2D952-F982-4F92-8266-5F0EF65C8E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80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9545-2740-4360-8B10-7CA21AFA47D3}" type="datetimeFigureOut">
              <a:rPr lang="en-GB" smtClean="0"/>
              <a:pPr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2D952-F982-4F92-8266-5F0EF65C8E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107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9545-2740-4360-8B10-7CA21AFA47D3}" type="datetimeFigureOut">
              <a:rPr lang="en-GB" smtClean="0"/>
              <a:pPr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2D952-F982-4F92-8266-5F0EF65C8E2E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8849" y="5577840"/>
            <a:ext cx="1443151" cy="128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501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9545-2740-4360-8B10-7CA21AFA47D3}" type="datetimeFigureOut">
              <a:rPr lang="en-GB" smtClean="0"/>
              <a:pPr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6C2D952-F982-4F92-8266-5F0EF65C8E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57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9545-2740-4360-8B10-7CA21AFA47D3}" type="datetimeFigureOut">
              <a:rPr lang="en-GB" smtClean="0"/>
              <a:pPr/>
              <a:t>04/11/2015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6C2D952-F982-4F92-8266-5F0EF65C8E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584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9545-2740-4360-8B10-7CA21AFA47D3}" type="datetimeFigureOut">
              <a:rPr lang="en-GB" smtClean="0"/>
              <a:pPr/>
              <a:t>04/11/2015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6C2D952-F982-4F92-8266-5F0EF65C8E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017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9545-2740-4360-8B10-7CA21AFA47D3}" type="datetimeFigureOut">
              <a:rPr lang="en-GB" smtClean="0"/>
              <a:pPr/>
              <a:t>04/11/2015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2D952-F982-4F92-8266-5F0EF65C8E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49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9545-2740-4360-8B10-7CA21AFA47D3}" type="datetimeFigureOut">
              <a:rPr lang="en-GB" smtClean="0"/>
              <a:pPr/>
              <a:t>04/11/2015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2D952-F982-4F92-8266-5F0EF65C8E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547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9545-2740-4360-8B10-7CA21AFA47D3}" type="datetimeFigureOut">
              <a:rPr lang="en-GB" smtClean="0"/>
              <a:pPr/>
              <a:t>04/11/2015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2D952-F982-4F92-8266-5F0EF65C8E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409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9545-2740-4360-8B10-7CA21AFA47D3}" type="datetimeFigureOut">
              <a:rPr lang="en-GB" smtClean="0"/>
              <a:pPr/>
              <a:t>04/11/2015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6C2D952-F982-4F92-8266-5F0EF65C8E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035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39545-2740-4360-8B10-7CA21AFA47D3}" type="datetimeFigureOut">
              <a:rPr lang="en-GB" smtClean="0"/>
              <a:pPr/>
              <a:t>04/11/2015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6C2D952-F982-4F92-8266-5F0EF65C8E2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299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schoolrun.com/key-stage-2-SATs-201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>LIFE AFTER LEVELS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Assessment in the New Curriculum at Saint Patrick’s School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Wednesday 4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November 2015</a:t>
            </a: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0583" y="205740"/>
            <a:ext cx="1700857" cy="150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68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Mastery look like in </a:t>
            </a:r>
            <a:r>
              <a:rPr lang="en-GB" b="1" dirty="0" smtClean="0"/>
              <a:t>Maths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8494"/>
            <a:ext cx="10515600" cy="4778469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e.g. Stage (Year) 6 </a:t>
            </a:r>
            <a:r>
              <a:rPr lang="en-GB" b="1" dirty="0">
                <a:solidFill>
                  <a:srgbClr val="FF0000"/>
                </a:solidFill>
              </a:rPr>
              <a:t>- Add and subtract fractions with different denominators and mixed numbers, using the concept of equivalent fractions.</a:t>
            </a:r>
            <a:endParaRPr lang="en-GB" b="1" dirty="0" smtClean="0">
              <a:solidFill>
                <a:srgbClr val="FF0000"/>
              </a:solidFill>
            </a:endParaRPr>
          </a:p>
          <a:p>
            <a:r>
              <a:rPr lang="en-GB" b="1" i="1" dirty="0" smtClean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Meeting Expectations:</a:t>
            </a:r>
          </a:p>
          <a:p>
            <a:pPr marL="0" indent="0">
              <a:buNone/>
            </a:pPr>
            <a:r>
              <a:rPr lang="en-GB" dirty="0" smtClean="0"/>
              <a:t>	A child can </a:t>
            </a:r>
            <a:r>
              <a:rPr lang="en-GB" i="1" dirty="0" smtClean="0"/>
              <a:t>	</a:t>
            </a:r>
            <a:r>
              <a:rPr lang="en-GB" b="1" i="1" dirty="0" smtClean="0"/>
              <a:t>add and subtract two fractions</a:t>
            </a:r>
          </a:p>
          <a:p>
            <a:pPr marL="0" indent="0">
              <a:buNone/>
            </a:pPr>
            <a:r>
              <a:rPr lang="en-GB" i="1" dirty="0" smtClean="0"/>
              <a:t>					e.g. 3/4 + 2/5 =</a:t>
            </a:r>
          </a:p>
          <a:p>
            <a:r>
              <a:rPr lang="en-GB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Exceeding Expectations:</a:t>
            </a:r>
            <a:endParaRPr lang="en-GB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dirty="0" smtClean="0"/>
              <a:t>A child can apply a </a:t>
            </a:r>
            <a:r>
              <a:rPr lang="en-GB" b="1" dirty="0" smtClean="0"/>
              <a:t>deeper understanding </a:t>
            </a:r>
            <a:r>
              <a:rPr lang="en-GB" dirty="0" smtClean="0"/>
              <a:t>of adding and subtracting fractions by solving </a:t>
            </a:r>
            <a:r>
              <a:rPr lang="en-GB" b="1" dirty="0" smtClean="0"/>
              <a:t>complex word problems.</a:t>
            </a:r>
            <a:endParaRPr lang="en-GB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7647" y="4480560"/>
            <a:ext cx="10539782" cy="189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24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Mastery look </a:t>
            </a:r>
            <a:r>
              <a:rPr lang="en-GB" dirty="0" smtClean="0"/>
              <a:t>like in </a:t>
            </a:r>
            <a:r>
              <a:rPr lang="en-GB" b="1" dirty="0" smtClean="0"/>
              <a:t>Writing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140" y="1371600"/>
            <a:ext cx="10024110" cy="49606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e.g. Stage (Year) 4 - Can </a:t>
            </a:r>
            <a:r>
              <a:rPr lang="en-GB" b="1" dirty="0">
                <a:solidFill>
                  <a:srgbClr val="FF0000"/>
                </a:solidFill>
              </a:rPr>
              <a:t>use fronted </a:t>
            </a:r>
            <a:r>
              <a:rPr lang="en-GB" b="1" dirty="0" smtClean="0">
                <a:solidFill>
                  <a:srgbClr val="FF0000"/>
                </a:solidFill>
              </a:rPr>
              <a:t>adverbials. </a:t>
            </a:r>
          </a:p>
          <a:p>
            <a:endParaRPr lang="en-GB" dirty="0" smtClean="0"/>
          </a:p>
          <a:p>
            <a:r>
              <a:rPr lang="en-GB" b="1" i="1" dirty="0" smtClean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Meeting Expectations:</a:t>
            </a:r>
          </a:p>
          <a:p>
            <a:pPr marL="0" indent="0">
              <a:buNone/>
            </a:pPr>
            <a:r>
              <a:rPr lang="en-GB" dirty="0" smtClean="0"/>
              <a:t>A child does this in their writing on a </a:t>
            </a:r>
            <a:r>
              <a:rPr lang="en-GB" b="1" dirty="0" smtClean="0"/>
              <a:t>number of occasions</a:t>
            </a:r>
            <a:r>
              <a:rPr lang="en-GB" dirty="0" smtClean="0"/>
              <a:t>, mostly correct.</a:t>
            </a:r>
          </a:p>
          <a:p>
            <a:pPr marL="0" indent="0">
              <a:buNone/>
            </a:pPr>
            <a:r>
              <a:rPr lang="en-GB" i="1" dirty="0" smtClean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“Surprisingly, I heard a knock on my door. I wondered who it was. I wandered up to the cracked, wooden door and opened it. Unexpectedly, as I opened it, I saw your scruffy waiter there”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Exceeding Expectations:</a:t>
            </a:r>
            <a:endParaRPr lang="en-GB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GB" dirty="0" smtClean="0"/>
              <a:t>A child does this in their writing with </a:t>
            </a:r>
            <a:r>
              <a:rPr lang="en-GB" b="1" dirty="0" smtClean="0"/>
              <a:t>purpose, style </a:t>
            </a:r>
            <a:r>
              <a:rPr lang="en-GB" dirty="0" smtClean="0"/>
              <a:t>and with an </a:t>
            </a:r>
            <a:r>
              <a:rPr lang="en-GB" b="1" dirty="0" smtClean="0"/>
              <a:t>awareness of the reade</a:t>
            </a:r>
            <a:r>
              <a:rPr lang="en-GB" dirty="0" smtClean="0"/>
              <a:t>r (i.e. only used if appropriate and with deliberate authorial intent).</a:t>
            </a:r>
          </a:p>
          <a:p>
            <a:r>
              <a:rPr lang="en-GB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“Tensely, </a:t>
            </a:r>
            <a:r>
              <a:rPr lang="en-GB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yet </a:t>
            </a:r>
            <a:r>
              <a:rPr lang="en-GB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calmly, </a:t>
            </a:r>
            <a:r>
              <a:rPr lang="en-GB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strides over to the </a:t>
            </a:r>
            <a:r>
              <a:rPr lang="en-GB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bottom of </a:t>
            </a:r>
            <a:r>
              <a:rPr lang="en-GB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ladder, his eyes full of nervous hope </a:t>
            </a:r>
            <a:r>
              <a:rPr lang="en-GB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determination</a:t>
            </a:r>
            <a:r>
              <a:rPr lang="en-GB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He snaps a glance at his </a:t>
            </a:r>
            <a:r>
              <a:rPr lang="en-GB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coach who </a:t>
            </a:r>
            <a:r>
              <a:rPr lang="en-GB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mouths a good luck at him</a:t>
            </a:r>
            <a:r>
              <a:rPr lang="en-GB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GB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aroma </a:t>
            </a:r>
            <a:r>
              <a:rPr lang="en-GB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chlorine fills </a:t>
            </a:r>
            <a:r>
              <a:rPr lang="en-GB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air whilst sweat drips down </a:t>
            </a:r>
            <a:r>
              <a:rPr lang="en-GB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goose </a:t>
            </a:r>
            <a:r>
              <a:rPr lang="en-GB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bumped arms</a:t>
            </a:r>
            <a:r>
              <a:rPr lang="en-GB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...”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791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Mastery look </a:t>
            </a:r>
            <a:r>
              <a:rPr lang="en-GB" dirty="0" smtClean="0"/>
              <a:t>like in </a:t>
            </a:r>
            <a:r>
              <a:rPr lang="en-GB" b="1" dirty="0" smtClean="0"/>
              <a:t>Writing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3030" y="1383030"/>
            <a:ext cx="10149840" cy="494919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e.g. Stage (Year) 6 – Can describe </a:t>
            </a:r>
            <a:r>
              <a:rPr lang="en-GB" b="1" dirty="0">
                <a:solidFill>
                  <a:srgbClr val="FF0000"/>
                </a:solidFill>
              </a:rPr>
              <a:t>settings, character and atmosphere in narratives and/or accurately use genre-specific features in other forms of writing.</a:t>
            </a:r>
          </a:p>
          <a:p>
            <a:endParaRPr lang="en-GB" dirty="0" smtClean="0"/>
          </a:p>
          <a:p>
            <a:r>
              <a:rPr lang="en-GB" b="1" i="1" dirty="0" smtClean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Meeting Expectations:</a:t>
            </a:r>
          </a:p>
          <a:p>
            <a:pPr marL="0" indent="0">
              <a:buNone/>
            </a:pPr>
            <a:r>
              <a:rPr lang="en-GB" dirty="0" smtClean="0"/>
              <a:t>A child does this in their writing on a </a:t>
            </a:r>
            <a:r>
              <a:rPr lang="en-GB" b="1" dirty="0" smtClean="0"/>
              <a:t>number of occasions</a:t>
            </a:r>
            <a:r>
              <a:rPr lang="en-GB" dirty="0" smtClean="0"/>
              <a:t>, mostly correct.</a:t>
            </a:r>
          </a:p>
          <a:p>
            <a:r>
              <a:rPr lang="en-GB" i="1" dirty="0" smtClean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</a:t>
            </a:r>
            <a:r>
              <a:rPr lang="en-GB" i="1" dirty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charged back through the forest. </a:t>
            </a:r>
            <a:r>
              <a:rPr lang="en-GB" i="1" dirty="0" smtClean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Kensuke whistled </a:t>
            </a:r>
            <a:r>
              <a:rPr lang="en-GB" i="1" dirty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the way for Koalas. They climbed </a:t>
            </a:r>
            <a:r>
              <a:rPr lang="en-GB" i="1" dirty="0" smtClean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to </a:t>
            </a:r>
            <a:r>
              <a:rPr lang="en-GB" i="1" dirty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 from all directions as we ran through </a:t>
            </a:r>
            <a:r>
              <a:rPr lang="en-GB" i="1" dirty="0" smtClean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forest</a:t>
            </a:r>
            <a:r>
              <a:rPr lang="en-GB" i="1" dirty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When we got on to the beach they </a:t>
            </a:r>
            <a:r>
              <a:rPr lang="en-GB" i="1" dirty="0" smtClean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 already </a:t>
            </a:r>
            <a:r>
              <a:rPr lang="en-GB" i="1" dirty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landed. We pelted for the cave</a:t>
            </a:r>
            <a:r>
              <a:rPr lang="en-GB" i="1" dirty="0" smtClean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</a:p>
          <a:p>
            <a:r>
              <a:rPr lang="en-GB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Exceeding Expectations:</a:t>
            </a:r>
            <a:endParaRPr lang="en-GB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GB" dirty="0" smtClean="0"/>
              <a:t>A child does this in their writing with </a:t>
            </a:r>
            <a:r>
              <a:rPr lang="en-GB" b="1" dirty="0" smtClean="0"/>
              <a:t>purpose, style </a:t>
            </a:r>
            <a:r>
              <a:rPr lang="en-GB" dirty="0" smtClean="0"/>
              <a:t>and with an </a:t>
            </a:r>
            <a:r>
              <a:rPr lang="en-GB" b="1" dirty="0" smtClean="0"/>
              <a:t>awareness of the reade</a:t>
            </a:r>
            <a:r>
              <a:rPr lang="en-GB" dirty="0" smtClean="0"/>
              <a:t>r </a:t>
            </a:r>
            <a:r>
              <a:rPr lang="en-GB" dirty="0"/>
              <a:t>(i.e. only used if appropriate and with deliberate authorial intent).</a:t>
            </a:r>
          </a:p>
          <a:p>
            <a:r>
              <a:rPr lang="en-GB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“Hunched </a:t>
            </a:r>
            <a:r>
              <a:rPr lang="en-GB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his rocking chair sits my </a:t>
            </a:r>
            <a:r>
              <a:rPr lang="en-GB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grandfather. I </a:t>
            </a:r>
            <a:r>
              <a:rPr lang="en-GB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sit at his feet, on the crimson coloured rug, </a:t>
            </a:r>
            <a:r>
              <a:rPr lang="en-GB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he </a:t>
            </a:r>
            <a:r>
              <a:rPr lang="en-GB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tells me stories of World War One, in which </a:t>
            </a:r>
            <a:r>
              <a:rPr lang="en-GB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</a:t>
            </a:r>
            <a:r>
              <a:rPr lang="en-GB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 ill to fight. He could never hide the </a:t>
            </a:r>
            <a:r>
              <a:rPr lang="en-GB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guilt he </a:t>
            </a:r>
            <a:r>
              <a:rPr lang="en-GB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felt at doing nothing while my father, </a:t>
            </a:r>
            <a:r>
              <a:rPr lang="en-GB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aged only </a:t>
            </a:r>
            <a:r>
              <a:rPr lang="en-GB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17, fought in the trenches. When my </a:t>
            </a:r>
            <a:r>
              <a:rPr lang="en-GB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father returned </a:t>
            </a:r>
            <a:r>
              <a:rPr lang="en-GB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 he told magnificent stories </a:t>
            </a:r>
            <a:r>
              <a:rPr lang="en-GB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triumphs </a:t>
            </a:r>
            <a:r>
              <a:rPr lang="en-GB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terrible tragedies. I longed to </a:t>
            </a:r>
            <a:r>
              <a:rPr lang="en-GB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 in </a:t>
            </a:r>
            <a:r>
              <a:rPr lang="en-GB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footsteps, to be a hero and return </a:t>
            </a:r>
            <a:r>
              <a:rPr lang="en-GB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pride.”</a:t>
            </a:r>
            <a:endParaRPr lang="en-GB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344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599075" cy="1280890"/>
          </a:xfrm>
        </p:spPr>
        <p:txBody>
          <a:bodyPr/>
          <a:lstStyle/>
          <a:p>
            <a:r>
              <a:rPr lang="en-GB" dirty="0"/>
              <a:t>What does Mastery look </a:t>
            </a:r>
            <a:r>
              <a:rPr lang="en-GB" dirty="0" smtClean="0"/>
              <a:t>like in </a:t>
            </a:r>
            <a:r>
              <a:rPr lang="en-GB" b="1" dirty="0" smtClean="0"/>
              <a:t>Reading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8680" y="1411941"/>
            <a:ext cx="10606144" cy="51818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e.g. Stage (Year) 4 - Confidently discuss words and phrases that capture the reader’s interest and imagination.</a:t>
            </a:r>
          </a:p>
          <a:p>
            <a:endParaRPr lang="en-GB" dirty="0" smtClean="0"/>
          </a:p>
          <a:p>
            <a:r>
              <a:rPr lang="en-GB" b="1" i="1" dirty="0" smtClean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Meeting Expectations</a:t>
            </a:r>
            <a:r>
              <a:rPr lang="en-GB" i="1" dirty="0" smtClean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>
              <a:buNone/>
            </a:pPr>
            <a:r>
              <a:rPr lang="en-GB" dirty="0" smtClean="0"/>
              <a:t>A child can explain the </a:t>
            </a:r>
            <a:r>
              <a:rPr lang="en-GB" b="1" dirty="0" smtClean="0"/>
              <a:t>impact of the words </a:t>
            </a:r>
            <a:r>
              <a:rPr lang="en-GB" dirty="0" smtClean="0"/>
              <a:t>used by the author:</a:t>
            </a:r>
          </a:p>
          <a:p>
            <a:pPr marL="0" indent="0">
              <a:buNone/>
            </a:pPr>
            <a:r>
              <a:rPr lang="en-GB" i="1" dirty="0" smtClean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“In </a:t>
            </a:r>
            <a:r>
              <a:rPr lang="en-GB" i="1" dirty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poem the poet </a:t>
            </a:r>
            <a:r>
              <a:rPr lang="en-GB" i="1" dirty="0" smtClean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makes you like </a:t>
            </a:r>
            <a:r>
              <a:rPr lang="en-GB" i="1" dirty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rain, in the other he did </a:t>
            </a:r>
            <a:r>
              <a:rPr lang="en-GB" i="1" dirty="0" smtClean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not.”</a:t>
            </a:r>
          </a:p>
          <a:p>
            <a:endParaRPr lang="en-GB" i="1" dirty="0" smtClean="0">
              <a:solidFill>
                <a:srgbClr val="FA8606"/>
              </a:solidFill>
            </a:endParaRPr>
          </a:p>
          <a:p>
            <a:r>
              <a:rPr lang="en-GB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Exceeding Expectations</a:t>
            </a:r>
            <a:r>
              <a:rPr lang="en-GB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GB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GB" dirty="0" smtClean="0"/>
              <a:t>A child can </a:t>
            </a:r>
            <a:r>
              <a:rPr lang="en-GB" b="1" dirty="0" smtClean="0"/>
              <a:t>explain why </a:t>
            </a:r>
            <a:r>
              <a:rPr lang="en-GB" dirty="0" smtClean="0"/>
              <a:t>an author has chosen a word, </a:t>
            </a:r>
            <a:r>
              <a:rPr lang="en-GB" b="1" dirty="0" smtClean="0"/>
              <a:t>referring </a:t>
            </a:r>
            <a:r>
              <a:rPr lang="en-GB" dirty="0" smtClean="0"/>
              <a:t>to the text, </a:t>
            </a:r>
            <a:r>
              <a:rPr lang="en-GB" b="1" dirty="0" smtClean="0"/>
              <a:t>giving evidence </a:t>
            </a:r>
            <a:r>
              <a:rPr lang="en-GB" dirty="0" smtClean="0"/>
              <a:t>and explaining the </a:t>
            </a:r>
            <a:r>
              <a:rPr lang="en-GB" b="1" dirty="0" smtClean="0"/>
              <a:t>impact on the reader </a:t>
            </a:r>
            <a:r>
              <a:rPr lang="en-GB" dirty="0" smtClean="0"/>
              <a:t>in the context of the piece of writing</a:t>
            </a:r>
            <a:r>
              <a:rPr lang="en-GB" dirty="0"/>
              <a:t>:</a:t>
            </a:r>
            <a:endParaRPr lang="en-GB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</a:t>
            </a:r>
            <a:r>
              <a:rPr lang="en-GB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 poem makes you feel depressed and it makes you think rain is bad, boring </a:t>
            </a:r>
            <a:r>
              <a:rPr lang="en-GB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miserable</a:t>
            </a:r>
            <a:r>
              <a:rPr lang="en-GB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‘sodden leaks, grey, damp, smother.’ The second poem makes you feel happy and </a:t>
            </a:r>
            <a:r>
              <a:rPr lang="en-GB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makes </a:t>
            </a:r>
            <a:r>
              <a:rPr lang="en-GB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think that rain is beautiful: ‘clatter, tramps, beautiful, roars, swift, gushes</a:t>
            </a:r>
            <a:r>
              <a:rPr lang="en-GB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.’ “</a:t>
            </a:r>
            <a:endParaRPr lang="en-GB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709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599075" cy="1280890"/>
          </a:xfrm>
        </p:spPr>
        <p:txBody>
          <a:bodyPr/>
          <a:lstStyle/>
          <a:p>
            <a:r>
              <a:rPr lang="en-GB" dirty="0"/>
              <a:t>What does Mastery look </a:t>
            </a:r>
            <a:r>
              <a:rPr lang="en-GB" dirty="0" smtClean="0"/>
              <a:t>like in </a:t>
            </a:r>
            <a:r>
              <a:rPr lang="en-GB" b="1" dirty="0" smtClean="0"/>
              <a:t>Reading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3010" y="1411941"/>
            <a:ext cx="10251814" cy="51818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e.g. Stage (Year) </a:t>
            </a:r>
            <a:r>
              <a:rPr lang="en-GB" b="1" dirty="0">
                <a:solidFill>
                  <a:srgbClr val="FF0000"/>
                </a:solidFill>
              </a:rPr>
              <a:t>6 - Consistently drawing inferences such as characters’ feelings, thoughts and motives from their actions and justify with inferences from </a:t>
            </a:r>
            <a:r>
              <a:rPr lang="en-GB" b="1" dirty="0" smtClean="0">
                <a:solidFill>
                  <a:srgbClr val="FF0000"/>
                </a:solidFill>
              </a:rPr>
              <a:t>evidence.</a:t>
            </a:r>
            <a:endParaRPr lang="en-GB" dirty="0" smtClean="0"/>
          </a:p>
          <a:p>
            <a:r>
              <a:rPr lang="en-GB" b="1" i="1" dirty="0" smtClean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Meeting Expectations</a:t>
            </a:r>
            <a:r>
              <a:rPr lang="en-GB" i="1" dirty="0" smtClean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>
              <a:buNone/>
            </a:pPr>
            <a:r>
              <a:rPr lang="en-GB" dirty="0" smtClean="0"/>
              <a:t>A child can </a:t>
            </a:r>
            <a:r>
              <a:rPr lang="en-GB" b="1" dirty="0" smtClean="0"/>
              <a:t>explain how a character feels </a:t>
            </a:r>
            <a:r>
              <a:rPr lang="en-GB" dirty="0" smtClean="0"/>
              <a:t>and why :</a:t>
            </a:r>
          </a:p>
          <a:p>
            <a:pPr marL="0" indent="0">
              <a:buNone/>
            </a:pPr>
            <a:r>
              <a:rPr lang="en-GB" i="1" dirty="0" smtClean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 </a:t>
            </a:r>
            <a:r>
              <a:rPr lang="en-GB" i="1" dirty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he feels that he isn’t important as he realises the soil next to his boots has lain untouched since before those continents </a:t>
            </a:r>
            <a:r>
              <a:rPr lang="en-GB" i="1" dirty="0" smtClean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existed.”</a:t>
            </a:r>
          </a:p>
          <a:p>
            <a:pPr marL="0" indent="0">
              <a:buNone/>
            </a:pPr>
            <a:endParaRPr lang="en-GB" i="1" dirty="0" smtClean="0">
              <a:solidFill>
                <a:srgbClr val="FF0000"/>
              </a:solidFill>
            </a:endParaRPr>
          </a:p>
          <a:p>
            <a:r>
              <a:rPr lang="en-GB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Exceeding Expectations</a:t>
            </a:r>
            <a:r>
              <a:rPr lang="en-GB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GB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GB" dirty="0" smtClean="0"/>
              <a:t>A child can </a:t>
            </a:r>
            <a:r>
              <a:rPr lang="en-GB" b="1" dirty="0" smtClean="0"/>
              <a:t>explain why </a:t>
            </a:r>
            <a:r>
              <a:rPr lang="en-GB" dirty="0" smtClean="0"/>
              <a:t>an author has chosen a word, </a:t>
            </a:r>
            <a:r>
              <a:rPr lang="en-GB" b="1" dirty="0" smtClean="0"/>
              <a:t>referring </a:t>
            </a:r>
            <a:r>
              <a:rPr lang="en-GB" dirty="0" smtClean="0"/>
              <a:t>to the text, </a:t>
            </a:r>
            <a:r>
              <a:rPr lang="en-GB" b="1" dirty="0" smtClean="0"/>
              <a:t>giving evidence </a:t>
            </a:r>
            <a:r>
              <a:rPr lang="en-GB" dirty="0" smtClean="0"/>
              <a:t>and </a:t>
            </a:r>
            <a:r>
              <a:rPr lang="en-GB" b="1" dirty="0" smtClean="0"/>
              <a:t>developing each idea in depth</a:t>
            </a:r>
            <a:r>
              <a:rPr lang="en-GB" dirty="0" smtClean="0"/>
              <a:t>:</a:t>
            </a:r>
            <a:endParaRPr lang="en-GB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“We </a:t>
            </a:r>
            <a:r>
              <a:rPr lang="en-GB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 that he is feeling happy because of the quote ‘Aldrin joins him cracking a joke’, this suggests that he is ecstatic that he got to the moon, and is in a good mood. Secondly, he is a little bit scared as evidenced by ‘he’s covered in </a:t>
            </a:r>
            <a:r>
              <a:rPr lang="en-GB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goosebumps</a:t>
            </a:r>
            <a:r>
              <a:rPr lang="en-GB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if you have </a:t>
            </a:r>
            <a:r>
              <a:rPr lang="en-GB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goosebumps</a:t>
            </a:r>
            <a:r>
              <a:rPr lang="en-GB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 are scared, so that shows his </a:t>
            </a:r>
            <a:r>
              <a:rPr lang="en-GB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fear.”</a:t>
            </a:r>
            <a:endParaRPr lang="en-GB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897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Questions? </a:t>
            </a:r>
            <a:endParaRPr lang="en-GB" dirty="0"/>
          </a:p>
        </p:txBody>
      </p:sp>
      <p:pic>
        <p:nvPicPr>
          <p:cNvPr id="1028" name="Picture 4" descr="http://www.educ8-wy.com/wp-content/uploads/2012/09/educ8-handup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606" y="1577340"/>
            <a:ext cx="9231923" cy="5280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405794656"/>
              </p:ext>
            </p:extLst>
          </p:nvPr>
        </p:nvGraphicFramePr>
        <p:xfrm>
          <a:off x="2157730" y="1645920"/>
          <a:ext cx="8128000" cy="1165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3687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Assess?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1000" y="1337733"/>
            <a:ext cx="9853612" cy="4936067"/>
          </a:xfrm>
        </p:spPr>
        <p:txBody>
          <a:bodyPr>
            <a:normAutofit fontScale="25000" lnSpcReduction="20000"/>
          </a:bodyPr>
          <a:lstStyle/>
          <a:p>
            <a:r>
              <a:rPr lang="en-GB" sz="5600" b="1" dirty="0" smtClean="0">
                <a:solidFill>
                  <a:srgbClr val="0000FF"/>
                </a:solidFill>
              </a:rPr>
              <a:t>BASELINE</a:t>
            </a:r>
            <a:r>
              <a:rPr lang="en-GB" sz="5600" dirty="0" smtClean="0"/>
              <a:t> – what is the pupil’s starting point?</a:t>
            </a:r>
          </a:p>
          <a:p>
            <a:r>
              <a:rPr lang="en-GB" sz="5600" b="1" dirty="0" smtClean="0">
                <a:solidFill>
                  <a:srgbClr val="0000FF"/>
                </a:solidFill>
              </a:rPr>
              <a:t>DIAGNOSTIC </a:t>
            </a:r>
            <a:r>
              <a:rPr lang="en-GB" sz="5600" dirty="0" smtClean="0"/>
              <a:t>– what are the pupil’s specific needs?     </a:t>
            </a:r>
          </a:p>
          <a:p>
            <a:r>
              <a:rPr lang="en-GB" sz="5600" b="1" dirty="0" smtClean="0">
                <a:solidFill>
                  <a:srgbClr val="0000FF"/>
                </a:solidFill>
              </a:rPr>
              <a:t>FORMATIVE</a:t>
            </a:r>
            <a:r>
              <a:rPr lang="en-GB" sz="5600" dirty="0" smtClean="0"/>
              <a:t>- what performance demonstrates knowledge / understanding</a:t>
            </a:r>
          </a:p>
          <a:p>
            <a:pPr>
              <a:buNone/>
            </a:pPr>
            <a:r>
              <a:rPr lang="en-GB" sz="5600" dirty="0" smtClean="0"/>
              <a:t>                                                                                            / skill / mastery?</a:t>
            </a:r>
          </a:p>
          <a:p>
            <a:r>
              <a:rPr lang="en-GB" sz="5600" b="1" dirty="0" smtClean="0">
                <a:solidFill>
                  <a:srgbClr val="0000FF"/>
                </a:solidFill>
              </a:rPr>
              <a:t>PROGRESSIVE</a:t>
            </a:r>
            <a:r>
              <a:rPr lang="en-GB" sz="5600" dirty="0" smtClean="0"/>
              <a:t> – how is the pupil doing? What changes are needed to aid </a:t>
            </a:r>
          </a:p>
          <a:p>
            <a:pPr>
              <a:buNone/>
            </a:pPr>
            <a:r>
              <a:rPr lang="en-GB" sz="5600" dirty="0" smtClean="0"/>
              <a:t>                                                                                                                learning?  </a:t>
            </a:r>
          </a:p>
          <a:p>
            <a:r>
              <a:rPr lang="en-GB" sz="5600" b="1" dirty="0" smtClean="0">
                <a:solidFill>
                  <a:srgbClr val="0000FF"/>
                </a:solidFill>
              </a:rPr>
              <a:t>EVALUATIVE</a:t>
            </a:r>
            <a:r>
              <a:rPr lang="en-GB" sz="5600" dirty="0" smtClean="0"/>
              <a:t> – </a:t>
            </a:r>
          </a:p>
          <a:p>
            <a:pPr lvl="0">
              <a:buNone/>
            </a:pPr>
            <a:r>
              <a:rPr lang="en-GB" sz="5600" b="1" i="1" dirty="0" smtClean="0">
                <a:solidFill>
                  <a:srgbClr val="00B050"/>
                </a:solidFill>
              </a:rPr>
              <a:t>       PUPIL SELF EVALUATION</a:t>
            </a:r>
          </a:p>
          <a:p>
            <a:pPr lvl="0">
              <a:buNone/>
            </a:pPr>
            <a:r>
              <a:rPr lang="en-GB" sz="5600" dirty="0" smtClean="0"/>
              <a:t>           *   Now that I'm in charge of my learning, how am I doing?</a:t>
            </a:r>
          </a:p>
          <a:p>
            <a:pPr lvl="0">
              <a:buNone/>
            </a:pPr>
            <a:r>
              <a:rPr lang="en-GB" sz="5600" dirty="0" smtClean="0"/>
              <a:t>           *   Now that I know how I'm doing, how can I do better?</a:t>
            </a:r>
          </a:p>
          <a:p>
            <a:pPr lvl="0">
              <a:buNone/>
            </a:pPr>
            <a:r>
              <a:rPr lang="en-GB" sz="5600" dirty="0" smtClean="0"/>
              <a:t>           *   What else would I like to learn?</a:t>
            </a:r>
          </a:p>
          <a:p>
            <a:pPr>
              <a:buNone/>
            </a:pPr>
            <a:endParaRPr lang="en-GB" sz="5600" dirty="0" smtClean="0"/>
          </a:p>
          <a:p>
            <a:pPr>
              <a:buNone/>
            </a:pPr>
            <a:r>
              <a:rPr lang="en-GB" sz="5600" dirty="0" smtClean="0"/>
              <a:t>         </a:t>
            </a:r>
            <a:r>
              <a:rPr lang="en-GB" sz="5600" b="1" i="1" dirty="0" smtClean="0">
                <a:solidFill>
                  <a:srgbClr val="00B050"/>
                </a:solidFill>
              </a:rPr>
              <a:t>PROFESSIONAL EVALUATION</a:t>
            </a:r>
          </a:p>
          <a:p>
            <a:pPr lvl="0">
              <a:buNone/>
            </a:pPr>
            <a:r>
              <a:rPr lang="en-GB" sz="5600" dirty="0" smtClean="0"/>
              <a:t>            *   What is working for the students?</a:t>
            </a:r>
          </a:p>
          <a:p>
            <a:pPr lvl="0">
              <a:buNone/>
            </a:pPr>
            <a:r>
              <a:rPr lang="en-GB" sz="5600" dirty="0" smtClean="0"/>
              <a:t>            *   What can I do to help the students more?</a:t>
            </a:r>
          </a:p>
          <a:p>
            <a:pPr lvl="0">
              <a:buNone/>
            </a:pPr>
            <a:r>
              <a:rPr lang="en-GB" sz="5600" dirty="0" smtClean="0"/>
              <a:t>            *   In what direction should we go next?</a:t>
            </a:r>
          </a:p>
          <a:p>
            <a:pPr>
              <a:buNone/>
            </a:pPr>
            <a:endParaRPr lang="en-GB" sz="5600" dirty="0" smtClean="0"/>
          </a:p>
          <a:p>
            <a:r>
              <a:rPr lang="en-GB" sz="5600" b="1" dirty="0" smtClean="0">
                <a:solidFill>
                  <a:srgbClr val="0000FF"/>
                </a:solidFill>
              </a:rPr>
              <a:t>SUMMATIVE </a:t>
            </a:r>
            <a:r>
              <a:rPr lang="en-GB" sz="5600" dirty="0" smtClean="0"/>
              <a:t>– tests</a:t>
            </a:r>
          </a:p>
          <a:p>
            <a:endParaRPr lang="en-GB" dirty="0" smtClean="0"/>
          </a:p>
          <a:p>
            <a:pPr lvl="0">
              <a:buNone/>
            </a:pPr>
            <a:r>
              <a:rPr lang="en-GB" dirty="0" smtClean="0"/>
              <a:t>       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                                                                                                 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7" name="Explosion 1 6"/>
          <p:cNvSpPr/>
          <p:nvPr/>
        </p:nvSpPr>
        <p:spPr>
          <a:xfrm>
            <a:off x="8568266" y="745067"/>
            <a:ext cx="3445933" cy="5418666"/>
          </a:xfrm>
          <a:prstGeom prst="irregularSeal1">
            <a:avLst/>
          </a:prstGeom>
          <a:ln w="57150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457266" y="2345266"/>
            <a:ext cx="1896533" cy="2192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 smtClean="0"/>
              <a:t>Quality first teaching</a:t>
            </a:r>
          </a:p>
          <a:p>
            <a:r>
              <a:rPr lang="en-GB" sz="1050" b="1" dirty="0" smtClean="0"/>
              <a:t>Differentiated questioning</a:t>
            </a:r>
          </a:p>
          <a:p>
            <a:r>
              <a:rPr lang="en-GB" sz="1050" b="1" dirty="0" smtClean="0"/>
              <a:t>Differentiated tasks</a:t>
            </a:r>
          </a:p>
          <a:p>
            <a:r>
              <a:rPr lang="en-GB" sz="1050" b="1" dirty="0" smtClean="0"/>
              <a:t>Post it notes</a:t>
            </a:r>
          </a:p>
          <a:p>
            <a:r>
              <a:rPr lang="en-GB" sz="1050" b="1" dirty="0" smtClean="0"/>
              <a:t>Traffic lights</a:t>
            </a:r>
          </a:p>
          <a:p>
            <a:r>
              <a:rPr lang="en-GB" sz="1050" b="1" dirty="0" smtClean="0"/>
              <a:t>Smiley faces</a:t>
            </a:r>
          </a:p>
          <a:p>
            <a:r>
              <a:rPr lang="en-GB" sz="1050" b="1" dirty="0" smtClean="0"/>
              <a:t>Self evaluation</a:t>
            </a:r>
          </a:p>
          <a:p>
            <a:r>
              <a:rPr lang="en-GB" sz="1050" b="1" dirty="0" smtClean="0"/>
              <a:t>Peer evaluation</a:t>
            </a:r>
          </a:p>
          <a:p>
            <a:r>
              <a:rPr lang="en-GB" sz="1050" b="1" dirty="0" smtClean="0"/>
              <a:t>Success criteria</a:t>
            </a:r>
          </a:p>
          <a:p>
            <a:r>
              <a:rPr lang="en-GB" sz="1050" b="1" dirty="0" smtClean="0"/>
              <a:t>WALT</a:t>
            </a:r>
          </a:p>
          <a:p>
            <a:r>
              <a:rPr lang="en-GB" sz="1050" b="1" dirty="0" smtClean="0"/>
              <a:t>Teacher marking</a:t>
            </a:r>
          </a:p>
          <a:p>
            <a:r>
              <a:rPr lang="en-GB" sz="1050" b="1" dirty="0" smtClean="0"/>
              <a:t>Pupil marking</a:t>
            </a:r>
          </a:p>
          <a:p>
            <a:r>
              <a:rPr lang="en-GB" sz="1050" b="1" dirty="0" smtClean="0"/>
              <a:t>Verbal feedback</a:t>
            </a:r>
          </a:p>
        </p:txBody>
      </p:sp>
    </p:spTree>
    <p:extLst>
      <p:ext uri="{BB962C8B-B14F-4D97-AF65-F5344CB8AC3E}">
        <p14:creationId xmlns:p14="http://schemas.microsoft.com/office/powerpoint/2010/main" val="138633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9068" y="615644"/>
            <a:ext cx="9244012" cy="128089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Personalised Learning</a:t>
            </a:r>
            <a:br>
              <a:rPr lang="en-GB" dirty="0" smtClean="0"/>
            </a:br>
            <a:r>
              <a:rPr lang="en-US" sz="1800" b="1" dirty="0" smtClean="0">
                <a:solidFill>
                  <a:srgbClr val="00B050"/>
                </a:solidFill>
              </a:rPr>
              <a:t>Our mission in St. Patrick’s is to develop each child’s talents and potential in a caring Catholic community inspired by the teachings of Jesus Christ.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7267" y="1769533"/>
            <a:ext cx="9701212" cy="5232401"/>
          </a:xfrm>
        </p:spPr>
        <p:txBody>
          <a:bodyPr>
            <a:normAutofit/>
          </a:bodyPr>
          <a:lstStyle/>
          <a:p>
            <a:r>
              <a:rPr lang="en-GB" dirty="0" smtClean="0"/>
              <a:t>We understand that each child may have a different starting point – new year / term / week / lesson – and that must be identified.</a:t>
            </a:r>
            <a:endParaRPr lang="en-GB" b="1" dirty="0" smtClean="0">
              <a:solidFill>
                <a:srgbClr val="0000FF"/>
              </a:solidFill>
            </a:endParaRPr>
          </a:p>
          <a:p>
            <a:r>
              <a:rPr lang="en-GB" dirty="0" smtClean="0"/>
              <a:t>Building on / reinforcing foundations of knowledge, understanding and skill.</a:t>
            </a:r>
          </a:p>
          <a:p>
            <a:r>
              <a:rPr lang="en-GB" dirty="0" smtClean="0"/>
              <a:t>Learning to learn.</a:t>
            </a:r>
          </a:p>
          <a:p>
            <a:r>
              <a:rPr lang="en-GB" dirty="0" smtClean="0"/>
              <a:t>Progress is paramount – whatever the starting point.</a:t>
            </a:r>
          </a:p>
          <a:p>
            <a:r>
              <a:rPr lang="en-GB" b="1" dirty="0" smtClean="0">
                <a:solidFill>
                  <a:srgbClr val="0000FF"/>
                </a:solidFill>
              </a:rPr>
              <a:t>‘Vulnerable to Making Progress’ </a:t>
            </a:r>
            <a:r>
              <a:rPr lang="en-GB" dirty="0" smtClean="0"/>
              <a:t>– formal and informal:</a:t>
            </a:r>
          </a:p>
          <a:p>
            <a:pPr>
              <a:buNone/>
            </a:pPr>
            <a:r>
              <a:rPr lang="en-GB" dirty="0" smtClean="0"/>
              <a:t>               </a:t>
            </a:r>
            <a:r>
              <a:rPr lang="en-GB" b="1" i="1" dirty="0" smtClean="0"/>
              <a:t> English as a Second Language....Special Educational Needs or  </a:t>
            </a:r>
          </a:p>
          <a:p>
            <a:pPr>
              <a:buNone/>
            </a:pPr>
            <a:r>
              <a:rPr lang="en-GB" b="1" i="1" dirty="0" smtClean="0"/>
              <a:t>                Disabilities.....Socio-Economic factors (FSM).....behavioural / </a:t>
            </a:r>
          </a:p>
          <a:p>
            <a:pPr>
              <a:buNone/>
            </a:pPr>
            <a:r>
              <a:rPr lang="en-GB" b="1" i="1" dirty="0" smtClean="0"/>
              <a:t>                emotional needs......change in circumstances.......temporary upset </a:t>
            </a:r>
          </a:p>
          <a:p>
            <a:pPr>
              <a:buNone/>
            </a:pPr>
            <a:r>
              <a:rPr lang="en-GB" b="1" i="1" dirty="0" smtClean="0"/>
              <a:t>                etc. </a:t>
            </a:r>
          </a:p>
          <a:p>
            <a:r>
              <a:rPr lang="en-GB" dirty="0" smtClean="0"/>
              <a:t>Each child learns and makes progress at different rates.</a:t>
            </a:r>
          </a:p>
          <a:p>
            <a:r>
              <a:rPr lang="en-GB" dirty="0" smtClean="0"/>
              <a:t>Progress can be measured or unmeasured.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978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End of Key Stage Testing: The National Picture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 smtClean="0"/>
              <a:t>National tests </a:t>
            </a:r>
            <a:r>
              <a:rPr lang="en-GB" dirty="0" smtClean="0"/>
              <a:t>remain in Y2/6.</a:t>
            </a:r>
          </a:p>
          <a:p>
            <a:r>
              <a:rPr lang="en-GB" dirty="0" smtClean="0"/>
              <a:t>2015-16 will be the first year where children are tested against the </a:t>
            </a:r>
            <a:r>
              <a:rPr lang="en-GB" b="1" dirty="0" smtClean="0"/>
              <a:t>new National Curriculum objectives</a:t>
            </a:r>
            <a:r>
              <a:rPr lang="en-GB" dirty="0" smtClean="0"/>
              <a:t> for Y2/6.</a:t>
            </a:r>
          </a:p>
          <a:p>
            <a:r>
              <a:rPr lang="en-GB" dirty="0" smtClean="0"/>
              <a:t>These tests will be in </a:t>
            </a:r>
            <a:r>
              <a:rPr lang="en-GB" b="1" dirty="0" smtClean="0"/>
              <a:t>Reading, Maths and Grammar / Vocabulary / Punctuation and Spelling</a:t>
            </a:r>
            <a:r>
              <a:rPr lang="en-GB" dirty="0" smtClean="0"/>
              <a:t>.</a:t>
            </a:r>
          </a:p>
          <a:p>
            <a:r>
              <a:rPr lang="en-GB" dirty="0" smtClean="0"/>
              <a:t>Writing will continue to be teacher assessed against national expectations.</a:t>
            </a:r>
          </a:p>
          <a:p>
            <a:r>
              <a:rPr lang="en-GB" b="1" dirty="0" smtClean="0"/>
              <a:t>KS2: You </a:t>
            </a:r>
            <a:r>
              <a:rPr lang="en-GB" b="1" dirty="0"/>
              <a:t>will be given your child’s raw score (the actual number of marks they get), alongside their scaled score and whether they have reached the national average. </a:t>
            </a:r>
            <a:r>
              <a:rPr lang="en-GB" dirty="0"/>
              <a:t>The score needed to reach the national average has yet to be announced</a:t>
            </a:r>
            <a:r>
              <a:rPr lang="en-GB" dirty="0" smtClean="0"/>
              <a:t>.</a:t>
            </a:r>
          </a:p>
          <a:p>
            <a:r>
              <a:rPr lang="en-GB" dirty="0" smtClean="0"/>
              <a:t>More information can </a:t>
            </a:r>
            <a:r>
              <a:rPr lang="en-GB" dirty="0"/>
              <a:t>be found </a:t>
            </a:r>
            <a:r>
              <a:rPr lang="en-GB" dirty="0" smtClean="0"/>
              <a:t>at: </a:t>
            </a:r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www.theschoolrun.com/key-stage-2-SATs-2016</a:t>
            </a:r>
            <a:r>
              <a:rPr lang="en-GB" dirty="0" smtClean="0"/>
              <a:t> </a:t>
            </a:r>
          </a:p>
          <a:p>
            <a:r>
              <a:rPr lang="en-GB" dirty="0" smtClean="0"/>
              <a:t>In addition, there will be a new </a:t>
            </a:r>
            <a:r>
              <a:rPr lang="en-GB" b="1" dirty="0" smtClean="0"/>
              <a:t>Baseline Test in Reception </a:t>
            </a:r>
            <a:r>
              <a:rPr lang="en-GB" dirty="0" smtClean="0"/>
              <a:t>as well as continuation of the </a:t>
            </a:r>
            <a:r>
              <a:rPr lang="en-GB" b="1" dirty="0" smtClean="0"/>
              <a:t>Year 1 Phonics Screening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673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1771" y="624110"/>
            <a:ext cx="7349490" cy="1280890"/>
          </a:xfrm>
        </p:spPr>
        <p:txBody>
          <a:bodyPr/>
          <a:lstStyle/>
          <a:p>
            <a:r>
              <a:rPr lang="en-GB" dirty="0" smtClean="0"/>
              <a:t>Assessment and Recording at Saint Patrick’s School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4721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As in the past, our children are be continually </a:t>
            </a:r>
            <a:r>
              <a:rPr lang="en-GB" b="1" dirty="0" smtClean="0"/>
              <a:t>assessed* against objectives </a:t>
            </a:r>
            <a:r>
              <a:rPr lang="en-GB" dirty="0" smtClean="0"/>
              <a:t>from the New National Curriculum </a:t>
            </a:r>
          </a:p>
          <a:p>
            <a:r>
              <a:rPr lang="en-GB" dirty="0" smtClean="0"/>
              <a:t>See pack of </a:t>
            </a:r>
            <a:r>
              <a:rPr lang="en-GB" b="1" dirty="0" smtClean="0"/>
              <a:t>Summary of Objectives</a:t>
            </a:r>
            <a:r>
              <a:rPr lang="en-GB" b="1" dirty="0"/>
              <a:t> </a:t>
            </a:r>
            <a:r>
              <a:rPr lang="en-GB" dirty="0" smtClean="0"/>
              <a:t>for each Stage’s objectives</a:t>
            </a:r>
          </a:p>
          <a:p>
            <a:r>
              <a:rPr lang="en-GB" dirty="0" smtClean="0"/>
              <a:t>The children will no </a:t>
            </a:r>
            <a:r>
              <a:rPr lang="en-GB" b="1" dirty="0" smtClean="0"/>
              <a:t>longer be given levels </a:t>
            </a:r>
            <a:r>
              <a:rPr lang="en-GB" dirty="0" smtClean="0"/>
              <a:t>but will work in </a:t>
            </a:r>
            <a:r>
              <a:rPr lang="en-GB" b="1" dirty="0" smtClean="0"/>
              <a:t>Stages</a:t>
            </a:r>
            <a:r>
              <a:rPr lang="en-GB" dirty="0" smtClean="0"/>
              <a:t>.</a:t>
            </a:r>
          </a:p>
          <a:p>
            <a:r>
              <a:rPr lang="en-GB" dirty="0"/>
              <a:t>Each </a:t>
            </a:r>
            <a:r>
              <a:rPr lang="en-GB" b="1" dirty="0"/>
              <a:t>Stage</a:t>
            </a:r>
            <a:r>
              <a:rPr lang="en-GB" dirty="0"/>
              <a:t> roughly correlates with </a:t>
            </a:r>
            <a:r>
              <a:rPr lang="en-GB" b="1" dirty="0"/>
              <a:t>Year </a:t>
            </a:r>
            <a:r>
              <a:rPr lang="en-GB" b="1" dirty="0" smtClean="0"/>
              <a:t>Group </a:t>
            </a:r>
            <a:r>
              <a:rPr lang="en-GB" b="1" dirty="0"/>
              <a:t>expectations</a:t>
            </a:r>
            <a:r>
              <a:rPr lang="en-GB" dirty="0"/>
              <a:t>.</a:t>
            </a:r>
          </a:p>
          <a:p>
            <a:r>
              <a:rPr lang="en-GB" dirty="0" smtClean="0"/>
              <a:t>Teachers are assessing against objectives for each </a:t>
            </a:r>
            <a:r>
              <a:rPr lang="en-GB" b="1" dirty="0" smtClean="0"/>
              <a:t>Stage (Year </a:t>
            </a:r>
            <a:r>
              <a:rPr lang="en-GB" b="1" dirty="0"/>
              <a:t>G</a:t>
            </a:r>
            <a:r>
              <a:rPr lang="en-GB" b="1" dirty="0" smtClean="0"/>
              <a:t>roup) </a:t>
            </a:r>
            <a:r>
              <a:rPr lang="en-GB" dirty="0" smtClean="0"/>
              <a:t>to give a </a:t>
            </a:r>
            <a:r>
              <a:rPr lang="en-GB" b="1" dirty="0"/>
              <a:t>B</a:t>
            </a:r>
            <a:r>
              <a:rPr lang="en-GB" b="1" dirty="0" smtClean="0"/>
              <a:t>and </a:t>
            </a:r>
            <a:r>
              <a:rPr lang="en-GB" dirty="0" smtClean="0"/>
              <a:t>using the terminology: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r>
              <a:rPr lang="en-GB" i="1" dirty="0" smtClean="0"/>
              <a:t>(*using both test materials and ongoing assessment tasks)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74347745"/>
              </p:ext>
            </p:extLst>
          </p:nvPr>
        </p:nvGraphicFramePr>
        <p:xfrm>
          <a:off x="2363470" y="4606290"/>
          <a:ext cx="8128000" cy="1165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238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7294025" cy="1280890"/>
          </a:xfrm>
        </p:spPr>
        <p:txBody>
          <a:bodyPr/>
          <a:lstStyle/>
          <a:p>
            <a:r>
              <a:rPr lang="en-GB" dirty="0"/>
              <a:t>Assessment and Recording at Saint Patrick’s School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8720" y="1897380"/>
            <a:ext cx="10165080" cy="47447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00" b="1" dirty="0" smtClean="0">
                <a:solidFill>
                  <a:srgbClr val="7030A0"/>
                </a:solidFill>
              </a:rPr>
              <a:t>ATTAINMENT</a:t>
            </a:r>
            <a:r>
              <a:rPr lang="en-GB" sz="2800" dirty="0" smtClean="0">
                <a:solidFill>
                  <a:srgbClr val="7030A0"/>
                </a:solidFill>
              </a:rPr>
              <a:t>: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rgbClr val="7030A0"/>
                </a:solidFill>
              </a:rPr>
              <a:t>Our children will be assessed against </a:t>
            </a:r>
            <a:r>
              <a:rPr lang="en-GB" b="1" dirty="0" smtClean="0">
                <a:solidFill>
                  <a:srgbClr val="7030A0"/>
                </a:solidFill>
              </a:rPr>
              <a:t>Stage</a:t>
            </a:r>
            <a:r>
              <a:rPr lang="en-GB" dirty="0" smtClean="0">
                <a:solidFill>
                  <a:srgbClr val="7030A0"/>
                </a:solidFill>
              </a:rPr>
              <a:t> objectives*</a:t>
            </a:r>
          </a:p>
          <a:p>
            <a:pPr marL="0" indent="0">
              <a:buNone/>
            </a:pPr>
            <a:endParaRPr lang="en-GB" dirty="0" smtClean="0">
              <a:solidFill>
                <a:srgbClr val="7030A0"/>
              </a:solidFill>
            </a:endParaRPr>
          </a:p>
          <a:p>
            <a:r>
              <a:rPr lang="en-GB" dirty="0" smtClean="0"/>
              <a:t>The </a:t>
            </a:r>
            <a:r>
              <a:rPr lang="en-GB" b="1" dirty="0" smtClean="0"/>
              <a:t>Stages</a:t>
            </a:r>
            <a:r>
              <a:rPr lang="en-GB" dirty="0" smtClean="0"/>
              <a:t> range from </a:t>
            </a:r>
            <a:r>
              <a:rPr lang="en-GB" b="1" dirty="0" smtClean="0"/>
              <a:t>Stage 1 – Stage 6 </a:t>
            </a:r>
            <a:r>
              <a:rPr lang="en-GB" dirty="0" smtClean="0"/>
              <a:t>and will be used from </a:t>
            </a:r>
            <a:r>
              <a:rPr lang="en-GB" b="1" dirty="0" smtClean="0"/>
              <a:t>Year 1-6</a:t>
            </a:r>
          </a:p>
          <a:p>
            <a:r>
              <a:rPr lang="en-GB" dirty="0" smtClean="0"/>
              <a:t>We would expect </a:t>
            </a:r>
            <a:r>
              <a:rPr lang="en-GB" dirty="0"/>
              <a:t>that </a:t>
            </a:r>
            <a:r>
              <a:rPr lang="en-GB" dirty="0" smtClean="0"/>
              <a:t>most of our children </a:t>
            </a:r>
            <a:r>
              <a:rPr lang="en-GB" dirty="0"/>
              <a:t>will be </a:t>
            </a:r>
            <a:r>
              <a:rPr lang="en-GB" b="1" dirty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Meeting Expectations </a:t>
            </a:r>
            <a:r>
              <a:rPr lang="en-GB" dirty="0" smtClean="0"/>
              <a:t>for their </a:t>
            </a:r>
            <a:r>
              <a:rPr lang="en-GB" b="1" dirty="0" smtClean="0"/>
              <a:t>Stage (Year Group)</a:t>
            </a:r>
            <a:r>
              <a:rPr lang="en-GB" dirty="0" smtClean="0"/>
              <a:t> by the end of the </a:t>
            </a:r>
            <a:r>
              <a:rPr lang="en-GB" b="1" dirty="0"/>
              <a:t>Summer term</a:t>
            </a:r>
            <a:r>
              <a:rPr lang="en-GB" b="1" dirty="0" smtClean="0"/>
              <a:t>.</a:t>
            </a:r>
          </a:p>
          <a:p>
            <a:r>
              <a:rPr lang="en-GB" dirty="0" smtClean="0"/>
              <a:t>However, we recognise that all children have </a:t>
            </a:r>
            <a:r>
              <a:rPr lang="en-GB" b="1" dirty="0" smtClean="0"/>
              <a:t>different starting points </a:t>
            </a:r>
            <a:r>
              <a:rPr lang="en-GB" dirty="0" smtClean="0"/>
              <a:t>and will have different end points by the Summer, which is why </a:t>
            </a:r>
            <a:r>
              <a:rPr lang="en-GB" b="1" dirty="0" smtClean="0"/>
              <a:t>tracking progress </a:t>
            </a:r>
            <a:r>
              <a:rPr lang="en-GB" dirty="0" smtClean="0"/>
              <a:t>is also a core priority.</a:t>
            </a:r>
          </a:p>
          <a:p>
            <a:endParaRPr lang="en-GB" dirty="0"/>
          </a:p>
          <a:p>
            <a:endParaRPr lang="en-GB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68392653"/>
              </p:ext>
            </p:extLst>
          </p:nvPr>
        </p:nvGraphicFramePr>
        <p:xfrm>
          <a:off x="1974850" y="5383530"/>
          <a:ext cx="8128000" cy="1165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870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7465475" cy="1280890"/>
          </a:xfrm>
        </p:spPr>
        <p:txBody>
          <a:bodyPr/>
          <a:lstStyle/>
          <a:p>
            <a:r>
              <a:rPr lang="en-GB" dirty="0"/>
              <a:t>Assessment and Recording at Saint Patrick’s School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4999"/>
            <a:ext cx="10515600" cy="4271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800" b="1" dirty="0" smtClean="0">
                <a:solidFill>
                  <a:srgbClr val="7030A0"/>
                </a:solidFill>
              </a:rPr>
              <a:t>PROGRESS</a:t>
            </a:r>
            <a:r>
              <a:rPr lang="en-GB" sz="2800" dirty="0" smtClean="0">
                <a:solidFill>
                  <a:srgbClr val="7030A0"/>
                </a:solidFill>
              </a:rPr>
              <a:t>: 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rgbClr val="7030A0"/>
                </a:solidFill>
              </a:rPr>
              <a:t>Regardless of starting baseline attainment, all children should move across </a:t>
            </a:r>
            <a:r>
              <a:rPr lang="en-GB" b="1" dirty="0" smtClean="0">
                <a:solidFill>
                  <a:srgbClr val="7030A0"/>
                </a:solidFill>
              </a:rPr>
              <a:t>a band </a:t>
            </a:r>
            <a:r>
              <a:rPr lang="en-GB" dirty="0" smtClean="0">
                <a:solidFill>
                  <a:srgbClr val="7030A0"/>
                </a:solidFill>
              </a:rPr>
              <a:t>to the next in an </a:t>
            </a:r>
            <a:r>
              <a:rPr lang="en-GB" b="1" dirty="0" smtClean="0">
                <a:solidFill>
                  <a:srgbClr val="7030A0"/>
                </a:solidFill>
              </a:rPr>
              <a:t>academic year</a:t>
            </a:r>
            <a:r>
              <a:rPr lang="en-GB" dirty="0" smtClean="0">
                <a:solidFill>
                  <a:srgbClr val="7030A0"/>
                </a:solidFill>
              </a:rPr>
              <a:t>.</a:t>
            </a:r>
          </a:p>
          <a:p>
            <a:pPr marL="0" indent="0">
              <a:buNone/>
            </a:pPr>
            <a:endParaRPr lang="en-GB" dirty="0" smtClean="0">
              <a:solidFill>
                <a:srgbClr val="7030A0"/>
              </a:solidFill>
            </a:endParaRPr>
          </a:p>
          <a:p>
            <a:r>
              <a:rPr lang="en-GB" dirty="0" smtClean="0"/>
              <a:t>For </a:t>
            </a:r>
            <a:r>
              <a:rPr lang="en-GB" b="1" dirty="0" smtClean="0"/>
              <a:t>Parent Consultation Meetings </a:t>
            </a:r>
            <a:r>
              <a:rPr lang="en-GB" dirty="0" smtClean="0"/>
              <a:t>and </a:t>
            </a:r>
            <a:r>
              <a:rPr lang="en-GB" b="1" dirty="0" smtClean="0"/>
              <a:t>reports</a:t>
            </a:r>
            <a:r>
              <a:rPr lang="en-GB" dirty="0" smtClean="0"/>
              <a:t>, </a:t>
            </a:r>
            <a:r>
              <a:rPr lang="en-GB" b="1" dirty="0" smtClean="0"/>
              <a:t>pupil progress </a:t>
            </a:r>
            <a:r>
              <a:rPr lang="en-GB" dirty="0" smtClean="0"/>
              <a:t>against </a:t>
            </a:r>
            <a:r>
              <a:rPr lang="en-GB" b="1" dirty="0" smtClean="0"/>
              <a:t>Stage (Year Group) Objectives</a:t>
            </a:r>
            <a:r>
              <a:rPr lang="en-GB" dirty="0" smtClean="0"/>
              <a:t> will be discussed with a focus on a child’s </a:t>
            </a:r>
            <a:r>
              <a:rPr lang="en-GB" b="1" dirty="0" smtClean="0"/>
              <a:t>Next Steps/Targets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endParaRPr lang="en-GB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5289188"/>
              </p:ext>
            </p:extLst>
          </p:nvPr>
        </p:nvGraphicFramePr>
        <p:xfrm>
          <a:off x="1986280" y="5372100"/>
          <a:ext cx="8128000" cy="1165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356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7419755" cy="1280890"/>
          </a:xfrm>
        </p:spPr>
        <p:txBody>
          <a:bodyPr/>
          <a:lstStyle/>
          <a:p>
            <a:r>
              <a:rPr lang="en-GB" dirty="0"/>
              <a:t>Assessment and Recording at Saint Patrick’s School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4510" y="1828800"/>
            <a:ext cx="10397490" cy="4354830"/>
          </a:xfrm>
        </p:spPr>
        <p:txBody>
          <a:bodyPr>
            <a:normAutofit/>
          </a:bodyPr>
          <a:lstStyle/>
          <a:p>
            <a:r>
              <a:rPr lang="en-GB" i="1" dirty="0" smtClean="0"/>
              <a:t>What does </a:t>
            </a:r>
            <a:r>
              <a:rPr lang="en-GB" b="1" i="1" dirty="0" smtClean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Meeting Expectations </a:t>
            </a:r>
            <a:r>
              <a:rPr lang="en-GB" i="1" dirty="0" smtClean="0"/>
              <a:t>mean?</a:t>
            </a:r>
          </a:p>
          <a:p>
            <a:pPr lvl="1"/>
            <a:r>
              <a:rPr lang="en-GB" i="1" dirty="0" smtClean="0"/>
              <a:t>A child </a:t>
            </a:r>
            <a:r>
              <a:rPr lang="en-GB" b="1" i="1" dirty="0" smtClean="0"/>
              <a:t>consistently achieves </a:t>
            </a:r>
            <a:r>
              <a:rPr lang="en-GB" i="1" dirty="0" smtClean="0"/>
              <a:t>an objective in a variety of pieces of work. </a:t>
            </a:r>
          </a:p>
          <a:p>
            <a:pPr lvl="1"/>
            <a:r>
              <a:rPr lang="en-GB" i="1" dirty="0" smtClean="0"/>
              <a:t>A child </a:t>
            </a:r>
            <a:r>
              <a:rPr lang="en-GB" b="1" i="1" dirty="0" smtClean="0"/>
              <a:t>works towards </a:t>
            </a:r>
            <a:r>
              <a:rPr lang="en-GB" i="1" dirty="0" smtClean="0"/>
              <a:t>these </a:t>
            </a:r>
            <a:r>
              <a:rPr lang="en-GB" b="1" i="1" dirty="0" smtClean="0"/>
              <a:t>developmental objectives </a:t>
            </a:r>
            <a:r>
              <a:rPr lang="en-GB" i="1" dirty="0" smtClean="0"/>
              <a:t>throughout the </a:t>
            </a:r>
            <a:r>
              <a:rPr lang="en-GB" i="1" dirty="0"/>
              <a:t>year. </a:t>
            </a:r>
            <a:endParaRPr lang="en-GB" i="1" dirty="0" smtClean="0"/>
          </a:p>
          <a:p>
            <a:pPr lvl="1"/>
            <a:r>
              <a:rPr lang="en-GB" i="1" dirty="0" smtClean="0"/>
              <a:t>In </a:t>
            </a:r>
            <a:r>
              <a:rPr lang="en-GB" i="1" dirty="0"/>
              <a:t>order to be </a:t>
            </a:r>
            <a:r>
              <a:rPr lang="en-GB" b="1" i="1" dirty="0"/>
              <a:t>Meeting Expectations </a:t>
            </a:r>
            <a:r>
              <a:rPr lang="en-GB" i="1" dirty="0"/>
              <a:t>a child will be </a:t>
            </a:r>
            <a:r>
              <a:rPr lang="en-GB" b="1" i="1" dirty="0"/>
              <a:t>secure</a:t>
            </a:r>
            <a:r>
              <a:rPr lang="en-GB" i="1" dirty="0"/>
              <a:t> in a broad range of </a:t>
            </a:r>
            <a:r>
              <a:rPr lang="en-GB" i="1" dirty="0" smtClean="0"/>
              <a:t>objectives from their </a:t>
            </a:r>
            <a:r>
              <a:rPr lang="en-GB" b="1" i="1" dirty="0" smtClean="0"/>
              <a:t>Stage (Year Group)</a:t>
            </a:r>
            <a:r>
              <a:rPr lang="en-GB" i="1" dirty="0" smtClean="0"/>
              <a:t>.</a:t>
            </a:r>
            <a:endParaRPr lang="en-GB" i="1" dirty="0"/>
          </a:p>
          <a:p>
            <a:r>
              <a:rPr lang="en-GB" i="1" dirty="0" smtClean="0"/>
              <a:t>What does </a:t>
            </a:r>
            <a:r>
              <a:rPr lang="en-GB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Exceeding Expectations</a:t>
            </a:r>
            <a:r>
              <a:rPr lang="en-GB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i="1" dirty="0" smtClean="0"/>
              <a:t>mean?</a:t>
            </a:r>
          </a:p>
          <a:p>
            <a:pPr lvl="1"/>
            <a:r>
              <a:rPr lang="en-GB" i="1" dirty="0" smtClean="0"/>
              <a:t>Emphasis on </a:t>
            </a:r>
            <a:r>
              <a:rPr lang="en-GB" b="1" i="1" dirty="0" smtClean="0"/>
              <a:t>Mastery</a:t>
            </a:r>
            <a:r>
              <a:rPr lang="en-GB" i="1" dirty="0" smtClean="0"/>
              <a:t> of skills – </a:t>
            </a:r>
            <a:r>
              <a:rPr lang="en-GB" b="1" i="1" dirty="0" smtClean="0"/>
              <a:t>breadth and depth </a:t>
            </a:r>
            <a:r>
              <a:rPr lang="en-GB" i="1" dirty="0" smtClean="0"/>
              <a:t>in a subject.</a:t>
            </a:r>
          </a:p>
          <a:p>
            <a:pPr lvl="1"/>
            <a:r>
              <a:rPr lang="en-GB" i="1" dirty="0" smtClean="0"/>
              <a:t>A child can </a:t>
            </a:r>
            <a:r>
              <a:rPr lang="en-GB" b="1" i="1" dirty="0" smtClean="0"/>
              <a:t>apply skills effectively </a:t>
            </a:r>
            <a:r>
              <a:rPr lang="en-GB" i="1" dirty="0" smtClean="0"/>
              <a:t>in the context of other subjects.</a:t>
            </a:r>
          </a:p>
          <a:p>
            <a:pPr lvl="1"/>
            <a:r>
              <a:rPr lang="en-GB" i="1" dirty="0" smtClean="0"/>
              <a:t>A child has a </a:t>
            </a:r>
            <a:r>
              <a:rPr lang="en-GB" b="1" i="1" dirty="0" smtClean="0"/>
              <a:t>deeper level </a:t>
            </a:r>
            <a:r>
              <a:rPr lang="en-GB" i="1" dirty="0" smtClean="0"/>
              <a:t>of understanding</a:t>
            </a:r>
            <a:r>
              <a:rPr lang="en-GB" i="1" dirty="0"/>
              <a:t> </a:t>
            </a:r>
            <a:r>
              <a:rPr lang="en-GB" i="1" dirty="0" smtClean="0"/>
              <a:t>(e.g. reasoning, problem solving, inference / deduction, forming opinions, purpose and style, explaining the how / why </a:t>
            </a:r>
            <a:r>
              <a:rPr lang="en-GB" i="1" dirty="0" err="1" smtClean="0"/>
              <a:t>etc</a:t>
            </a:r>
            <a:r>
              <a:rPr lang="en-GB" i="1" dirty="0" smtClean="0"/>
              <a:t>)</a:t>
            </a:r>
          </a:p>
          <a:p>
            <a:pPr lvl="1"/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30720915"/>
              </p:ext>
            </p:extLst>
          </p:nvPr>
        </p:nvGraphicFramePr>
        <p:xfrm>
          <a:off x="1997710" y="5383530"/>
          <a:ext cx="8128000" cy="1165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345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Mastery look like in </a:t>
            </a:r>
            <a:r>
              <a:rPr lang="en-GB" b="1" dirty="0" smtClean="0"/>
              <a:t>Maths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8494"/>
            <a:ext cx="10515600" cy="4778469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e.g. Stage (Year) 4 - Solve </a:t>
            </a:r>
            <a:r>
              <a:rPr lang="en-GB" b="1" dirty="0">
                <a:solidFill>
                  <a:srgbClr val="FF0000"/>
                </a:solidFill>
              </a:rPr>
              <a:t>problems involving increasingly harder fractions to calculate </a:t>
            </a:r>
            <a:r>
              <a:rPr lang="en-GB" b="1" dirty="0" smtClean="0">
                <a:solidFill>
                  <a:srgbClr val="FF0000"/>
                </a:solidFill>
              </a:rPr>
              <a:t>quantities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smtClean="0">
                <a:solidFill>
                  <a:srgbClr val="FF0000"/>
                </a:solidFill>
              </a:rPr>
              <a:t>of amounts.</a:t>
            </a:r>
          </a:p>
          <a:p>
            <a:r>
              <a:rPr lang="en-GB" b="1" i="1" dirty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Meeting </a:t>
            </a:r>
            <a:r>
              <a:rPr lang="en-GB" b="1" i="1" dirty="0" smtClean="0">
                <a:solidFill>
                  <a:srgbClr val="FA860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Expectations:</a:t>
            </a:r>
            <a:endParaRPr lang="en-GB" b="1" i="1" dirty="0">
              <a:solidFill>
                <a:srgbClr val="FA860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GB" dirty="0" smtClean="0"/>
              <a:t>	A child can find </a:t>
            </a:r>
            <a:r>
              <a:rPr lang="en-GB" b="1" dirty="0" smtClean="0"/>
              <a:t>fractions of amounts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i="1" dirty="0"/>
              <a:t> </a:t>
            </a:r>
            <a:r>
              <a:rPr lang="en-GB" i="1" dirty="0" smtClean="0"/>
              <a:t>						e.g. find a tenth of 40</a:t>
            </a:r>
            <a:endParaRPr lang="en-GB" i="1" dirty="0"/>
          </a:p>
          <a:p>
            <a:r>
              <a:rPr lang="en-GB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Exceeding Expectations</a:t>
            </a:r>
            <a:r>
              <a:rPr lang="en-GB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GB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dirty="0" smtClean="0"/>
              <a:t>A child can </a:t>
            </a:r>
            <a:r>
              <a:rPr lang="en-GB" b="1" dirty="0" smtClean="0"/>
              <a:t>explain patterns, notice relationships </a:t>
            </a:r>
            <a:r>
              <a:rPr lang="en-GB" dirty="0" smtClean="0"/>
              <a:t>and</a:t>
            </a:r>
            <a:r>
              <a:rPr lang="en-GB" b="1" dirty="0" smtClean="0"/>
              <a:t> reason </a:t>
            </a:r>
            <a:r>
              <a:rPr lang="en-GB" dirty="0" smtClean="0"/>
              <a:t>when finding </a:t>
            </a:r>
            <a:r>
              <a:rPr lang="en-GB" dirty="0"/>
              <a:t>fractions of amounts.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/>
          <a:srcRect t="12297"/>
          <a:stretch/>
        </p:blipFill>
        <p:spPr>
          <a:xfrm>
            <a:off x="1814009" y="4560570"/>
            <a:ext cx="8735882" cy="2006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57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642</TotalTime>
  <Words>1623</Words>
  <Application>Microsoft Office PowerPoint</Application>
  <PresentationFormat>Widescreen</PresentationFormat>
  <Paragraphs>169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Century Gothic</vt:lpstr>
      <vt:lpstr>Wingdings 3</vt:lpstr>
      <vt:lpstr>Wisp</vt:lpstr>
      <vt:lpstr>LIFE AFTER LEVELS Assessment in the New Curriculum at Saint Patrick’s School</vt:lpstr>
      <vt:lpstr>Why Assess?</vt:lpstr>
      <vt:lpstr>Personalised Learning Our mission in St. Patrick’s is to develop each child’s talents and potential in a caring Catholic community inspired by the teachings of Jesus Christ.  </vt:lpstr>
      <vt:lpstr>End of Key Stage Testing: The National Picture</vt:lpstr>
      <vt:lpstr>Assessment and Recording at Saint Patrick’s School</vt:lpstr>
      <vt:lpstr>Assessment and Recording at Saint Patrick’s School</vt:lpstr>
      <vt:lpstr>Assessment and Recording at Saint Patrick’s School</vt:lpstr>
      <vt:lpstr>Assessment and Recording at Saint Patrick’s School</vt:lpstr>
      <vt:lpstr>What does Mastery look like in Maths?</vt:lpstr>
      <vt:lpstr>What does Mastery look like in Maths?</vt:lpstr>
      <vt:lpstr>What does Mastery look like in Writing?</vt:lpstr>
      <vt:lpstr>What does Mastery look like in Writing?</vt:lpstr>
      <vt:lpstr>What does Mastery look like in Reading?</vt:lpstr>
      <vt:lpstr>What does Mastery look like in Reading?</vt:lpstr>
      <vt:lpstr>Questions?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staff</cp:lastModifiedBy>
  <cp:revision>75</cp:revision>
  <cp:lastPrinted>2015-11-04T12:08:07Z</cp:lastPrinted>
  <dcterms:created xsi:type="dcterms:W3CDTF">2015-09-23T16:44:16Z</dcterms:created>
  <dcterms:modified xsi:type="dcterms:W3CDTF">2015-11-04T12:11:58Z</dcterms:modified>
</cp:coreProperties>
</file>