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9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8" r:id="rId3"/>
    <p:sldId id="257" r:id="rId4"/>
    <p:sldId id="264" r:id="rId5"/>
    <p:sldId id="272" r:id="rId6"/>
    <p:sldId id="278" r:id="rId7"/>
    <p:sldId id="273" r:id="rId8"/>
    <p:sldId id="277" r:id="rId9"/>
    <p:sldId id="279" r:id="rId10"/>
    <p:sldId id="280" r:id="rId11"/>
    <p:sldId id="276" r:id="rId12"/>
    <p:sldId id="268" r:id="rId13"/>
    <p:sldId id="270" r:id="rId14"/>
    <p:sldId id="266" r:id="rId15"/>
    <p:sldId id="271" r:id="rId16"/>
    <p:sldId id="267" r:id="rId17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15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625F4B-8986-4635-B0FD-F82A1E00F086}" type="datetimeFigureOut">
              <a:rPr lang="en-GB" smtClean="0"/>
              <a:pPr/>
              <a:t>09/05/2016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F7157C-16B0-45D6-B663-E455C0C2DD3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3040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37BA86-1EAA-4B4B-97D7-310327FA1D4A}" type="datetimeFigureOut">
              <a:rPr lang="en-GB" smtClean="0"/>
              <a:pPr/>
              <a:t>09/05/2016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586211-776B-40B1-ACDA-0C578818319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8837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86211-776B-40B1-ACDA-0C5788183195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4301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86211-776B-40B1-ACDA-0C5788183195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8839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5E02E496-C1D7-45E6-BF68-F0E27F533B05}" type="datetimeFigureOut">
              <a:rPr lang="en-GB" smtClean="0"/>
              <a:pPr/>
              <a:t>09/05/2016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F618CDB8-37C4-4C73-B88F-0FE71E4865AB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5935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2E496-C1D7-45E6-BF68-F0E27F533B05}" type="datetimeFigureOut">
              <a:rPr lang="en-GB" smtClean="0"/>
              <a:pPr/>
              <a:t>09/05/2016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CDB8-37C4-4C73-B88F-0FE71E4865A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7510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2E496-C1D7-45E6-BF68-F0E27F533B05}" type="datetimeFigureOut">
              <a:rPr lang="en-GB" smtClean="0"/>
              <a:pPr/>
              <a:t>09/05/2016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CDB8-37C4-4C73-B88F-0FE71E4865AB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69755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2E496-C1D7-45E6-BF68-F0E27F533B05}" type="datetimeFigureOut">
              <a:rPr lang="en-GB" smtClean="0"/>
              <a:pPr/>
              <a:t>09/05/2016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CDB8-37C4-4C73-B88F-0FE71E4865A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06687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2E496-C1D7-45E6-BF68-F0E27F533B05}" type="datetimeFigureOut">
              <a:rPr lang="en-GB" smtClean="0"/>
              <a:pPr/>
              <a:t>09/05/2016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CDB8-37C4-4C73-B88F-0FE71E4865A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2166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2E496-C1D7-45E6-BF68-F0E27F533B05}" type="datetimeFigureOut">
              <a:rPr lang="en-GB" smtClean="0"/>
              <a:pPr/>
              <a:t>09/05/2016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CDB8-37C4-4C73-B88F-0FE71E4865A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52552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2E496-C1D7-45E6-BF68-F0E27F533B05}" type="datetimeFigureOut">
              <a:rPr lang="en-GB" smtClean="0"/>
              <a:pPr/>
              <a:t>09/05/2016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CDB8-37C4-4C73-B88F-0FE71E4865AB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25684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2E496-C1D7-45E6-BF68-F0E27F533B05}" type="datetimeFigureOut">
              <a:rPr lang="en-GB" smtClean="0"/>
              <a:pPr/>
              <a:t>09/05/2016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CDB8-37C4-4C73-B88F-0FE71E4865AB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72101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2E496-C1D7-45E6-BF68-F0E27F533B05}" type="datetimeFigureOut">
              <a:rPr lang="en-GB" smtClean="0"/>
              <a:pPr/>
              <a:t>09/05/2016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CDB8-37C4-4C73-B88F-0FE71E4865AB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7753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2E496-C1D7-45E6-BF68-F0E27F533B05}" type="datetimeFigureOut">
              <a:rPr lang="en-GB" smtClean="0"/>
              <a:pPr/>
              <a:t>09/05/2016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CDB8-37C4-4C73-B88F-0FE71E4865A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096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2E496-C1D7-45E6-BF68-F0E27F533B05}" type="datetimeFigureOut">
              <a:rPr lang="en-GB" smtClean="0"/>
              <a:pPr/>
              <a:t>09/05/2016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CDB8-37C4-4C73-B88F-0FE71E4865AB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3804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2E496-C1D7-45E6-BF68-F0E27F533B05}" type="datetimeFigureOut">
              <a:rPr lang="en-GB" smtClean="0"/>
              <a:pPr/>
              <a:t>09/05/2016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CDB8-37C4-4C73-B88F-0FE71E4865A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4366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2E496-C1D7-45E6-BF68-F0E27F533B05}" type="datetimeFigureOut">
              <a:rPr lang="en-GB" smtClean="0"/>
              <a:pPr/>
              <a:t>09/05/2016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CDB8-37C4-4C73-B88F-0FE71E4865AB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827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2E496-C1D7-45E6-BF68-F0E27F533B05}" type="datetimeFigureOut">
              <a:rPr lang="en-GB" smtClean="0"/>
              <a:pPr/>
              <a:t>09/05/2016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CDB8-37C4-4C73-B88F-0FE71E4865AB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2115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2E496-C1D7-45E6-BF68-F0E27F533B05}" type="datetimeFigureOut">
              <a:rPr lang="en-GB" smtClean="0"/>
              <a:pPr/>
              <a:t>09/05/2016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CDB8-37C4-4C73-B88F-0FE71E4865A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8138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2E496-C1D7-45E6-BF68-F0E27F533B05}" type="datetimeFigureOut">
              <a:rPr lang="en-GB" smtClean="0"/>
              <a:pPr/>
              <a:t>09/05/2016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CDB8-37C4-4C73-B88F-0FE71E4865AB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7677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2E496-C1D7-45E6-BF68-F0E27F533B05}" type="datetimeFigureOut">
              <a:rPr lang="en-GB" smtClean="0"/>
              <a:pPr/>
              <a:t>09/05/2016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CDB8-37C4-4C73-B88F-0FE71E4865A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07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E02E496-C1D7-45E6-BF68-F0E27F533B05}" type="datetimeFigureOut">
              <a:rPr lang="en-GB" smtClean="0"/>
              <a:pPr/>
              <a:t>09/05/2016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618CDB8-37C4-4C73-B88F-0FE71E4865A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4374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  <p:sldLayoutId id="2147483861" r:id="rId12"/>
    <p:sldLayoutId id="2147483862" r:id="rId13"/>
    <p:sldLayoutId id="2147483863" r:id="rId14"/>
    <p:sldLayoutId id="2147483864" r:id="rId15"/>
    <p:sldLayoutId id="2147483865" r:id="rId16"/>
    <p:sldLayoutId id="214748386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co.uk/url?q=http://www.clipartpanda.com/categories/lunch-time-clip-art&amp;sa=U&amp;ei=Cu1ZVYTPMMPd7QaTq4DIBg&amp;ved=0CBgQ9QEwAQ&amp;usg=AFQjCNEs2-DtVzIqslYl7VSW8PjSfAb4HQ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hyperlink" Target="http://www.google.co.uk/url?q=http://www.clipartpanda.com/categories/clipart-house-images&amp;sa=U&amp;ei=R-1ZVfOcBeS67gan0ICYAQ&amp;ved=0CBYQ9QEwAA&amp;usg=AFQjCNE9tbCu8iOvwYdMfVi2lsA8HQEcTg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honicsplay.co.uk/BuriedTreasure2.html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GB" dirty="0" smtClean="0"/>
              <a:t>Phonics Test Workshop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GB" dirty="0" smtClean="0"/>
              <a:t>Summer Term </a:t>
            </a:r>
            <a:r>
              <a:rPr lang="en-GB" dirty="0" smtClean="0"/>
              <a:t>2016 </a:t>
            </a:r>
            <a:endParaRPr lang="en-GB" dirty="0"/>
          </a:p>
        </p:txBody>
      </p:sp>
      <p:pic>
        <p:nvPicPr>
          <p:cNvPr id="6" name="Picture 5" descr="T:\Mrs Kayne\stpatslogo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4873" y="1885553"/>
            <a:ext cx="122413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5776" y="3598327"/>
            <a:ext cx="1716174" cy="17161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5786446" y="1857364"/>
            <a:ext cx="500066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Oval 2"/>
          <p:cNvSpPr/>
          <p:nvPr/>
        </p:nvSpPr>
        <p:spPr>
          <a:xfrm>
            <a:off x="6786578" y="1857364"/>
            <a:ext cx="500066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2" descr="New Directions Social Ca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5580613" y="-1074738"/>
            <a:ext cx="2857500" cy="2247901"/>
          </a:xfrm>
          <a:prstGeom prst="rect">
            <a:avLst/>
          </a:prstGeom>
          <a:noFill/>
        </p:spPr>
      </p:pic>
      <p:pic>
        <p:nvPicPr>
          <p:cNvPr id="5" name="Picture 4" descr="https://www.lowestoft.ac.uk/media/95086/family-car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7257" y="778028"/>
            <a:ext cx="3929090" cy="2158671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5572132" y="4000504"/>
            <a:ext cx="2071702" cy="178595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2071670" y="4929198"/>
            <a:ext cx="500066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3071802" y="4929198"/>
            <a:ext cx="500066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4214810" y="4929198"/>
            <a:ext cx="500066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94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t0.gstatic.com/images?q=tbn:ANd9GcQLnzhfz4Ku8d91Knowm5xLaoGEYsJ_BRSJTEgE-DYib2SbsXAvwl3oumIL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857232"/>
            <a:ext cx="1357322" cy="1957676"/>
          </a:xfrm>
          <a:prstGeom prst="rect">
            <a:avLst/>
          </a:prstGeom>
          <a:noFill/>
        </p:spPr>
      </p:pic>
      <p:pic>
        <p:nvPicPr>
          <p:cNvPr id="6150" name="Picture 6" descr="http://t3.gstatic.com/images?q=tbn:ANd9GcQKTPmao6B5mClUDmlxlVceTVS6VAGWLMFTJRl1k6fKqyqPG39WFlsGSTA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5140" y="3500438"/>
            <a:ext cx="1428750" cy="1190625"/>
          </a:xfrm>
          <a:prstGeom prst="rect">
            <a:avLst/>
          </a:prstGeom>
          <a:noFill/>
        </p:spPr>
      </p:pic>
      <p:sp>
        <p:nvSpPr>
          <p:cNvPr id="6" name="Oval 5"/>
          <p:cNvSpPr/>
          <p:nvPr/>
        </p:nvSpPr>
        <p:spPr>
          <a:xfrm>
            <a:off x="4857752" y="4286256"/>
            <a:ext cx="500066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3714744" y="1857364"/>
            <a:ext cx="500066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4572000" y="1857364"/>
            <a:ext cx="500066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5357818" y="2285992"/>
            <a:ext cx="71438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2714612" y="4286256"/>
            <a:ext cx="500066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3786182" y="4286256"/>
            <a:ext cx="500066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2786050" y="1857364"/>
            <a:ext cx="500066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5786446" y="4643446"/>
            <a:ext cx="71438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Phonics Test 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sz="3300" b="1" u="sng" dirty="0" smtClean="0"/>
              <a:t>What is expected of the children?</a:t>
            </a:r>
            <a:r>
              <a:rPr lang="en-GB" sz="3300" b="1" dirty="0" smtClean="0"/>
              <a:t> </a:t>
            </a:r>
          </a:p>
          <a:p>
            <a:r>
              <a:rPr lang="en-GB" sz="3300" dirty="0" smtClean="0"/>
              <a:t>  The check is very similar to tasks the children already complete during phonics lessons. </a:t>
            </a:r>
            <a:endParaRPr lang="en-GB" sz="3300" b="1" dirty="0" smtClean="0"/>
          </a:p>
          <a:p>
            <a:r>
              <a:rPr lang="en-GB" sz="3300" dirty="0" smtClean="0"/>
              <a:t> Children will be asked to ‘sound out’ a word and blend the sounds together.eg d-o-g - dog. </a:t>
            </a:r>
            <a:endParaRPr lang="en-GB" sz="3300" b="1" dirty="0" smtClean="0"/>
          </a:p>
          <a:p>
            <a:r>
              <a:rPr lang="en-GB" sz="3300" dirty="0" smtClean="0"/>
              <a:t>The focus of the check is to see which sounds the children know and therefore the children will  be asked to read made up ‘nonsense’  words.  </a:t>
            </a:r>
            <a:r>
              <a:rPr lang="en-GB" sz="3300" dirty="0" err="1" smtClean="0"/>
              <a:t>Zong</a:t>
            </a:r>
            <a:r>
              <a:rPr lang="en-GB" sz="3300" dirty="0" smtClean="0"/>
              <a:t>, </a:t>
            </a:r>
            <a:r>
              <a:rPr lang="en-GB" sz="3300" dirty="0" err="1" smtClean="0"/>
              <a:t>Phrang</a:t>
            </a:r>
            <a:r>
              <a:rPr lang="en-GB" sz="3300" dirty="0" smtClean="0"/>
              <a:t> and </a:t>
            </a:r>
            <a:r>
              <a:rPr lang="en-GB" sz="3300" dirty="0" err="1" smtClean="0"/>
              <a:t>zog</a:t>
            </a:r>
            <a:r>
              <a:rPr lang="en-GB" sz="3300" dirty="0" smtClean="0"/>
              <a:t> are all examples. </a:t>
            </a:r>
          </a:p>
          <a:p>
            <a:endParaRPr lang="en-GB" sz="3300" b="1" dirty="0" smtClean="0">
              <a:latin typeface="Comic Sans MS" pitchFamily="66" charset="0"/>
            </a:endParaRP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Phonics Test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Test will happen this term.</a:t>
            </a:r>
          </a:p>
          <a:p>
            <a:endParaRPr lang="en-GB" dirty="0" smtClean="0"/>
          </a:p>
          <a:p>
            <a:r>
              <a:rPr lang="en-GB" dirty="0" smtClean="0"/>
              <a:t>Parent Oath! Please do not ask your children every day whether they have had a test….. They will not know that it is a test.</a:t>
            </a:r>
          </a:p>
          <a:p>
            <a:endParaRPr lang="en-GB" dirty="0" smtClean="0"/>
          </a:p>
          <a:p>
            <a:r>
              <a:rPr lang="en-GB" dirty="0" smtClean="0"/>
              <a:t>1:1 with teacher</a:t>
            </a:r>
          </a:p>
          <a:p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Points 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827992"/>
          </a:xfrm>
        </p:spPr>
        <p:txBody>
          <a:bodyPr>
            <a:normAutofit fontScale="92500"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All </a:t>
            </a:r>
            <a:r>
              <a:rPr lang="en-GB" dirty="0" smtClean="0"/>
              <a:t>children learn at </a:t>
            </a:r>
            <a:r>
              <a:rPr lang="en-GB" dirty="0" smtClean="0"/>
              <a:t>different </a:t>
            </a:r>
            <a:r>
              <a:rPr lang="en-GB" dirty="0" smtClean="0"/>
              <a:t>rates. They will be taught the phase that is most appropriate for them. </a:t>
            </a:r>
          </a:p>
          <a:p>
            <a:pPr>
              <a:buNone/>
            </a:pPr>
            <a:endParaRPr lang="en-GB" dirty="0" smtClean="0"/>
          </a:p>
          <a:p>
            <a:r>
              <a:rPr lang="en-GB" dirty="0" smtClean="0"/>
              <a:t>Phonics doesn’t stop in Year 2. Children will continue to learn at the appropriate phase and when ready move onto spelling rules. </a:t>
            </a:r>
          </a:p>
          <a:p>
            <a:pPr>
              <a:buNone/>
            </a:pPr>
            <a:endParaRPr lang="en-GB" dirty="0" smtClean="0"/>
          </a:p>
          <a:p>
            <a:r>
              <a:rPr lang="en-GB" dirty="0" smtClean="0"/>
              <a:t>The children who haven’t ‘passed’ the phonics test will informally do it again in year 2 so that the teachers are aware of developments.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5059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u="sng" dirty="0" smtClean="0"/>
              <a:t>What can you do to support your child? </a:t>
            </a:r>
            <a:r>
              <a:rPr lang="en-GB" b="1" dirty="0" smtClean="0"/>
              <a:t> </a:t>
            </a:r>
            <a:endParaRPr lang="en-GB" b="1" dirty="0" smtClean="0"/>
          </a:p>
          <a:p>
            <a:endParaRPr lang="en-GB" b="1" dirty="0"/>
          </a:p>
          <a:p>
            <a:r>
              <a:rPr lang="en-GB" dirty="0" smtClean="0"/>
              <a:t>Encourage </a:t>
            </a:r>
            <a:r>
              <a:rPr lang="en-GB" dirty="0" smtClean="0"/>
              <a:t>your child to ‘sound out’ when reading or writing. Focusing particularly on spotting more unusual sound patterns. E.G  spine and night. </a:t>
            </a:r>
            <a:endParaRPr lang="en-GB" b="1" dirty="0" smtClean="0"/>
          </a:p>
          <a:p>
            <a:pPr lvl="0"/>
            <a:r>
              <a:rPr lang="en-GB" dirty="0" smtClean="0"/>
              <a:t>Encourage your child to use a sound mat when writing to find the sound they need (in the back of your pack). </a:t>
            </a:r>
            <a:endParaRPr lang="en-GB" b="1" dirty="0" smtClean="0"/>
          </a:p>
          <a:p>
            <a:pPr lvl="0"/>
            <a:r>
              <a:rPr lang="en-GB" dirty="0" smtClean="0"/>
              <a:t>Play games! </a:t>
            </a:r>
            <a:r>
              <a:rPr lang="en-GB" b="1" u="sng" dirty="0" smtClean="0">
                <a:hlinkClick r:id="rId2"/>
              </a:rPr>
              <a:t>www.phonicsplay.co.uk</a:t>
            </a:r>
            <a:r>
              <a:rPr lang="en-GB" dirty="0" smtClean="0"/>
              <a:t> </a:t>
            </a:r>
            <a:endParaRPr lang="en-GB" b="1" dirty="0" smtClean="0"/>
          </a:p>
          <a:p>
            <a:pPr lvl="0"/>
            <a:r>
              <a:rPr lang="en-GB" dirty="0" smtClean="0"/>
              <a:t>Remember phonics is not the only thing needed to be a fluent reader!  </a:t>
            </a:r>
            <a:endParaRPr lang="en-GB" b="1" dirty="0" smtClean="0"/>
          </a:p>
          <a:p>
            <a:r>
              <a:rPr lang="en-GB" b="1" dirty="0" smtClean="0"/>
              <a:t>The most important thing is to ENJOY READING!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011618"/>
          </a:xfrm>
        </p:spPr>
        <p:txBody>
          <a:bodyPr>
            <a:normAutofit/>
          </a:bodyPr>
          <a:lstStyle/>
          <a:p>
            <a:pPr algn="ctr"/>
            <a:r>
              <a:rPr lang="en-GB" i="1" dirty="0" smtClean="0"/>
              <a:t/>
            </a:r>
            <a:br>
              <a:rPr lang="en-GB" i="1" dirty="0" smtClean="0"/>
            </a:br>
            <a:r>
              <a:rPr lang="en-GB" i="1" dirty="0" smtClean="0"/>
              <a:t/>
            </a:r>
            <a:br>
              <a:rPr lang="en-GB" i="1" dirty="0" smtClean="0"/>
            </a:br>
            <a:r>
              <a:rPr lang="en-GB" i="1" dirty="0" smtClean="0"/>
              <a:t>Thank you for Attending our Phonics Test Workshop</a:t>
            </a:r>
            <a:endParaRPr lang="en-GB" i="1" dirty="0"/>
          </a:p>
        </p:txBody>
      </p:sp>
      <p:pic>
        <p:nvPicPr>
          <p:cNvPr id="7" name="Picture 6" descr="T:\Mrs Kayne\stpatslogo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70110" y="4005064"/>
            <a:ext cx="2403780" cy="184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phonics? 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GB" dirty="0" smtClean="0"/>
              <a:t>Phonics is how your child learns to read and write. 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Children are taught basic letter sounds and alternative letter sounds. 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The children are taught to read the sounds in words using sound-talk and to blend these sounds to decode words. 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They are taught to segment the sounds in words using sound-talk and write the sounds that they can hear. 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The children are taught to read and write tricky words.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t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3645024"/>
            <a:ext cx="2088232" cy="208823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a phoneme?</a:t>
            </a:r>
            <a:br>
              <a:rPr lang="en-US" dirty="0" smtClean="0"/>
            </a:b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 phoneme is the smallest sound in a word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How many sounds in cat? </a:t>
            </a:r>
          </a:p>
          <a:p>
            <a:pPr>
              <a:buNone/>
            </a:pPr>
            <a:endParaRPr lang="en-US" dirty="0" smtClean="0"/>
          </a:p>
          <a:p>
            <a:pPr algn="just">
              <a:buNone/>
            </a:pPr>
            <a:r>
              <a:rPr lang="en-US" dirty="0" smtClean="0"/>
              <a:t>         </a:t>
            </a:r>
            <a:r>
              <a:rPr lang="en-US" sz="4400" dirty="0" smtClean="0"/>
              <a:t>C </a:t>
            </a:r>
            <a:r>
              <a:rPr lang="en-US" sz="4400" dirty="0" smtClean="0">
                <a:latin typeface="Wingdings"/>
                <a:ea typeface="Wingdings"/>
                <a:cs typeface="Wingdings"/>
              </a:rPr>
              <a:t> </a:t>
            </a:r>
            <a:r>
              <a:rPr lang="en-US" sz="4400" dirty="0" smtClean="0"/>
              <a:t>A	    T  </a:t>
            </a:r>
          </a:p>
          <a:p>
            <a:pPr>
              <a:buNone/>
            </a:pPr>
            <a:r>
              <a:rPr lang="en-GB" dirty="0" smtClean="0"/>
              <a:t>           .         .          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+mn-lt"/>
              </a:rPr>
              <a:t>Phase 5</a:t>
            </a:r>
            <a:br>
              <a:rPr lang="en-GB" dirty="0" smtClean="0">
                <a:latin typeface="+mn-lt"/>
              </a:rPr>
            </a:br>
            <a:r>
              <a:rPr lang="en-GB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Overview: By end of phase children will broaden their knowledge of graphemes and</a:t>
            </a:r>
            <a:br>
              <a:rPr lang="en-GB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GB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phonemes for use in reading and spelling</a:t>
            </a:r>
            <a:r>
              <a:rPr lang="en-GB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  <a:br>
              <a:rPr lang="en-GB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GB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en-GB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GB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Introduce </a:t>
            </a:r>
            <a:r>
              <a:rPr lang="en-GB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graphemes:</a:t>
            </a:r>
            <a:r>
              <a:rPr lang="en-GB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en-GB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pt-B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ay, ou, ie, ea, oy, ir, ue, aw, wh, </a:t>
            </a:r>
            <a:r>
              <a:rPr lang="en-GB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ph, </a:t>
            </a:r>
            <a:r>
              <a:rPr lang="en-GB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ew</a:t>
            </a:r>
            <a:r>
              <a:rPr lang="en-GB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</a:t>
            </a:r>
            <a:r>
              <a:rPr lang="en-GB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oe</a:t>
            </a:r>
            <a:r>
              <a:rPr lang="en-GB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au, a-e, e-e,</a:t>
            </a:r>
            <a:br>
              <a:rPr lang="en-GB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GB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</a:t>
            </a:r>
            <a:r>
              <a:rPr lang="en-GB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-e, o-e, u-e.</a:t>
            </a:r>
            <a:br>
              <a:rPr lang="en-GB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GB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en-GB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GB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Split digraphs: </a:t>
            </a:r>
            <a:r>
              <a:rPr lang="en-GB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en-GB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GB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Decode these HF words that include a split digraph:</a:t>
            </a:r>
            <a:br>
              <a:rPr lang="en-GB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GB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like, make, came, made</a:t>
            </a:r>
            <a:br>
              <a:rPr lang="en-GB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GB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en-GB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GB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Teach these tricky words:</a:t>
            </a:r>
            <a:r>
              <a:rPr lang="en-GB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en-GB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GB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oh, their, Mr, Mrs, looked, called, asked, would, should, could,</a:t>
            </a:r>
            <a:br>
              <a:rPr lang="en-GB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GB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water, where, who, again, thought, through, work, mouse, many, laughed, because, different, any, eyes, friends, once, please.</a:t>
            </a:r>
            <a:br>
              <a:rPr lang="en-GB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GB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en-GB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GB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What can you do at home? </a:t>
            </a:r>
            <a:br>
              <a:rPr lang="en-GB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GB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Continue to play games </a:t>
            </a:r>
            <a:br>
              <a:rPr lang="en-GB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GB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practise the tricky words </a:t>
            </a:r>
            <a:br>
              <a:rPr lang="en-GB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GB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read</a:t>
            </a:r>
            <a:r>
              <a:rPr lang="en-GB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en-GB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endParaRPr lang="en-GB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552" y="256490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Example of Phonics </a:t>
            </a:r>
            <a:r>
              <a:rPr lang="en-GB" dirty="0" smtClean="0"/>
              <a:t>Lesson </a:t>
            </a:r>
            <a:br>
              <a:rPr lang="en-GB" dirty="0" smtClean="0"/>
            </a:br>
            <a:r>
              <a:rPr lang="en-GB" dirty="0" smtClean="0"/>
              <a:t>by Miss McCarthy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792" y="3409776"/>
            <a:ext cx="4014131" cy="28401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56" y="3409776"/>
            <a:ext cx="4070853" cy="288032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1760" y="476672"/>
            <a:ext cx="4100098" cy="290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1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88024" y="1268760"/>
            <a:ext cx="41044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err="1" smtClean="0">
                <a:latin typeface="XCCW Joined 2a" panose="03050602040000000000" pitchFamily="66" charset="0"/>
              </a:rPr>
              <a:t>glairm</a:t>
            </a:r>
            <a:endParaRPr lang="en-GB" sz="6000" dirty="0">
              <a:latin typeface="XCCW Joined 2a" panose="03050602040000000000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75656" y="4149080"/>
            <a:ext cx="38884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err="1">
                <a:latin typeface="XCCW Joined 2a" panose="03050602040000000000" pitchFamily="66" charset="0"/>
              </a:rPr>
              <a:t>p</a:t>
            </a:r>
            <a:r>
              <a:rPr lang="en-GB" sz="6000" dirty="0" err="1" smtClean="0">
                <a:latin typeface="XCCW Joined 2a" panose="03050602040000000000" pitchFamily="66" charset="0"/>
              </a:rPr>
              <a:t>oit</a:t>
            </a:r>
            <a:endParaRPr lang="en-GB" sz="6000" dirty="0">
              <a:latin typeface="XCCW Joined 2a" panose="03050602040000000000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340768"/>
            <a:ext cx="2828925" cy="1619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3061" y="3202858"/>
            <a:ext cx="2668910" cy="29081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00034" y="1357298"/>
            <a:ext cx="77153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XCCW Joined 6a" pitchFamily="66" charset="0"/>
              </a:rPr>
              <a:t>Read the key words with a friend</a:t>
            </a:r>
          </a:p>
          <a:p>
            <a:pPr algn="ctr"/>
            <a:endParaRPr lang="en-GB" sz="2400" dirty="0" smtClean="0">
              <a:latin typeface="XCCW Joined 6a" pitchFamily="66" charset="0"/>
            </a:endParaRPr>
          </a:p>
          <a:p>
            <a:pPr algn="ctr"/>
            <a:endParaRPr lang="en-GB" sz="2400" dirty="0" smtClean="0">
              <a:latin typeface="XCCW Joined 6a" pitchFamily="66" charset="0"/>
            </a:endParaRPr>
          </a:p>
          <a:p>
            <a:pPr algn="ctr"/>
            <a:endParaRPr lang="en-GB" sz="2400" dirty="0" smtClean="0">
              <a:latin typeface="XCCW Joined 6a" pitchFamily="66" charset="0"/>
            </a:endParaRPr>
          </a:p>
          <a:p>
            <a:pPr algn="ctr"/>
            <a:r>
              <a:rPr lang="en-GB" sz="2400" dirty="0" smtClean="0">
                <a:latin typeface="XCCW Joined 6a" pitchFamily="66" charset="0"/>
              </a:rPr>
              <a:t>called      didn’t     school      we</a:t>
            </a:r>
            <a:endParaRPr lang="en-GB" sz="2400" dirty="0">
              <a:latin typeface="XCCW Joined 6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2348880"/>
            <a:ext cx="66247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Then I introduced the new sound or alternative spelling for the lesson, there will be picture clues for the children to work out the sound or alternative spelling.</a:t>
            </a:r>
          </a:p>
          <a:p>
            <a:endParaRPr lang="en-GB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We discuss the sound/alternative spelling in the words</a:t>
            </a:r>
          </a:p>
          <a:p>
            <a:endParaRPr lang="en-GB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Watch a video teaching us more about the sound.</a:t>
            </a:r>
            <a:endParaRPr lang="en-GB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619672" y="1124744"/>
            <a:ext cx="5616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u="sng" dirty="0" smtClean="0">
                <a:latin typeface="+mj-lt"/>
              </a:rPr>
              <a:t>Teaching the New Sound</a:t>
            </a:r>
            <a:endParaRPr lang="en-GB" sz="3200" b="1" u="sng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2755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222</TotalTime>
  <Words>311</Words>
  <Application>Microsoft Office PowerPoint</Application>
  <PresentationFormat>On-screen Show (4:3)</PresentationFormat>
  <Paragraphs>65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Comic Sans MS</vt:lpstr>
      <vt:lpstr>Garamond</vt:lpstr>
      <vt:lpstr>Wingdings</vt:lpstr>
      <vt:lpstr>XCCW Joined 2a</vt:lpstr>
      <vt:lpstr>XCCW Joined 6a</vt:lpstr>
      <vt:lpstr>Organic</vt:lpstr>
      <vt:lpstr>Phonics Test Workshop </vt:lpstr>
      <vt:lpstr>What is phonics? </vt:lpstr>
      <vt:lpstr>What is a phoneme? </vt:lpstr>
      <vt:lpstr>Phase 5 Overview: By end of phase children will broaden their knowledge of graphemes and phonemes for use in reading and spelling.  Introduce graphemes: ay, ou, ie, ea, oy, ir, ue, aw, wh, ph, ew, oe, au, a-e, e-e, i-e, o-e, u-e.  Split digraphs:  Decode these HF words that include a split digraph: like, make, came, made  Teach these tricky words: oh, their, Mr, Mrs, looked, called, asked, would, should, could, water, where, who, again, thought, through, work, mouse, many, laughed, because, different, any, eyes, friends, once, please.  What can you do at home?  Continue to play games  practise the tricky words  read </vt:lpstr>
      <vt:lpstr>Example of Phonics Lesson  by Miss McCarthy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Phonics Test </vt:lpstr>
      <vt:lpstr>Phonics Test</vt:lpstr>
      <vt:lpstr>Key Points </vt:lpstr>
      <vt:lpstr>PowerPoint Presentation</vt:lpstr>
      <vt:lpstr>  Thank you for Attending our Phonics Test Workshop</vt:lpstr>
    </vt:vector>
  </TitlesOfParts>
  <Company>St Patrick`s Primary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Phonics Workshop</dc:title>
  <dc:creator>staff</dc:creator>
  <cp:lastModifiedBy>Kirsty McCarthy</cp:lastModifiedBy>
  <cp:revision>33</cp:revision>
  <dcterms:created xsi:type="dcterms:W3CDTF">2012-09-27T09:03:38Z</dcterms:created>
  <dcterms:modified xsi:type="dcterms:W3CDTF">2016-05-09T12:43:41Z</dcterms:modified>
</cp:coreProperties>
</file>